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62" r:id="rId3"/>
    <p:sldId id="263" r:id="rId4"/>
    <p:sldId id="264" r:id="rId5"/>
    <p:sldId id="265" r:id="rId6"/>
    <p:sldId id="266" r:id="rId7"/>
    <p:sldId id="267" r:id="rId8"/>
    <p:sldId id="268" r:id="rId9"/>
    <p:sldId id="297" r:id="rId10"/>
    <p:sldId id="271" r:id="rId11"/>
    <p:sldId id="272" r:id="rId12"/>
    <p:sldId id="273" r:id="rId13"/>
    <p:sldId id="274" r:id="rId14"/>
    <p:sldId id="277" r:id="rId15"/>
    <p:sldId id="278" r:id="rId16"/>
    <p:sldId id="279" r:id="rId17"/>
    <p:sldId id="280" r:id="rId18"/>
    <p:sldId id="281" r:id="rId19"/>
    <p:sldId id="282" r:id="rId20"/>
    <p:sldId id="283" r:id="rId21"/>
    <p:sldId id="284" r:id="rId22"/>
    <p:sldId id="286" r:id="rId23"/>
    <p:sldId id="287" r:id="rId24"/>
    <p:sldId id="288" r:id="rId25"/>
    <p:sldId id="289" r:id="rId26"/>
    <p:sldId id="291" r:id="rId27"/>
    <p:sldId id="292" r:id="rId28"/>
    <p:sldId id="298" r:id="rId29"/>
    <p:sldId id="293" r:id="rId30"/>
    <p:sldId id="294" r:id="rId31"/>
    <p:sldId id="295" r:id="rId32"/>
    <p:sldId id="29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CA">
              <a:solidFill>
                <a:srgbClr val="DBF5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701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CA">
              <a:solidFill>
                <a:srgbClr val="DBF5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Tree>
    <p:extLst>
      <p:ext uri="{BB962C8B-B14F-4D97-AF65-F5344CB8AC3E}">
        <p14:creationId xmlns:p14="http://schemas.microsoft.com/office/powerpoint/2010/main" val="175298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CA">
              <a:solidFill>
                <a:srgbClr val="DBF5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Tree>
    <p:extLst>
      <p:ext uri="{BB962C8B-B14F-4D97-AF65-F5344CB8AC3E}">
        <p14:creationId xmlns:p14="http://schemas.microsoft.com/office/powerpoint/2010/main" val="343044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CA">
              <a:solidFill>
                <a:srgbClr val="DBF5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Tree>
    <p:extLst>
      <p:ext uri="{BB962C8B-B14F-4D97-AF65-F5344CB8AC3E}">
        <p14:creationId xmlns:p14="http://schemas.microsoft.com/office/powerpoint/2010/main" val="55673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CA">
              <a:solidFill>
                <a:srgbClr val="DBF5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98872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CA">
              <a:solidFill>
                <a:srgbClr val="DBF5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Tree>
    <p:extLst>
      <p:ext uri="{BB962C8B-B14F-4D97-AF65-F5344CB8AC3E}">
        <p14:creationId xmlns:p14="http://schemas.microsoft.com/office/powerpoint/2010/main" val="207567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CA">
              <a:solidFill>
                <a:srgbClr val="DBF5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Tree>
    <p:extLst>
      <p:ext uri="{BB962C8B-B14F-4D97-AF65-F5344CB8AC3E}">
        <p14:creationId xmlns:p14="http://schemas.microsoft.com/office/powerpoint/2010/main" val="2375069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CA">
              <a:solidFill>
                <a:srgbClr val="DBF5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Tree>
    <p:extLst>
      <p:ext uri="{BB962C8B-B14F-4D97-AF65-F5344CB8AC3E}">
        <p14:creationId xmlns:p14="http://schemas.microsoft.com/office/powerpoint/2010/main" val="1312847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CA">
              <a:solidFill>
                <a:srgbClr val="DBF5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9208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CA">
              <a:solidFill>
                <a:srgbClr val="DBF5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Tree>
    <p:extLst>
      <p:ext uri="{BB962C8B-B14F-4D97-AF65-F5344CB8AC3E}">
        <p14:creationId xmlns:p14="http://schemas.microsoft.com/office/powerpoint/2010/main" val="370908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CA">
              <a:solidFill>
                <a:srgbClr val="DBF5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0F6FC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96974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095A5A7-7561-4DF6-9025-5ED085234EB6}" type="datetimeFigureOut">
              <a:rPr lang="en-CA" smtClean="0">
                <a:solidFill>
                  <a:srgbClr val="DBF5F9">
                    <a:shade val="50000"/>
                    <a:satMod val="200000"/>
                  </a:srgbClr>
                </a:solidFill>
              </a:rPr>
              <a:pPr/>
              <a:t>2018-10-28</a:t>
            </a:fld>
            <a:endParaRPr lang="en-CA">
              <a:solidFill>
                <a:srgbClr val="DBF5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CA">
              <a:solidFill>
                <a:srgbClr val="DBF5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FE7C8094-9819-4A0B-BF1D-DA17CBD7E06A}" type="slidenum">
              <a:rPr lang="en-CA" smtClean="0">
                <a:solidFill>
                  <a:srgbClr val="DBF5F9">
                    <a:shade val="50000"/>
                    <a:satMod val="200000"/>
                  </a:srgbClr>
                </a:solidFill>
              </a:rPr>
              <a:pPr/>
              <a:t>‹#›</a:t>
            </a:fld>
            <a:endParaRPr lang="en-CA">
              <a:solidFill>
                <a:srgbClr val="DBF5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71614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990600" y="228600"/>
            <a:ext cx="7681913" cy="1523495"/>
          </a:xfrm>
        </p:spPr>
        <p:txBody>
          <a:bodyPr>
            <a:normAutofit fontScale="90000"/>
          </a:bodyPr>
          <a:lstStyle/>
          <a:p>
            <a:pPr algn="ctr"/>
            <a:r>
              <a:rPr lang="en-CA" b="1" dirty="0" smtClean="0">
                <a:effectLst/>
              </a:rPr>
              <a:t>Canada and the Second World War</a:t>
            </a:r>
            <a:r>
              <a:rPr lang="en-CA" b="1" dirty="0">
                <a:effectLst/>
              </a:rPr>
              <a:t/>
            </a:r>
            <a:br>
              <a:rPr lang="en-CA" b="1" dirty="0">
                <a:effectLst/>
              </a:rPr>
            </a:b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799"/>
            <a:ext cx="6096000" cy="579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991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Hitler’s Imperialistic Ambitions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a:t>I</a:t>
            </a:r>
            <a:r>
              <a:rPr lang="en-CA" sz="2000" dirty="0" smtClean="0"/>
              <a:t>n </a:t>
            </a:r>
            <a:r>
              <a:rPr lang="en-CA" sz="2000" dirty="0"/>
              <a:t>1936, Hitler ordered his troops into the Rhineland, an area along Germany’s western border that had been demilitarized and put under French protection by the Treaty of Versailles. Although this was a violation of the treaty, </a:t>
            </a:r>
            <a:r>
              <a:rPr lang="en-CA" sz="2000" dirty="0" smtClean="0"/>
              <a:t> Britain </a:t>
            </a:r>
            <a:r>
              <a:rPr lang="en-CA" sz="2000" dirty="0"/>
              <a:t>and France chose not to act at the time. </a:t>
            </a:r>
            <a:r>
              <a:rPr lang="en-CA" sz="2000" dirty="0" smtClean="0"/>
              <a:t> </a:t>
            </a:r>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smtClean="0"/>
              <a:t>Two </a:t>
            </a:r>
            <a:r>
              <a:rPr lang="en-CA" sz="2000" dirty="0"/>
              <a:t>years later, Germany annexed, or took over, </a:t>
            </a:r>
            <a:r>
              <a:rPr lang="en-CA" sz="2000" dirty="0" smtClean="0"/>
              <a:t> Austria</a:t>
            </a:r>
            <a:r>
              <a:rPr lang="en-CA" sz="2000" dirty="0"/>
              <a:t>. </a:t>
            </a:r>
            <a:r>
              <a:rPr lang="en-CA" sz="2000" dirty="0" smtClean="0"/>
              <a:t> Again</a:t>
            </a:r>
            <a:r>
              <a:rPr lang="en-CA" sz="2000" dirty="0"/>
              <a:t>, this was another breach of the treaty, </a:t>
            </a:r>
            <a:r>
              <a:rPr lang="en-CA" sz="2000" dirty="0" smtClean="0"/>
              <a:t> but </a:t>
            </a:r>
            <a:r>
              <a:rPr lang="en-CA" sz="2000" dirty="0"/>
              <a:t>Britain and France chose not to act. They were willing to make concessions to maintain peace. However, their weakness made Hitler bolder.</a:t>
            </a:r>
            <a:endParaRPr lang="en-US" sz="2000" dirty="0">
              <a:solidFill>
                <a:prstClr val="black"/>
              </a:solidFill>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17575"/>
            <a:ext cx="8077200"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482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Appeasing Hitler</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Next</a:t>
            </a:r>
            <a:r>
              <a:rPr lang="en-CA" sz="2000" dirty="0"/>
              <a:t>, Hitler set his sights on the Sudetenland, a territory populated by ethnic Germans given to Czechoslovakia at the Paris Peace Conference. When Hitler threatened to invade this territory, British and French leaders met with him in Munich to try to negotiate. In exchange for the Sudetenland, Hitler promised not to invade the rest of Czechoslovakia. </a:t>
            </a: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smtClean="0"/>
              <a:t>British </a:t>
            </a:r>
            <a:r>
              <a:rPr lang="en-CA" sz="2000" dirty="0"/>
              <a:t>Prime Minister Neville Chamberlain announced </a:t>
            </a:r>
            <a:r>
              <a:rPr lang="en-CA" sz="2000" dirty="0" smtClean="0"/>
              <a:t>that </a:t>
            </a:r>
            <a:r>
              <a:rPr lang="en-CA" sz="2000" dirty="0"/>
              <a:t>the Munich Agreement and their policy of appeasement would secure “peace for our time.” I</a:t>
            </a:r>
            <a:r>
              <a:rPr lang="en-CA" sz="2000" dirty="0" smtClean="0"/>
              <a:t>n </a:t>
            </a:r>
            <a:r>
              <a:rPr lang="en-CA" sz="2000" dirty="0"/>
              <a:t>March 1939, Hitler broke his </a:t>
            </a:r>
            <a:r>
              <a:rPr lang="en-CA" sz="2000" dirty="0" smtClean="0"/>
              <a:t>promise and invaded </a:t>
            </a:r>
            <a:r>
              <a:rPr lang="en-CA" sz="2000" dirty="0"/>
              <a:t>Czechoslovakia. </a:t>
            </a:r>
            <a:endParaRPr lang="en-US" sz="2000" dirty="0">
              <a:solidFill>
                <a:prstClr val="black"/>
              </a:solidFill>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14400"/>
            <a:ext cx="8077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549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fontScale="90000"/>
          </a:bodyPr>
          <a:lstStyle/>
          <a:p>
            <a:pPr algn="ctr"/>
            <a:r>
              <a:rPr lang="en-CA" b="1" dirty="0" smtClean="0">
                <a:effectLst/>
              </a:rPr>
              <a:t>Nazi-Soviet Non-Aggression Pact</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In </a:t>
            </a:r>
            <a:r>
              <a:rPr lang="en-CA" sz="2000" dirty="0"/>
              <a:t>August 1939, Hitler </a:t>
            </a:r>
            <a:r>
              <a:rPr lang="en-CA" sz="2000" dirty="0" smtClean="0"/>
              <a:t>signed </a:t>
            </a:r>
            <a:r>
              <a:rPr lang="en-CA" sz="2000" dirty="0"/>
              <a:t>a non-aggression pact with Joseph Stalin, leader of the Soviet Union, even though the Nazis hated communists and vice versa. Both countries pledged not to fight each other if one of them went to war, and they agreed to divide Poland between them. </a:t>
            </a: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a:t>On September 1, 1939, German troops invaded Poland, and bitter fighting followed. This time, Britain and France responded immediately. They ordered Germany out of Poland by September 3, 1939. When Germany ignored this deadline, Britain and France declared war.</a:t>
            </a: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62013"/>
            <a:ext cx="8077200" cy="317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7235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Failure of the League of Nations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While </a:t>
            </a:r>
            <a:r>
              <a:rPr lang="en-CA" sz="2000" dirty="0"/>
              <a:t>the policy of appeasement failed to prevent German aggression, the</a:t>
            </a:r>
          </a:p>
          <a:p>
            <a:pPr marL="0" lvl="1" indent="0" defTabSz="914400">
              <a:lnSpc>
                <a:spcPct val="100000"/>
              </a:lnSpc>
              <a:spcBef>
                <a:spcPts val="0"/>
              </a:spcBef>
              <a:buNone/>
            </a:pPr>
            <a:r>
              <a:rPr lang="en-CA" sz="2000" dirty="0"/>
              <a:t>League of Nations was not effective in preventing nationalistic aggression in</a:t>
            </a:r>
          </a:p>
          <a:p>
            <a:pPr marL="0" lvl="1" indent="0" defTabSz="914400">
              <a:lnSpc>
                <a:spcPct val="100000"/>
              </a:lnSpc>
              <a:spcBef>
                <a:spcPts val="0"/>
              </a:spcBef>
              <a:buNone/>
            </a:pPr>
            <a:r>
              <a:rPr lang="en-CA" sz="2000" dirty="0"/>
              <a:t>other parts of the world. The League was supposed to help maintain world</a:t>
            </a:r>
          </a:p>
          <a:p>
            <a:pPr marL="0" lvl="1" indent="0" defTabSz="914400">
              <a:lnSpc>
                <a:spcPct val="100000"/>
              </a:lnSpc>
              <a:spcBef>
                <a:spcPts val="0"/>
              </a:spcBef>
              <a:buNone/>
            </a:pPr>
            <a:r>
              <a:rPr lang="en-CA" sz="2000" dirty="0"/>
              <a:t>peace, but it was too weak and </a:t>
            </a:r>
            <a:r>
              <a:rPr lang="en-CA" sz="2000" dirty="0" smtClean="0"/>
              <a:t>didn’t have </a:t>
            </a:r>
            <a:r>
              <a:rPr lang="en-CA" sz="2000" dirty="0"/>
              <a:t>a military to enforce its decisions</a:t>
            </a:r>
            <a:r>
              <a:rPr lang="en-CA" sz="2000" dirty="0" smtClean="0"/>
              <a:t>.</a:t>
            </a:r>
          </a:p>
          <a:p>
            <a:pPr marL="0" lvl="1" indent="0" defTabSz="914400">
              <a:lnSpc>
                <a:spcPct val="100000"/>
              </a:lnSpc>
              <a:spcBef>
                <a:spcPts val="0"/>
              </a:spcBef>
              <a:buNone/>
            </a:pPr>
            <a:endParaRPr lang="en-CA" sz="2000" dirty="0" smtClean="0"/>
          </a:p>
          <a:p>
            <a:pPr marL="0" lvl="1" indent="0" defTabSz="914400">
              <a:lnSpc>
                <a:spcPct val="100000"/>
              </a:lnSpc>
              <a:spcBef>
                <a:spcPts val="0"/>
              </a:spcBef>
              <a:buNone/>
            </a:pPr>
            <a:r>
              <a:rPr lang="en-CA" sz="2000" dirty="0" smtClean="0"/>
              <a:t>In 1931, when Japan invaded Manchuria</a:t>
            </a:r>
            <a:r>
              <a:rPr lang="en-CA" sz="2000" dirty="0"/>
              <a:t>, Japan merely withdrew from the League </a:t>
            </a:r>
            <a:r>
              <a:rPr lang="en-CA" sz="2000" dirty="0" smtClean="0"/>
              <a:t>after it condemned Japan’s actions and </a:t>
            </a:r>
            <a:r>
              <a:rPr lang="en-CA" sz="2000" dirty="0"/>
              <a:t>continued with its </a:t>
            </a:r>
            <a:r>
              <a:rPr lang="en-CA" sz="2000" dirty="0" smtClean="0"/>
              <a:t>aggression. In 1935, when Italy attacked Abyssinia, the </a:t>
            </a:r>
            <a:r>
              <a:rPr lang="en-CA" sz="2000" dirty="0"/>
              <a:t>League </a:t>
            </a:r>
            <a:r>
              <a:rPr lang="en-CA" sz="2000" dirty="0" smtClean="0"/>
              <a:t>voted </a:t>
            </a:r>
            <a:r>
              <a:rPr lang="en-CA" sz="2000" dirty="0"/>
              <a:t>to impose trade sanctions against Italy. But oil, a crucial import for Italy, was not </a:t>
            </a:r>
            <a:r>
              <a:rPr lang="en-CA" sz="2000" dirty="0" smtClean="0"/>
              <a:t>included.</a:t>
            </a:r>
            <a:endParaRPr lang="en-CA" sz="2000"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3938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Canada’s </a:t>
            </a:r>
            <a:r>
              <a:rPr lang="en-CA" b="1" dirty="0">
                <a:effectLst/>
              </a:rPr>
              <a:t>Policy of Isolationism</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Throughout </a:t>
            </a:r>
            <a:r>
              <a:rPr lang="en-CA" sz="2000" dirty="0"/>
              <a:t>the events of the 1930s, Canada practised isolationism, keeping out of affairs outside its borders. Prime Minister William Lyon Mackenzie King did not want Canada to become involved in another world </a:t>
            </a:r>
            <a:r>
              <a:rPr lang="en-CA" sz="2000" dirty="0" smtClean="0"/>
              <a:t>conflict. </a:t>
            </a:r>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smtClean="0"/>
              <a:t>The </a:t>
            </a:r>
            <a:r>
              <a:rPr lang="en-CA" sz="2000" dirty="0"/>
              <a:t>First World War had deeply divided Canada on the issue of conscription, and Canadians had made many sacrifices in that overseas conflict. King knew that if he imposed conscription in this war, he and the Liberal Party would lose support in Québec. </a:t>
            </a:r>
            <a:r>
              <a:rPr lang="en-CA" sz="2000" dirty="0" smtClean="0"/>
              <a:t>The economy was improving after the Depression </a:t>
            </a:r>
            <a:r>
              <a:rPr lang="en-CA" sz="2000" dirty="0"/>
              <a:t>and King did not want </a:t>
            </a:r>
            <a:r>
              <a:rPr lang="en-CA" sz="2000" dirty="0" smtClean="0"/>
              <a:t>Canada </a:t>
            </a:r>
            <a:r>
              <a:rPr lang="en-CA" sz="2000" dirty="0"/>
              <a:t>plunged back into debt. </a:t>
            </a:r>
          </a:p>
          <a:p>
            <a:pPr marL="0" lvl="1" indent="0" defTabSz="914400">
              <a:lnSpc>
                <a:spcPct val="100000"/>
              </a:lnSpc>
              <a:spcBef>
                <a:spcPts val="0"/>
              </a:spcBef>
              <a:buNone/>
            </a:pP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endParaRPr lang="en-CA" sz="2000" dirty="0" smtClean="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1"/>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3269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S.S. St. Louis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Jewish </a:t>
            </a:r>
            <a:r>
              <a:rPr lang="en-CA" sz="2000" dirty="0"/>
              <a:t>refugees were seen as a burden on the state. </a:t>
            </a:r>
            <a:r>
              <a:rPr lang="en-CA" sz="2000" dirty="0" smtClean="0"/>
              <a:t>Due </a:t>
            </a:r>
            <a:r>
              <a:rPr lang="en-CA" sz="2000" dirty="0"/>
              <a:t>to rising </a:t>
            </a:r>
            <a:r>
              <a:rPr lang="en-CA" sz="2000" dirty="0" smtClean="0"/>
              <a:t>unemployment in the 1930s, </a:t>
            </a:r>
            <a:r>
              <a:rPr lang="en-CA" sz="2000" dirty="0"/>
              <a:t>Canada was reluctant to accept immigrants other than those from Britain or the </a:t>
            </a:r>
            <a:r>
              <a:rPr lang="en-CA" sz="2000" dirty="0" smtClean="0"/>
              <a:t>U.S. </a:t>
            </a:r>
            <a:r>
              <a:rPr lang="en-CA" sz="2000" dirty="0"/>
              <a:t>who could support themselves. </a:t>
            </a: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smtClean="0"/>
              <a:t>In May 1939, the </a:t>
            </a:r>
            <a:r>
              <a:rPr lang="en-CA" sz="2000" dirty="0"/>
              <a:t>S.S. St. Louis left Hamburg, </a:t>
            </a:r>
            <a:r>
              <a:rPr lang="en-CA" sz="2000" dirty="0" smtClean="0"/>
              <a:t>Germany with </a:t>
            </a:r>
            <a:r>
              <a:rPr lang="en-CA" sz="2000" dirty="0"/>
              <a:t>907 Jewish passengers desperately trying to escape persecution. </a:t>
            </a:r>
            <a:r>
              <a:rPr lang="en-CA" sz="2000" dirty="0" smtClean="0"/>
              <a:t>It </a:t>
            </a:r>
            <a:r>
              <a:rPr lang="en-CA" sz="2000" dirty="0"/>
              <a:t>was denied entry in Cuba, South America, and the United States. </a:t>
            </a:r>
            <a:r>
              <a:rPr lang="en-CA" sz="2000" dirty="0" smtClean="0"/>
              <a:t> The </a:t>
            </a:r>
            <a:r>
              <a:rPr lang="en-CA" sz="2000" dirty="0"/>
              <a:t>Canadian </a:t>
            </a:r>
            <a:r>
              <a:rPr lang="en-CA" sz="2000" dirty="0" smtClean="0"/>
              <a:t>government also </a:t>
            </a:r>
            <a:r>
              <a:rPr lang="en-CA" sz="2000" dirty="0"/>
              <a:t>refused to let the St. Louis </a:t>
            </a:r>
            <a:r>
              <a:rPr lang="en-CA" sz="2000" dirty="0" smtClean="0"/>
              <a:t>dock. </a:t>
            </a:r>
            <a:r>
              <a:rPr lang="en-CA" sz="2000" dirty="0"/>
              <a:t>The ship was forced to return to Europe. Tragically, many of the people aboard later died </a:t>
            </a:r>
            <a:r>
              <a:rPr lang="en-CA" sz="2000" dirty="0" smtClean="0"/>
              <a:t>during </a:t>
            </a:r>
            <a:r>
              <a:rPr lang="en-CA" sz="2000" dirty="0"/>
              <a:t>the Holocaust.</a:t>
            </a:r>
          </a:p>
          <a:p>
            <a:pPr marL="0" lvl="1" indent="0" defTabSz="914400">
              <a:lnSpc>
                <a:spcPct val="100000"/>
              </a:lnSpc>
              <a:spcBef>
                <a:spcPts val="0"/>
              </a:spcBef>
              <a:buNone/>
            </a:pPr>
            <a:endParaRPr lang="en-CA" sz="2000" dirty="0" smtClean="0"/>
          </a:p>
        </p:txBody>
      </p:sp>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42085"/>
            <a:ext cx="8077200" cy="3296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23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Canada Declares War</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On </a:t>
            </a:r>
            <a:r>
              <a:rPr lang="en-CA" sz="2000" dirty="0"/>
              <a:t>September 1, 1939, Germany invaded Poland. Two days later, Britain and France declared war on Germany. In the First World War, when Britain declared war on Germany, Canada was automatically at war. But, in 1939, Canada was an autonomous country with no such obligation</a:t>
            </a:r>
            <a:r>
              <a:rPr lang="en-CA" sz="2000" dirty="0" smtClean="0"/>
              <a:t>.</a:t>
            </a:r>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a:t>King’s </a:t>
            </a:r>
            <a:r>
              <a:rPr lang="en-CA" sz="2000" dirty="0" smtClean="0"/>
              <a:t>position in favour of </a:t>
            </a:r>
            <a:r>
              <a:rPr lang="en-CA" sz="2000" dirty="0"/>
              <a:t>joining the war was supported by the opposition Conservative Party. Only J.S. </a:t>
            </a:r>
            <a:r>
              <a:rPr lang="en-CA" sz="2000" dirty="0" err="1"/>
              <a:t>Woodsworth</a:t>
            </a:r>
            <a:r>
              <a:rPr lang="en-CA" sz="2000" dirty="0"/>
              <a:t>, leader of the Co-operative Commonwealth </a:t>
            </a:r>
            <a:r>
              <a:rPr lang="en-CA" sz="2000" dirty="0" smtClean="0"/>
              <a:t>Federation, </a:t>
            </a:r>
            <a:r>
              <a:rPr lang="en-CA" sz="2000" dirty="0"/>
              <a:t>argued against going to war. </a:t>
            </a:r>
            <a:r>
              <a:rPr lang="en-CA" sz="2000" dirty="0" smtClean="0"/>
              <a:t>Parliament </a:t>
            </a:r>
            <a:r>
              <a:rPr lang="en-CA" sz="2000" dirty="0"/>
              <a:t>voted in favour </a:t>
            </a:r>
            <a:r>
              <a:rPr lang="en-CA" sz="2000" dirty="0" smtClean="0"/>
              <a:t>of war</a:t>
            </a:r>
            <a:r>
              <a:rPr lang="en-CA" sz="2000" dirty="0"/>
              <a:t>. Canada declared war on </a:t>
            </a:r>
            <a:r>
              <a:rPr lang="en-CA" sz="2000" dirty="0" smtClean="0"/>
              <a:t>Germany on September </a:t>
            </a:r>
            <a:r>
              <a:rPr lang="en-CA" sz="2000" dirty="0"/>
              <a:t>10, </a:t>
            </a:r>
            <a:r>
              <a:rPr lang="en-CA" sz="2000" dirty="0" smtClean="0"/>
              <a:t>1939</a:t>
            </a:r>
            <a:r>
              <a:rPr lang="en-CA" sz="2000" dirty="0"/>
              <a:t>.</a:t>
            </a:r>
            <a:endParaRPr lang="en-CA" sz="2000" dirty="0" smtClean="0"/>
          </a:p>
        </p:txBody>
      </p:sp>
      <p:pic>
        <p:nvPicPr>
          <p:cNvPr id="19458" name="Picture 2" descr="Image result for Canada Declares Wa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47365"/>
          <a:stretch/>
        </p:blipFill>
        <p:spPr bwMode="auto">
          <a:xfrm>
            <a:off x="1066800" y="838200"/>
            <a:ext cx="807720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1028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a:effectLst/>
              </a:rPr>
              <a:t>Mobilizing Canada’s Resources</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Canada </a:t>
            </a:r>
            <a:r>
              <a:rPr lang="en-CA" sz="2000" dirty="0"/>
              <a:t>was not prepared for </a:t>
            </a:r>
            <a:r>
              <a:rPr lang="en-CA" sz="2000" dirty="0" smtClean="0"/>
              <a:t>war. Its armed </a:t>
            </a:r>
            <a:r>
              <a:rPr lang="en-CA" sz="2000" dirty="0"/>
              <a:t>forces were small and unfit for combat. The </a:t>
            </a:r>
            <a:r>
              <a:rPr lang="en-CA" sz="2000" dirty="0" smtClean="0"/>
              <a:t>army </a:t>
            </a:r>
            <a:r>
              <a:rPr lang="en-CA" sz="2000" dirty="0"/>
              <a:t>had </a:t>
            </a:r>
            <a:r>
              <a:rPr lang="en-CA" sz="2000" dirty="0" smtClean="0"/>
              <a:t>only 4300 </a:t>
            </a:r>
            <a:r>
              <a:rPr lang="en-CA" sz="2000" dirty="0"/>
              <a:t>troops, a few light tanks, and no </a:t>
            </a:r>
            <a:r>
              <a:rPr lang="en-CA" sz="2000" dirty="0" smtClean="0"/>
              <a:t>modern artillery</a:t>
            </a:r>
            <a:r>
              <a:rPr lang="en-CA" sz="2000" dirty="0"/>
              <a:t>. The air force and the navy were small </a:t>
            </a:r>
            <a:r>
              <a:rPr lang="en-CA" sz="2000" dirty="0" smtClean="0"/>
              <a:t>with outdated </a:t>
            </a:r>
            <a:r>
              <a:rPr lang="en-CA" sz="2000" dirty="0"/>
              <a:t>equipment</a:t>
            </a:r>
            <a:r>
              <a:rPr lang="en-CA" sz="2000" dirty="0" smtClean="0"/>
              <a:t>.</a:t>
            </a:r>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smtClean="0"/>
              <a:t>But Canada </a:t>
            </a:r>
            <a:r>
              <a:rPr lang="en-CA" sz="2000" dirty="0"/>
              <a:t>had no trouble finding volunteers. In September 1939, more than 58 000 people volunteered for service. Many people still felt strong ties to Britain and volunteered from a sense of duty. Others were driven by a sense of new-found national pride. After years of economic hardship, some Canadians were attracted by the lure of a steady income.</a:t>
            </a:r>
            <a:endParaRPr lang="en-CA" sz="2000" dirty="0" smtClean="0"/>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1"/>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9513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fontScale="90000"/>
          </a:bodyPr>
          <a:lstStyle/>
          <a:p>
            <a:pPr algn="ctr"/>
            <a:r>
              <a:rPr lang="en-CA" dirty="0" smtClean="0"/>
              <a:t>British </a:t>
            </a:r>
            <a:r>
              <a:rPr lang="en-CA" dirty="0"/>
              <a:t>Commonwealth Air Training Plan</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In </a:t>
            </a:r>
            <a:r>
              <a:rPr lang="en-CA" sz="2000" dirty="0"/>
              <a:t>December 1939, Canada agreed to host and run the British Commonwealth Air Training </a:t>
            </a:r>
            <a:r>
              <a:rPr lang="en-CA" sz="2000" dirty="0" smtClean="0"/>
              <a:t>Plan. </a:t>
            </a:r>
            <a:r>
              <a:rPr lang="en-CA" sz="2000" dirty="0"/>
              <a:t>Pilots and other flight personnel from all over the Commonwealth came to Canada to train with British instructors. Airfields were built on the Prairies and in other locations near small </a:t>
            </a:r>
            <a:r>
              <a:rPr lang="en-CA" sz="2000" dirty="0" smtClean="0"/>
              <a:t>towns. </a:t>
            </a:r>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a:t>The program was a major Canadian contribution to the war effort. The BCATP trained more than 130 000 pilots, navigators, flight engineers, and ground crew. The total cost was more than $2.2 billion, of which Canada paid more than 70 percent.</a:t>
            </a:r>
            <a:endParaRPr lang="en-CA" sz="2000" dirty="0" smtClean="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089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Axis </a:t>
            </a:r>
            <a:r>
              <a:rPr lang="en-CA" dirty="0"/>
              <a:t>Advances </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With </a:t>
            </a:r>
            <a:r>
              <a:rPr lang="en-CA" sz="2000" dirty="0"/>
              <a:t>the declaration of war in September 1939, the Allies (Britain, France,</a:t>
            </a:r>
          </a:p>
          <a:p>
            <a:pPr marL="0" lvl="1" indent="0" defTabSz="914400">
              <a:lnSpc>
                <a:spcPct val="100000"/>
              </a:lnSpc>
              <a:spcBef>
                <a:spcPts val="0"/>
              </a:spcBef>
              <a:buNone/>
            </a:pPr>
            <a:r>
              <a:rPr lang="en-CA" sz="2000" dirty="0"/>
              <a:t>and Commonwealth countries including Canada, Australia, and New</a:t>
            </a:r>
          </a:p>
          <a:p>
            <a:pPr marL="0" lvl="1" indent="0" defTabSz="914400">
              <a:lnSpc>
                <a:spcPct val="100000"/>
              </a:lnSpc>
              <a:spcBef>
                <a:spcPts val="0"/>
              </a:spcBef>
              <a:buNone/>
            </a:pPr>
            <a:r>
              <a:rPr lang="en-CA" sz="2000" dirty="0"/>
              <a:t>Zealand) raced to get their forces organized. The alliance of Germany, Italy</a:t>
            </a:r>
          </a:p>
          <a:p>
            <a:pPr marL="0" lvl="1" indent="0" defTabSz="914400">
              <a:lnSpc>
                <a:spcPct val="100000"/>
              </a:lnSpc>
              <a:spcBef>
                <a:spcPts val="0"/>
              </a:spcBef>
              <a:buNone/>
            </a:pPr>
            <a:r>
              <a:rPr lang="en-CA" sz="2000" dirty="0"/>
              <a:t>(1939), and Japan (1940) became known as the Axis. </a:t>
            </a: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smtClean="0"/>
              <a:t>Using the blitzkrieg war </a:t>
            </a:r>
            <a:r>
              <a:rPr lang="en-CA" sz="2000" dirty="0"/>
              <a:t>tactic of surprise attacks by tanks and fighter </a:t>
            </a:r>
            <a:r>
              <a:rPr lang="en-CA" sz="2000" dirty="0" smtClean="0"/>
              <a:t>planes, </a:t>
            </a:r>
            <a:r>
              <a:rPr lang="en-CA" sz="2000" dirty="0"/>
              <a:t>Germany quickly conquered Denmark and Norway. Germany then attacked the Netherlands, Luxembourg, and Belgium. Within weeks, all three countries were overrun. </a:t>
            </a:r>
            <a:r>
              <a:rPr lang="en-CA" sz="2000" dirty="0" smtClean="0"/>
              <a:t>On June 22, 1940, France also surrendered to the Germans.</a:t>
            </a: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956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Rise of Totalitarianism</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0"/>
              </a:spcBef>
              <a:buFontTx/>
              <a:buNone/>
            </a:pPr>
            <a:r>
              <a:rPr lang="en-US" sz="2000" dirty="0" smtClean="0">
                <a:solidFill>
                  <a:prstClr val="black"/>
                </a:solidFill>
              </a:rPr>
              <a:t>Political philosophies that put the state about all else, including the rights of the individual, are totalitarian. In a totalitarian state, the government has total control over all aspects of politics and society. </a:t>
            </a:r>
          </a:p>
          <a:p>
            <a:pPr marL="0" lvl="1" indent="0">
              <a:lnSpc>
                <a:spcPct val="100000"/>
              </a:lnSpc>
              <a:spcBef>
                <a:spcPts val="0"/>
              </a:spcBef>
              <a:buFontTx/>
              <a:buNone/>
            </a:pPr>
            <a:endParaRPr lang="en-US" sz="2000" dirty="0">
              <a:solidFill>
                <a:prstClr val="black"/>
              </a:solidFill>
            </a:endParaRPr>
          </a:p>
          <a:p>
            <a:pPr marL="0" lvl="1" indent="0">
              <a:lnSpc>
                <a:spcPct val="100000"/>
              </a:lnSpc>
              <a:spcBef>
                <a:spcPts val="0"/>
              </a:spcBef>
              <a:buNone/>
            </a:pPr>
            <a:r>
              <a:rPr lang="en-US" sz="2000" dirty="0">
                <a:solidFill>
                  <a:prstClr val="black"/>
                </a:solidFill>
              </a:rPr>
              <a:t>V</a:t>
            </a:r>
            <a:r>
              <a:rPr lang="en-US" sz="2000" dirty="0" smtClean="0">
                <a:solidFill>
                  <a:prstClr val="black"/>
                </a:solidFill>
              </a:rPr>
              <a:t>iolence and intimidation are used to gain power, and then a police force maintains </a:t>
            </a:r>
            <a:r>
              <a:rPr lang="en-US" sz="2000" dirty="0">
                <a:solidFill>
                  <a:prstClr val="black"/>
                </a:solidFill>
              </a:rPr>
              <a:t>the government's </a:t>
            </a:r>
            <a:r>
              <a:rPr lang="en-US" sz="2000" dirty="0" smtClean="0">
                <a:solidFill>
                  <a:prstClr val="black"/>
                </a:solidFill>
              </a:rPr>
              <a:t>control. Usually, the ruling party bans other political parties and does not tolerate any opposing ideologies. Propaganda and censorship reinforce the party message and control society. The government controls the economy and one leader has absolute power.</a:t>
            </a:r>
            <a:endParaRPr lang="en-US" sz="2000" dirty="0">
              <a:solidFill>
                <a:prstClr val="black"/>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660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Battle of Hong Kong</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a:t>O</a:t>
            </a:r>
            <a:r>
              <a:rPr lang="en-CA" sz="2000" dirty="0" smtClean="0"/>
              <a:t>nly </a:t>
            </a:r>
            <a:r>
              <a:rPr lang="en-CA" sz="2000" dirty="0"/>
              <a:t>hours after bombing Pearl Harbor, Japan attacked Hong Kong, a British colony. Weeks earlier, Canada had sent two battalions, from Winnipeg and Québec, to reinforce the British and Commonwealth forces in Hong Kong. </a:t>
            </a: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smtClean="0"/>
              <a:t>The </a:t>
            </a:r>
            <a:r>
              <a:rPr lang="en-CA" sz="2000" dirty="0"/>
              <a:t>Canadians were inexperienced and the 20 000 Allied soldiers were no match for the skilled Japanese soldiers. After 18 days of bitter fighting, Hong Kong fell to the Japanese on </a:t>
            </a:r>
            <a:r>
              <a:rPr lang="en-CA" sz="2000" dirty="0" smtClean="0"/>
              <a:t>December </a:t>
            </a:r>
            <a:r>
              <a:rPr lang="en-CA" sz="2000" dirty="0"/>
              <a:t>25, 1941. </a:t>
            </a:r>
            <a:r>
              <a:rPr lang="en-CA" sz="2000" dirty="0" smtClean="0"/>
              <a:t>Every Canadian was either killed or taken prisoner. Nearly </a:t>
            </a:r>
            <a:r>
              <a:rPr lang="en-CA" sz="2000" dirty="0"/>
              <a:t>1700 </a:t>
            </a:r>
            <a:r>
              <a:rPr lang="en-CA" sz="2000" dirty="0" smtClean="0"/>
              <a:t>Canadian were taken as </a:t>
            </a:r>
            <a:r>
              <a:rPr lang="en-CA" sz="2000" dirty="0"/>
              <a:t>prisoners of </a:t>
            </a:r>
            <a:r>
              <a:rPr lang="en-CA" sz="2000" dirty="0" smtClean="0"/>
              <a:t>war. They faced </a:t>
            </a:r>
            <a:r>
              <a:rPr lang="en-CA" sz="2000" dirty="0"/>
              <a:t>brutal conditions and were later used as slave labour. </a:t>
            </a:r>
            <a:endParaRPr lang="en-CA" sz="2000" dirty="0" smtClean="0"/>
          </a:p>
        </p:txBody>
      </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90600"/>
            <a:ext cx="80772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446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a:t>Battle of the Atlantic</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Britain </a:t>
            </a:r>
            <a:r>
              <a:rPr lang="en-CA" sz="2000" dirty="0"/>
              <a:t>was almost completely dependent on food and military supplies from Canada and the United States. But the Allied supply ships bound for England were being attacked by “wolf packs” of German U-boats patrolling the Atlantic. Germany was trying to starve Britain by cutting off </a:t>
            </a:r>
            <a:r>
              <a:rPr lang="en-CA" sz="2000" dirty="0" smtClean="0"/>
              <a:t>shipping </a:t>
            </a:r>
            <a:r>
              <a:rPr lang="en-CA" sz="2000" dirty="0"/>
              <a:t>routes</a:t>
            </a:r>
            <a:r>
              <a:rPr lang="en-CA" sz="2000" dirty="0" smtClean="0"/>
              <a:t>.</a:t>
            </a:r>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a:t>To protect supply ships from German torpedoes, the Allies sailed in convoys so warships could help to protect vessels carrying vital supplies. The </a:t>
            </a:r>
            <a:r>
              <a:rPr lang="en-CA" sz="2000" dirty="0" smtClean="0"/>
              <a:t>Royal Canadian Navy provided </a:t>
            </a:r>
            <a:r>
              <a:rPr lang="en-CA" sz="2000" dirty="0"/>
              <a:t>about half the escorts across the Atlantic. By May 1943, the Allies believed they had won the Battle of the Atlantic.</a:t>
            </a:r>
            <a:endParaRPr lang="en-CA" sz="2000" dirty="0" smtClean="0"/>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59402"/>
            <a:ext cx="8077200" cy="3279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6088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Bomber Command</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The Royal Canadian Air Force participated </a:t>
            </a:r>
            <a:r>
              <a:rPr lang="en-CA" sz="2000" dirty="0"/>
              <a:t>in one of the most controversial missions of the war: night bombings over Germany. As part of Britain’s Bomber Command, Canada’s Bomber Group pounded German </a:t>
            </a:r>
            <a:r>
              <a:rPr lang="en-CA" sz="2000" dirty="0" smtClean="0"/>
              <a:t>cities.</a:t>
            </a:r>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a:t>These cities were targeted for a number of reasons: to retaliate for the German air raids on English cities, to diminish German morale, and to destabilize German industrial centres. Tens of thousands of civilians were killed by these air raids. Nearly 10 000 Canadian Bomber Group members lost their lives during the war.</a:t>
            </a:r>
            <a:endParaRPr lang="en-CA" sz="2000" dirty="0" smtClean="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326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The Dieppe Raid</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On </a:t>
            </a:r>
            <a:r>
              <a:rPr lang="en-CA" sz="2000" dirty="0"/>
              <a:t>the morning of August 19, 1942, one of the ships carrying Canadian soldiers to </a:t>
            </a:r>
            <a:r>
              <a:rPr lang="en-CA" sz="2000" dirty="0" smtClean="0"/>
              <a:t>the French port of Dieppe </a:t>
            </a:r>
            <a:r>
              <a:rPr lang="en-CA" sz="2000" dirty="0"/>
              <a:t>met a small German convoy. The two sides engaged in a brief sea battle, and the noise alerted German troops on shore. To make matters worse, the ships were delayed and the troops landed in daylight. They were easily machine-gunned by waiting German soldiers</a:t>
            </a:r>
            <a:r>
              <a:rPr lang="en-CA" sz="2000" dirty="0" smtClean="0"/>
              <a:t>.</a:t>
            </a:r>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a:t>The Dieppe Raid was a terrible failure. Casualties were high. Of the nearly 5000 Canadian soldiers involved in the nine-hour battle, 907 were killed. Almost 600 were wounded and another 1946 were taken prisoner.</a:t>
            </a: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endParaRPr lang="en-CA" sz="2000" dirty="0" smtClean="0"/>
          </a:p>
        </p:txBody>
      </p:sp>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90600"/>
            <a:ext cx="80772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350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Battle of </a:t>
            </a:r>
            <a:r>
              <a:rPr lang="en-CA" dirty="0" err="1" smtClean="0"/>
              <a:t>Ortona</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Canadians </a:t>
            </a:r>
            <a:r>
              <a:rPr lang="en-CA" sz="2000" dirty="0"/>
              <a:t>were given the task of capturing the medieval town of </a:t>
            </a:r>
            <a:r>
              <a:rPr lang="en-CA" sz="2000" dirty="0" err="1"/>
              <a:t>Ortona</a:t>
            </a:r>
            <a:r>
              <a:rPr lang="en-CA" sz="2000" dirty="0"/>
              <a:t> on the Adriatic Sea. Once they reached </a:t>
            </a:r>
            <a:r>
              <a:rPr lang="en-CA" sz="2000" dirty="0" err="1"/>
              <a:t>Ortona</a:t>
            </a:r>
            <a:r>
              <a:rPr lang="en-CA" sz="2000" dirty="0"/>
              <a:t>, advances were slow and battles were often fought house by house on the town’s steep, rubble-filled streets. </a:t>
            </a: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a:t>Canadians captured the town on December 28, 1943, but lost 1372 soldiers before the Germans withdrew. After capturing </a:t>
            </a:r>
            <a:r>
              <a:rPr lang="en-CA" sz="2000" dirty="0" err="1"/>
              <a:t>Ortona</a:t>
            </a:r>
            <a:r>
              <a:rPr lang="en-CA" sz="2000" dirty="0"/>
              <a:t>, Canadian troops advanced through Italy until they were sent to join the campaign in France.</a:t>
            </a:r>
          </a:p>
          <a:p>
            <a:pPr marL="0" lvl="1" indent="0" defTabSz="914400">
              <a:lnSpc>
                <a:spcPct val="100000"/>
              </a:lnSpc>
              <a:spcBef>
                <a:spcPts val="0"/>
              </a:spcBef>
              <a:buNone/>
            </a:pPr>
            <a:endParaRPr lang="en-CA" sz="2000" dirty="0" smtClean="0"/>
          </a:p>
        </p:txBody>
      </p:sp>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14400"/>
            <a:ext cx="80772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5360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D-Day: The Normandy Invasion</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On </a:t>
            </a:r>
            <a:r>
              <a:rPr lang="en-CA" sz="2000" dirty="0"/>
              <a:t>D-Day, June 6, 1944, the </a:t>
            </a:r>
            <a:r>
              <a:rPr lang="en-CA" sz="2000" dirty="0" smtClean="0"/>
              <a:t>Allies (including British, Canadian, and American forces) </a:t>
            </a:r>
            <a:r>
              <a:rPr lang="en-CA" sz="2000" dirty="0"/>
              <a:t>launched a full-scale invasion of Europe called “Operation Overlord</a:t>
            </a:r>
            <a:r>
              <a:rPr lang="en-CA" sz="2000" dirty="0" smtClean="0"/>
              <a:t>.”14 </a:t>
            </a:r>
            <a:r>
              <a:rPr lang="en-CA" sz="2000" dirty="0"/>
              <a:t>000 Canadian soldiers arrived at Juno Beach </a:t>
            </a:r>
            <a:r>
              <a:rPr lang="en-CA" sz="2000" dirty="0" smtClean="0"/>
              <a:t>as </a:t>
            </a:r>
            <a:r>
              <a:rPr lang="en-CA" sz="2000" dirty="0"/>
              <a:t>part of the first wave of the attack. They had to make their way past the German defences, including concrete barriers, barbed wire, and land mines, to take the beach. </a:t>
            </a: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smtClean="0"/>
              <a:t>By </a:t>
            </a:r>
            <a:r>
              <a:rPr lang="en-CA" sz="2000" dirty="0"/>
              <a:t>the end of the day, the Canadians had fought their way inland by about nine kilometres. Although they were successful, casualties from the day were high—359 Canadians died and 715 were wounded.</a:t>
            </a:r>
            <a:endParaRPr lang="en-CA" sz="2000" dirty="0" smtClean="0"/>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0"/>
            <a:ext cx="8077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4251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Liberating </a:t>
            </a:r>
            <a:r>
              <a:rPr lang="en-CA" dirty="0"/>
              <a:t>the Netherlands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Canadians </a:t>
            </a:r>
            <a:r>
              <a:rPr lang="en-CA" sz="2000" dirty="0"/>
              <a:t>were given </a:t>
            </a:r>
            <a:r>
              <a:rPr lang="en-CA" sz="2000" dirty="0" smtClean="0"/>
              <a:t>the task of liberating </a:t>
            </a:r>
            <a:r>
              <a:rPr lang="en-CA" sz="2000" dirty="0"/>
              <a:t>the Netherlands. This was a difficult job. </a:t>
            </a:r>
            <a:r>
              <a:rPr lang="en-CA" sz="2000" dirty="0" smtClean="0"/>
              <a:t> An </a:t>
            </a:r>
            <a:r>
              <a:rPr lang="en-CA" sz="2000" dirty="0"/>
              <a:t>earlier Allied attempt to free Holland had failed and German troops had practically destroyed the port cities of Amsterdam and Rotterdam and flooded much of the countryside. By the end of 1944, food and fuel supplies to the Dutch had been cut off and many were </a:t>
            </a:r>
            <a:r>
              <a:rPr lang="en-CA" sz="2000" dirty="0" smtClean="0"/>
              <a:t>starving.  </a:t>
            </a:r>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a:t>After reaching the Rhine, it took another month of fighting to drive the Germans out of the Netherlands. As they liberated towns and cities throughout the Netherlands, Canadians were hailed as heroes in </a:t>
            </a:r>
            <a:r>
              <a:rPr lang="en-CA" sz="2000" dirty="0" smtClean="0"/>
              <a:t>parades</a:t>
            </a:r>
            <a:r>
              <a:rPr lang="en-CA" sz="2000" dirty="0"/>
              <a:t>. </a:t>
            </a:r>
            <a:endParaRPr lang="en-CA" sz="2000" dirty="0" smtClean="0"/>
          </a:p>
        </p:txBody>
      </p:sp>
      <p:pic>
        <p:nvPicPr>
          <p:cNvPr id="3072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76300"/>
            <a:ext cx="80772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382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Victory in Europe</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While </a:t>
            </a:r>
            <a:r>
              <a:rPr lang="en-CA" sz="2000" dirty="0"/>
              <a:t>the Allies invaded Germany from the north and west, the Soviet Union attacked from the east. Facing certain defeat, Germany surrendered to the Allies on May 7, 1945. </a:t>
            </a: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smtClean="0"/>
              <a:t>Hitler </a:t>
            </a:r>
            <a:r>
              <a:rPr lang="en-CA" sz="2000" dirty="0"/>
              <a:t>committed suicide in a bunker in Berlin before he could be captured. The war in Europe was over and the Allies declared May 8 as Victory in Europe (VE) Day.</a:t>
            </a:r>
            <a:endParaRPr lang="en-CA" sz="2000" dirty="0" smtClean="0"/>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1"/>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524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The Atomic Bomb</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US" sz="2000" dirty="0" smtClean="0"/>
              <a:t>After the Allied victory in Europe, the war in the Pacific intensified.  The Japanese declared they would “fight to the last person” and not surrender.</a:t>
            </a:r>
          </a:p>
          <a:p>
            <a:pPr marL="0" lvl="1" indent="0" defTabSz="914400">
              <a:lnSpc>
                <a:spcPct val="100000"/>
              </a:lnSpc>
              <a:spcBef>
                <a:spcPts val="0"/>
              </a:spcBef>
              <a:buNone/>
            </a:pPr>
            <a:endParaRPr lang="en-US" sz="2000" dirty="0"/>
          </a:p>
          <a:p>
            <a:pPr marL="0" lvl="1" indent="0" defTabSz="914400">
              <a:lnSpc>
                <a:spcPct val="100000"/>
              </a:lnSpc>
              <a:spcBef>
                <a:spcPts val="0"/>
              </a:spcBef>
              <a:buNone/>
            </a:pPr>
            <a:r>
              <a:rPr lang="en-US" sz="2000" dirty="0" smtClean="0"/>
              <a:t>American and British scientists had been working on the Manhattan Project, a top-secret plan to create an atomic bomb. </a:t>
            </a:r>
            <a:r>
              <a:rPr lang="en-US" sz="2000" smtClean="0"/>
              <a:t>On </a:t>
            </a:r>
            <a:r>
              <a:rPr lang="en-US" sz="2000" dirty="0" smtClean="0"/>
              <a:t>August 6, 1945, an American bomber plane dropped an atomic bomb over the Japanese city of Hiroshima.  Three days later,  another atomic bomb was dropped on the city of Nagasaki.  100,000 people were killed, 100,000 were wounded, and more suffered long-term effects such as cancer.  Japan surrendered on August 14, 1945. </a:t>
            </a:r>
            <a:endParaRPr lang="en-CA" sz="2000" dirty="0" smtClean="0"/>
          </a:p>
        </p:txBody>
      </p:sp>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14401"/>
            <a:ext cx="8077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7663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Women and the War Effort</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As </a:t>
            </a:r>
            <a:r>
              <a:rPr lang="en-CA" sz="2000" dirty="0"/>
              <a:t>in the First World War, women joined war industries in roles that were unusual for them at the time. They worked as welders, drillers, and </a:t>
            </a:r>
            <a:r>
              <a:rPr lang="en-CA" sz="2000" dirty="0" err="1"/>
              <a:t>punchpress</a:t>
            </a:r>
            <a:r>
              <a:rPr lang="en-CA" sz="2000" dirty="0"/>
              <a:t> or machine operators. “Rosie the Riveter” became a popular nickname for these working women. </a:t>
            </a:r>
            <a:endParaRPr lang="en-CA" sz="2000" dirty="0" smtClean="0"/>
          </a:p>
          <a:p>
            <a:pPr marL="0" lvl="1" indent="0" defTabSz="914400">
              <a:lnSpc>
                <a:spcPct val="100000"/>
              </a:lnSpc>
              <a:spcBef>
                <a:spcPts val="0"/>
              </a:spcBef>
              <a:buNone/>
            </a:pPr>
            <a:endParaRPr lang="en-CA" sz="2000" dirty="0" smtClean="0"/>
          </a:p>
          <a:p>
            <a:pPr marL="0" lvl="1" indent="0" defTabSz="914400">
              <a:lnSpc>
                <a:spcPct val="100000"/>
              </a:lnSpc>
              <a:spcBef>
                <a:spcPts val="0"/>
              </a:spcBef>
              <a:buNone/>
            </a:pPr>
            <a:r>
              <a:rPr lang="en-CA" sz="2000" dirty="0" smtClean="0"/>
              <a:t>Women </a:t>
            </a:r>
            <a:r>
              <a:rPr lang="en-CA" sz="2000" dirty="0"/>
              <a:t>were in high demand as factory workers and many moved from rural areas to industrial centres. With government funding, some companies built dormitories close to their factories to house workers.</a:t>
            </a:r>
            <a:endParaRPr lang="en-CA" sz="2000" dirty="0" smtClean="0"/>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80630"/>
            <a:ext cx="8077200" cy="315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593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a:effectLst/>
              </a:rPr>
              <a:t>Stalin's </a:t>
            </a:r>
            <a:r>
              <a:rPr lang="en-CA" b="1" dirty="0" smtClean="0">
                <a:effectLst/>
              </a:rPr>
              <a:t>Soviet Union</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0"/>
              </a:spcBef>
              <a:buNone/>
            </a:pPr>
            <a:r>
              <a:rPr lang="en-CA" sz="2000" dirty="0" smtClean="0"/>
              <a:t>By </a:t>
            </a:r>
            <a:r>
              <a:rPr lang="en-CA" sz="2000" dirty="0"/>
              <a:t>1917, the Communists had taken control of Russia. In 1924, Joseph Stalin became the leader of the Communist Party in what </a:t>
            </a:r>
            <a:r>
              <a:rPr lang="en-CA" sz="2000" dirty="0" smtClean="0"/>
              <a:t>was </a:t>
            </a:r>
            <a:r>
              <a:rPr lang="en-CA" sz="2000" dirty="0"/>
              <a:t>the Soviet Union</a:t>
            </a:r>
            <a:r>
              <a:rPr lang="en-CA" sz="2000" dirty="0" smtClean="0"/>
              <a:t>.</a:t>
            </a:r>
          </a:p>
          <a:p>
            <a:pPr marL="0" lvl="1" indent="0">
              <a:lnSpc>
                <a:spcPct val="100000"/>
              </a:lnSpc>
              <a:spcBef>
                <a:spcPts val="0"/>
              </a:spcBef>
              <a:buNone/>
            </a:pPr>
            <a:endParaRPr lang="en-CA" sz="2000" dirty="0"/>
          </a:p>
          <a:p>
            <a:pPr marL="0" lvl="1" indent="0">
              <a:lnSpc>
                <a:spcPct val="100000"/>
              </a:lnSpc>
              <a:spcBef>
                <a:spcPts val="0"/>
              </a:spcBef>
              <a:buNone/>
            </a:pPr>
            <a:r>
              <a:rPr lang="en-CA" sz="2000" dirty="0"/>
              <a:t>The first step of Stalin’s plan was to collectivize agriculture, which meant seizing all privately owned land. Next he created industrial projects, including building coal and steel mills, roads, and railways. Stalin focused on building industry and the military, practically ignoring the needs of the people. The government controlled all media and imposed strict censorship and travel restrictions on everyone. S</a:t>
            </a:r>
            <a:r>
              <a:rPr lang="en-CA" sz="2000" dirty="0" smtClean="0"/>
              <a:t>ecret </a:t>
            </a:r>
            <a:r>
              <a:rPr lang="en-CA" sz="2000" dirty="0"/>
              <a:t>police arrested anyone </a:t>
            </a:r>
            <a:r>
              <a:rPr lang="en-CA" sz="2000" dirty="0" smtClean="0"/>
              <a:t>considered </a:t>
            </a:r>
            <a:r>
              <a:rPr lang="en-CA" sz="2000" dirty="0"/>
              <a:t>a </a:t>
            </a:r>
            <a:r>
              <a:rPr lang="en-CA" sz="2000" dirty="0" smtClean="0"/>
              <a:t>threat.</a:t>
            </a:r>
          </a:p>
          <a:p>
            <a:pPr marL="0" lvl="1" indent="0">
              <a:buNone/>
            </a:pPr>
            <a:endParaRPr lang="en-US" sz="2000" dirty="0">
              <a:solidFill>
                <a:prstClr val="black"/>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4133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Canada</a:t>
            </a:r>
            <a:r>
              <a:rPr lang="en-CA" b="1" dirty="0" smtClean="0">
                <a:effectLst/>
              </a:rPr>
              <a:t>’s Wartime Economy</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Prime </a:t>
            </a:r>
            <a:r>
              <a:rPr lang="en-CA" sz="2000" dirty="0"/>
              <a:t>Minister Mackenzie King wanted to avoid soaring inflation and hoped to prevent the massive debt that had burdened Canada after the First World War so the government took the following steps</a:t>
            </a:r>
            <a:r>
              <a:rPr lang="en-CA" sz="2000" dirty="0" smtClean="0"/>
              <a:t>:</a:t>
            </a:r>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US" sz="2000" dirty="0"/>
              <a:t>Canadians were encouraged to buy victory </a:t>
            </a:r>
            <a:r>
              <a:rPr lang="en-US" sz="2000" dirty="0" smtClean="0"/>
              <a:t>bonds. </a:t>
            </a:r>
            <a:r>
              <a:rPr lang="en-US" sz="2000" dirty="0"/>
              <a:t>The government used the money to help finance the </a:t>
            </a:r>
            <a:r>
              <a:rPr lang="en-US" sz="2000" dirty="0" smtClean="0"/>
              <a:t>war. </a:t>
            </a:r>
            <a:r>
              <a:rPr lang="en-US" sz="2000" dirty="0"/>
              <a:t>Income taxes were increased. In 1941, the Wartime Prices and Trade </a:t>
            </a:r>
            <a:r>
              <a:rPr lang="en-US" sz="2000" dirty="0" smtClean="0"/>
              <a:t>Board froze </a:t>
            </a:r>
            <a:r>
              <a:rPr lang="en-US" sz="2000" dirty="0"/>
              <a:t>all wages and prices to try to prevent inflation. In 1942, King introduced food rationing, limiting the amounts of certain goods that Canadians were allowed per week.</a:t>
            </a:r>
            <a:endParaRPr lang="en-CA" sz="2000" dirty="0"/>
          </a:p>
          <a:p>
            <a:pPr marL="0" lvl="1" indent="0" defTabSz="914400">
              <a:lnSpc>
                <a:spcPct val="100000"/>
              </a:lnSpc>
              <a:spcBef>
                <a:spcPts val="0"/>
              </a:spcBef>
              <a:buNone/>
            </a:pPr>
            <a:endParaRPr lang="en-CA" sz="2000" dirty="0" smtClean="0"/>
          </a:p>
        </p:txBody>
      </p:sp>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14400"/>
            <a:ext cx="80772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1622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The Conscription Crisis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Prime </a:t>
            </a:r>
            <a:r>
              <a:rPr lang="en-CA" sz="2000" dirty="0"/>
              <a:t>Minister Mackenzie King had promised there would be no conscription when Canada declared war in 1939. But the speed with which the Germans occupied Europe in 1940 stunned Canadians and made it clear that thousands of soldiers would be needed to fight against the Nazis.</a:t>
            </a: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a:t>Canadians, including the opposition Conservative Party, demanded that their government do more for the war effort. In response to these demands, King’s government quickly brought in the National Resources Mobilization </a:t>
            </a:r>
            <a:r>
              <a:rPr lang="en-CA" sz="2000" dirty="0" smtClean="0"/>
              <a:t>Act. </a:t>
            </a:r>
            <a:r>
              <a:rPr lang="en-CA" sz="2000" dirty="0"/>
              <a:t>This Act </a:t>
            </a:r>
            <a:r>
              <a:rPr lang="en-CA" sz="2000" dirty="0" smtClean="0"/>
              <a:t>allowed </a:t>
            </a:r>
            <a:r>
              <a:rPr lang="en-CA" sz="2000" dirty="0"/>
              <a:t>for conscription, although only for home defence.</a:t>
            </a:r>
          </a:p>
          <a:p>
            <a:pPr marL="0" lvl="1" indent="0" defTabSz="914400">
              <a:lnSpc>
                <a:spcPct val="100000"/>
              </a:lnSpc>
              <a:spcBef>
                <a:spcPts val="0"/>
              </a:spcBef>
              <a:buNone/>
            </a:pPr>
            <a:endParaRPr lang="en-CA" sz="2000" dirty="0" smtClean="0"/>
          </a:p>
          <a:p>
            <a:pPr marL="0" lvl="1" indent="0" defTabSz="914400">
              <a:lnSpc>
                <a:spcPct val="100000"/>
              </a:lnSpc>
              <a:spcBef>
                <a:spcPts val="0"/>
              </a:spcBef>
              <a:buNone/>
            </a:pPr>
            <a:endParaRPr lang="en-CA" sz="2000" dirty="0" err="1"/>
          </a:p>
        </p:txBody>
      </p:sp>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1"/>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3869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dirty="0" smtClean="0"/>
              <a:t>“Yes” to Conscription </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400">
              <a:lnSpc>
                <a:spcPct val="100000"/>
              </a:lnSpc>
              <a:spcBef>
                <a:spcPts val="0"/>
              </a:spcBef>
              <a:buNone/>
            </a:pPr>
            <a:r>
              <a:rPr lang="en-CA" sz="2000" dirty="0" smtClean="0"/>
              <a:t>Mackenzie King knew </a:t>
            </a:r>
            <a:r>
              <a:rPr lang="en-CA" sz="2000" dirty="0"/>
              <a:t>that there would be strong resistance to conscription in Québec. As in the First World War, many Québécois did not feel connected to a war in Europe that did not directly affect Canada. </a:t>
            </a:r>
            <a:endParaRPr lang="en-CA" sz="2000" dirty="0" smtClean="0"/>
          </a:p>
          <a:p>
            <a:pPr marL="0" lvl="1" indent="0" defTabSz="914400">
              <a:lnSpc>
                <a:spcPct val="100000"/>
              </a:lnSpc>
              <a:spcBef>
                <a:spcPts val="0"/>
              </a:spcBef>
              <a:buNone/>
            </a:pPr>
            <a:endParaRPr lang="en-CA" sz="2000" dirty="0"/>
          </a:p>
          <a:p>
            <a:pPr marL="0" lvl="1" indent="0" defTabSz="914400">
              <a:lnSpc>
                <a:spcPct val="100000"/>
              </a:lnSpc>
              <a:spcBef>
                <a:spcPts val="0"/>
              </a:spcBef>
              <a:buNone/>
            </a:pPr>
            <a:r>
              <a:rPr lang="en-CA" sz="2000" dirty="0"/>
              <a:t>King decided to hold a plebiscite to get Canadians’ views on conscription. </a:t>
            </a:r>
            <a:r>
              <a:rPr lang="en-CA" sz="2000" dirty="0" smtClean="0"/>
              <a:t>On </a:t>
            </a:r>
            <a:r>
              <a:rPr lang="en-CA" sz="2000" dirty="0"/>
              <a:t>April 27, 1942, voters were asked whether they would release the government from its promise not to send conscripts overseas. In all provinces but Québec, the majority voted “yes.” Once again, the issue of conscription divided the nation</a:t>
            </a:r>
            <a:r>
              <a:rPr lang="en-CA" sz="2000" dirty="0" smtClean="0"/>
              <a:t>. Many Quebecois felt King betrayed them.</a:t>
            </a:r>
            <a:endParaRPr lang="en-CA" sz="2000" dirty="0"/>
          </a:p>
          <a:p>
            <a:pPr marL="0" lvl="1" indent="0" defTabSz="914400">
              <a:lnSpc>
                <a:spcPct val="100000"/>
              </a:lnSpc>
              <a:spcBef>
                <a:spcPts val="0"/>
              </a:spcBef>
              <a:buNone/>
            </a:pPr>
            <a:endParaRPr lang="en-CA" sz="2000" dirty="0" smtClean="0"/>
          </a:p>
          <a:p>
            <a:pPr marL="0" lvl="1" indent="0" defTabSz="914400">
              <a:lnSpc>
                <a:spcPct val="100000"/>
              </a:lnSpc>
              <a:spcBef>
                <a:spcPts val="0"/>
              </a:spcBef>
              <a:buNone/>
            </a:pPr>
            <a:endParaRPr lang="en-CA" sz="2000" dirty="0" err="1"/>
          </a:p>
        </p:txBody>
      </p:sp>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1"/>
            <a:ext cx="8077199"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414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Mussolini's Italy</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0"/>
              </a:spcBef>
              <a:buNone/>
            </a:pPr>
            <a:r>
              <a:rPr lang="en-CA" sz="2000" dirty="0" smtClean="0"/>
              <a:t>Benito Mussolini established </a:t>
            </a:r>
            <a:r>
              <a:rPr lang="en-CA" sz="2000" dirty="0"/>
              <a:t>the Fascist Party, which emphasized nationalism and challenged Italy’s democratic government. </a:t>
            </a:r>
            <a:r>
              <a:rPr lang="en-CA" sz="2000" dirty="0" smtClean="0"/>
              <a:t>Mussolini </a:t>
            </a:r>
            <a:r>
              <a:rPr lang="en-CA" sz="2000" dirty="0"/>
              <a:t>created the </a:t>
            </a:r>
            <a:r>
              <a:rPr lang="en-CA" sz="2000" dirty="0" err="1"/>
              <a:t>Blackshirts</a:t>
            </a:r>
            <a:r>
              <a:rPr lang="en-CA" sz="2000" dirty="0"/>
              <a:t>, gangs of fascists who intimidated their opponents by attacking communists and socialists in the streets. </a:t>
            </a:r>
            <a:endParaRPr lang="en-CA" sz="2000" dirty="0" smtClean="0"/>
          </a:p>
          <a:p>
            <a:pPr marL="0" lvl="1" indent="0">
              <a:lnSpc>
                <a:spcPct val="100000"/>
              </a:lnSpc>
              <a:spcBef>
                <a:spcPts val="0"/>
              </a:spcBef>
              <a:buNone/>
            </a:pPr>
            <a:endParaRPr lang="en-CA" sz="2000" dirty="0">
              <a:solidFill>
                <a:prstClr val="black"/>
              </a:solidFill>
            </a:endParaRPr>
          </a:p>
          <a:p>
            <a:pPr marL="0" lvl="1" indent="0">
              <a:lnSpc>
                <a:spcPct val="100000"/>
              </a:lnSpc>
              <a:spcBef>
                <a:spcPts val="0"/>
              </a:spcBef>
              <a:buNone/>
            </a:pPr>
            <a:r>
              <a:rPr lang="en-CA" sz="2000" dirty="0"/>
              <a:t>In 1922, Mussolini led the March on Rome: he gathered 26 000 </a:t>
            </a:r>
            <a:r>
              <a:rPr lang="en-CA" sz="2000" dirty="0" err="1"/>
              <a:t>Blackshirts</a:t>
            </a:r>
            <a:r>
              <a:rPr lang="en-CA" sz="2000" dirty="0"/>
              <a:t> outside the city and demanded that the government be turned over to him. </a:t>
            </a:r>
            <a:r>
              <a:rPr lang="en-CA" sz="2000" dirty="0" smtClean="0"/>
              <a:t>Once in power, Mussolini brought </a:t>
            </a:r>
            <a:r>
              <a:rPr lang="en-CA" sz="2000" dirty="0"/>
              <a:t>all communications, industry, agriculture, and labour under fascist control and turned Italy into a totalitarian state. </a:t>
            </a:r>
            <a:endParaRPr lang="en-US" sz="2000" dirty="0">
              <a:solidFill>
                <a:prstClr val="black"/>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1"/>
            <a:ext cx="8077200" cy="32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529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Hitler's Germany</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0"/>
              </a:spcBef>
              <a:buNone/>
            </a:pPr>
            <a:r>
              <a:rPr lang="en-CA" sz="2000" dirty="0" smtClean="0"/>
              <a:t>In </a:t>
            </a:r>
            <a:r>
              <a:rPr lang="en-CA" sz="2000" dirty="0"/>
              <a:t>1920, </a:t>
            </a:r>
            <a:r>
              <a:rPr lang="en-CA" sz="2000" dirty="0" smtClean="0"/>
              <a:t> Adolf </a:t>
            </a:r>
            <a:r>
              <a:rPr lang="en-CA" sz="2000" dirty="0"/>
              <a:t>Hitler joined the National Socialist German Workers’ </a:t>
            </a:r>
            <a:r>
              <a:rPr lang="en-CA" sz="2000" dirty="0" smtClean="0"/>
              <a:t>Party, also known </a:t>
            </a:r>
            <a:r>
              <a:rPr lang="en-CA" sz="2000" dirty="0"/>
              <a:t>as the Nazis, and by 1921 he was </a:t>
            </a:r>
            <a:r>
              <a:rPr lang="en-CA" sz="2000" dirty="0" smtClean="0"/>
              <a:t>the leader </a:t>
            </a:r>
            <a:r>
              <a:rPr lang="en-CA" sz="2000" dirty="0"/>
              <a:t>of the party. Hitler </a:t>
            </a:r>
            <a:r>
              <a:rPr lang="en-CA" sz="2000" dirty="0" smtClean="0"/>
              <a:t>persuaded Germans </a:t>
            </a:r>
            <a:r>
              <a:rPr lang="en-CA" sz="2000" dirty="0"/>
              <a:t>that he could save the country from the Depression </a:t>
            </a:r>
            <a:r>
              <a:rPr lang="en-CA" sz="2000" dirty="0" smtClean="0"/>
              <a:t>and make </a:t>
            </a:r>
            <a:r>
              <a:rPr lang="en-CA" sz="2000" dirty="0"/>
              <a:t>it a great nation again. </a:t>
            </a:r>
            <a:r>
              <a:rPr lang="en-CA" sz="2000" dirty="0" smtClean="0"/>
              <a:t>In 1933 he </a:t>
            </a:r>
            <a:r>
              <a:rPr lang="en-CA" sz="2000" dirty="0"/>
              <a:t>became </a:t>
            </a:r>
            <a:r>
              <a:rPr lang="en-CA" sz="2000" dirty="0" smtClean="0"/>
              <a:t>chancellor of </a:t>
            </a:r>
            <a:r>
              <a:rPr lang="en-CA" sz="2000" dirty="0"/>
              <a:t>Germany. </a:t>
            </a:r>
            <a:endParaRPr lang="en-CA" sz="2000" dirty="0" smtClean="0"/>
          </a:p>
          <a:p>
            <a:pPr marL="0" lvl="1" indent="0">
              <a:lnSpc>
                <a:spcPct val="100000"/>
              </a:lnSpc>
              <a:spcBef>
                <a:spcPts val="0"/>
              </a:spcBef>
              <a:buNone/>
            </a:pPr>
            <a:endParaRPr lang="en-CA" sz="2000" dirty="0"/>
          </a:p>
          <a:p>
            <a:pPr marL="0" lvl="1" indent="0">
              <a:lnSpc>
                <a:spcPct val="100000"/>
              </a:lnSpc>
              <a:spcBef>
                <a:spcPts val="0"/>
              </a:spcBef>
              <a:buNone/>
            </a:pPr>
            <a:r>
              <a:rPr lang="en-CA" sz="2000" dirty="0" smtClean="0"/>
              <a:t>Hitler ruled </a:t>
            </a:r>
            <a:r>
              <a:rPr lang="en-CA" sz="2000" dirty="0"/>
              <a:t>his country through intimidation and fear. He banned all </a:t>
            </a:r>
            <a:r>
              <a:rPr lang="en-CA" sz="2000" dirty="0" smtClean="0"/>
              <a:t>other political </a:t>
            </a:r>
            <a:r>
              <a:rPr lang="en-CA" sz="2000" dirty="0"/>
              <a:t>parties </a:t>
            </a:r>
            <a:r>
              <a:rPr lang="en-CA" sz="2000" dirty="0" smtClean="0"/>
              <a:t>and </a:t>
            </a:r>
            <a:r>
              <a:rPr lang="en-CA" sz="2000" dirty="0"/>
              <a:t>used the Gestapo, a secret police, to enforce his rule. Hitler’s government defied the terms of the Treaty of Versailles by stopping all reparation payments and rebuilding Germany’s </a:t>
            </a:r>
            <a:r>
              <a:rPr lang="en-CA" sz="2000" dirty="0" smtClean="0"/>
              <a:t>military.</a:t>
            </a:r>
            <a:endParaRPr lang="en-CA" sz="2000" dirty="0"/>
          </a:p>
          <a:p>
            <a:pPr marL="0" lvl="1" indent="0">
              <a:buNone/>
            </a:pPr>
            <a:endParaRPr lang="en-US" sz="2000" dirty="0" smtClean="0">
              <a:solidFill>
                <a:prstClr val="black"/>
              </a:solidFill>
            </a:endParaRPr>
          </a:p>
          <a:p>
            <a:pPr marL="0" lvl="1" indent="0">
              <a:buNone/>
            </a:pPr>
            <a:endParaRPr lang="en-US" sz="2000" dirty="0">
              <a:solidFill>
                <a:prstClr val="black"/>
              </a:solidFill>
            </a:endParaRPr>
          </a:p>
        </p:txBody>
      </p:sp>
      <p:pic>
        <p:nvPicPr>
          <p:cNvPr id="6148"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711055"/>
            <a:ext cx="8077200" cy="332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7436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a:effectLst/>
              </a:rPr>
              <a:t>The </a:t>
            </a:r>
            <a:r>
              <a:rPr lang="en-CA" b="1" dirty="0" smtClean="0">
                <a:effectLst/>
              </a:rPr>
              <a:t>“Master Race”</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0"/>
              </a:spcBef>
              <a:buNone/>
            </a:pPr>
            <a:r>
              <a:rPr lang="en-CA" sz="2000" dirty="0" smtClean="0"/>
              <a:t>The Nazis </a:t>
            </a:r>
            <a:r>
              <a:rPr lang="en-CA" sz="2000" dirty="0"/>
              <a:t>believed that the German people were a “master race” of Aryans, a </a:t>
            </a:r>
            <a:r>
              <a:rPr lang="en-CA" sz="2000" dirty="0" smtClean="0"/>
              <a:t>“pure</a:t>
            </a:r>
            <a:r>
              <a:rPr lang="en-CA" sz="2000" dirty="0"/>
              <a:t>” race of northern Europeans. Non-Aryans, including Jewish people, Roma (“Gypsies”), and Slavs, were considered inferior. People with mental or physical disabilities were despised because they destroyed the image of the master race. Communists and homosexuals were </a:t>
            </a:r>
            <a:r>
              <a:rPr lang="en-CA" sz="2000" dirty="0" smtClean="0"/>
              <a:t>also deemed undesirables</a:t>
            </a:r>
            <a:r>
              <a:rPr lang="en-CA" sz="2000" dirty="0"/>
              <a:t>. </a:t>
            </a:r>
            <a:endParaRPr lang="en-CA" sz="2000" dirty="0" smtClean="0"/>
          </a:p>
          <a:p>
            <a:pPr marL="0" lvl="1" indent="0">
              <a:lnSpc>
                <a:spcPct val="100000"/>
              </a:lnSpc>
              <a:spcBef>
                <a:spcPts val="0"/>
              </a:spcBef>
              <a:buNone/>
            </a:pPr>
            <a:endParaRPr lang="en-US" sz="2000" dirty="0">
              <a:solidFill>
                <a:prstClr val="black"/>
              </a:solidFill>
            </a:endParaRPr>
          </a:p>
          <a:p>
            <a:pPr marL="0" lvl="1" indent="0">
              <a:lnSpc>
                <a:spcPct val="100000"/>
              </a:lnSpc>
              <a:spcBef>
                <a:spcPts val="0"/>
              </a:spcBef>
              <a:buNone/>
            </a:pPr>
            <a:r>
              <a:rPr lang="en-CA" sz="2000" dirty="0" smtClean="0"/>
              <a:t>Hitler passed </a:t>
            </a:r>
            <a:r>
              <a:rPr lang="en-CA" sz="2000" dirty="0"/>
              <a:t>the Nuremberg </a:t>
            </a:r>
            <a:r>
              <a:rPr lang="en-CA" sz="2000" dirty="0" smtClean="0"/>
              <a:t>Laws which </a:t>
            </a:r>
            <a:r>
              <a:rPr lang="en-CA" sz="2000" dirty="0"/>
              <a:t>forced Jewish people to wear the Star of David at all times, banned marriages between Jews and Aryans, and made it illegal for Jewish people to be lawyers or doctors. </a:t>
            </a:r>
            <a:endParaRPr lang="en-US" sz="2000" dirty="0">
              <a:solidFill>
                <a:prstClr val="black"/>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1999"/>
            <a:ext cx="8077200" cy="327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509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Fascism in Spain</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0"/>
              </a:spcBef>
              <a:buNone/>
            </a:pPr>
            <a:r>
              <a:rPr lang="en-CA" sz="2000" dirty="0" smtClean="0"/>
              <a:t>During </a:t>
            </a:r>
            <a:r>
              <a:rPr lang="en-CA" sz="2000" dirty="0"/>
              <a:t>the Depression, Spain’s democratic government was unable to prevent widespread poverty, and people became more and more dissatisfied. Led by General Francisco Franco, fascist rebels—called Nationalists—tried to overthrow the elected socialist government in 1936. </a:t>
            </a:r>
            <a:endParaRPr lang="en-CA" sz="2000" dirty="0" smtClean="0"/>
          </a:p>
          <a:p>
            <a:pPr marL="0" lvl="1" indent="0">
              <a:lnSpc>
                <a:spcPct val="100000"/>
              </a:lnSpc>
              <a:spcBef>
                <a:spcPts val="0"/>
              </a:spcBef>
              <a:buNone/>
            </a:pPr>
            <a:endParaRPr lang="en-CA" sz="2000" dirty="0">
              <a:solidFill>
                <a:prstClr val="black"/>
              </a:solidFill>
            </a:endParaRPr>
          </a:p>
          <a:p>
            <a:pPr marL="0" lvl="1" indent="0">
              <a:lnSpc>
                <a:spcPct val="100000"/>
              </a:lnSpc>
              <a:spcBef>
                <a:spcPts val="0"/>
              </a:spcBef>
              <a:buNone/>
            </a:pPr>
            <a:r>
              <a:rPr lang="en-CA" sz="2000" dirty="0"/>
              <a:t>Franco—with military support from Hitler and Mussolini—won the </a:t>
            </a:r>
            <a:r>
              <a:rPr lang="en-CA" sz="2000" dirty="0" smtClean="0"/>
              <a:t>civil war </a:t>
            </a:r>
            <a:r>
              <a:rPr lang="en-CA" sz="2000" dirty="0"/>
              <a:t>and became the ruler of Spain in 1939. Once in control, Franco proved to be a brutal totalitarian dictator who ruled by intimidation and violence. Thousands of people were imprisoned in concentration camps or </a:t>
            </a:r>
            <a:r>
              <a:rPr lang="en-CA" sz="2000" dirty="0" smtClean="0"/>
              <a:t>executed.</a:t>
            </a:r>
            <a:endParaRPr lang="en-US" sz="2000" dirty="0">
              <a:solidFill>
                <a:prstClr val="black"/>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0"/>
            <a:ext cx="8077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906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Totalitarianism in Japan</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0"/>
              </a:spcBef>
              <a:buNone/>
            </a:pPr>
            <a:r>
              <a:rPr lang="en-CA" sz="2000" dirty="0" smtClean="0"/>
              <a:t>Japan </a:t>
            </a:r>
            <a:r>
              <a:rPr lang="en-CA" sz="2000" dirty="0"/>
              <a:t>had a government loyal to a single leader, the emperor. </a:t>
            </a:r>
            <a:r>
              <a:rPr lang="en-CA" sz="2000" dirty="0" smtClean="0"/>
              <a:t> The </a:t>
            </a:r>
            <a:r>
              <a:rPr lang="en-CA" sz="2000" dirty="0"/>
              <a:t>country’s </a:t>
            </a:r>
            <a:r>
              <a:rPr lang="en-CA" sz="2000" dirty="0" smtClean="0"/>
              <a:t>parliament had </a:t>
            </a:r>
            <a:r>
              <a:rPr lang="en-CA" sz="2000" dirty="0"/>
              <a:t>little power because government ministers answered only to the emperor. Much of the power rested with the military and the Zaibatsu, large </a:t>
            </a:r>
            <a:r>
              <a:rPr lang="en-CA" sz="2000" dirty="0" smtClean="0"/>
              <a:t>family-run corporations. These </a:t>
            </a:r>
            <a:r>
              <a:rPr lang="en-CA" sz="2000" dirty="0"/>
              <a:t>groups took advantage of the political and economic problems of the Depression to gain control of the country. </a:t>
            </a:r>
          </a:p>
          <a:p>
            <a:pPr marL="0" lvl="1" indent="0">
              <a:lnSpc>
                <a:spcPct val="100000"/>
              </a:lnSpc>
              <a:spcBef>
                <a:spcPts val="0"/>
              </a:spcBef>
              <a:buNone/>
            </a:pPr>
            <a:endParaRPr lang="en-CA" sz="2000" dirty="0" smtClean="0">
              <a:solidFill>
                <a:prstClr val="black"/>
              </a:solidFill>
            </a:endParaRPr>
          </a:p>
          <a:p>
            <a:pPr marL="0" lvl="1" indent="0">
              <a:lnSpc>
                <a:spcPct val="100000"/>
              </a:lnSpc>
              <a:spcBef>
                <a:spcPts val="0"/>
              </a:spcBef>
              <a:buNone/>
            </a:pPr>
            <a:r>
              <a:rPr lang="en-CA" sz="2000" dirty="0" smtClean="0"/>
              <a:t>Japan had a police force which arrested, tortured, </a:t>
            </a:r>
            <a:r>
              <a:rPr lang="en-CA" sz="2000" dirty="0"/>
              <a:t>or </a:t>
            </a:r>
            <a:r>
              <a:rPr lang="en-CA" sz="2000" dirty="0" smtClean="0"/>
              <a:t>killed </a:t>
            </a:r>
            <a:r>
              <a:rPr lang="en-CA" sz="2000" dirty="0"/>
              <a:t>anyone </a:t>
            </a:r>
            <a:r>
              <a:rPr lang="en-CA" sz="2000" dirty="0" smtClean="0"/>
              <a:t>suspected of being an </a:t>
            </a:r>
            <a:r>
              <a:rPr lang="en-CA" sz="2000" dirty="0"/>
              <a:t>enemy of the state. Militarists took control of Japan in the 1930s and began strengthening the empire by conquering other </a:t>
            </a:r>
            <a:r>
              <a:rPr lang="en-CA" sz="2000" dirty="0" smtClean="0"/>
              <a:t>countries.</a:t>
            </a:r>
            <a:endParaRPr lang="en-US" sz="2000" dirty="0">
              <a:solidFill>
                <a:prstClr val="black"/>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8746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fontScale="90000"/>
          </a:bodyPr>
          <a:lstStyle/>
          <a:p>
            <a:pPr algn="ctr"/>
            <a:r>
              <a:rPr lang="en-CA" b="1" dirty="0" smtClean="0">
                <a:effectLst/>
              </a:rPr>
              <a:t>Causes of the Second World War</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0"/>
              </a:spcBef>
              <a:buNone/>
            </a:pPr>
            <a:r>
              <a:rPr lang="en-CA" sz="2000" dirty="0" smtClean="0"/>
              <a:t>The </a:t>
            </a:r>
            <a:r>
              <a:rPr lang="en-CA" sz="2000" dirty="0"/>
              <a:t>totalitarian leaders had nationalistic ambitions to expand their territory and resources. </a:t>
            </a:r>
          </a:p>
          <a:p>
            <a:pPr marL="0" lvl="1" indent="0">
              <a:lnSpc>
                <a:spcPct val="100000"/>
              </a:lnSpc>
              <a:spcBef>
                <a:spcPts val="0"/>
              </a:spcBef>
              <a:buNone/>
            </a:pPr>
            <a:endParaRPr lang="en-CA" sz="2000" dirty="0"/>
          </a:p>
          <a:p>
            <a:pPr marL="0" lvl="1" indent="0">
              <a:lnSpc>
                <a:spcPct val="100000"/>
              </a:lnSpc>
              <a:spcBef>
                <a:spcPts val="0"/>
              </a:spcBef>
              <a:buNone/>
            </a:pPr>
            <a:r>
              <a:rPr lang="en-CA" sz="2000" dirty="0"/>
              <a:t>Germany and Italy felt that they had been cheated by treaties at the end of the First World War and wanted to right these wrongs. Japan wanted access to more resources to help support its industries. In other countries, leaders were conscious of the sacrifices their citizens had made during the last war and wanted to avoid another conflict at all costs. All these factors contributed to the Second World War.</a:t>
            </a:r>
          </a:p>
          <a:p>
            <a:pPr marL="0" lvl="1" indent="0">
              <a:lnSpc>
                <a:spcPct val="80000"/>
              </a:lnSpc>
              <a:buNone/>
            </a:pPr>
            <a:endParaRPr lang="en-US" sz="2000" dirty="0">
              <a:solidFill>
                <a:prstClr val="black"/>
              </a:solidFill>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8752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2014</TotalTime>
  <Words>3251</Words>
  <Application>Microsoft Office PowerPoint</Application>
  <PresentationFormat>On-screen Show (4:3)</PresentationFormat>
  <Paragraphs>132</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Solstice</vt:lpstr>
      <vt:lpstr>Canada and the Second World War </vt:lpstr>
      <vt:lpstr>The Rise of Totalitarianism </vt:lpstr>
      <vt:lpstr>Stalin's Soviet Union </vt:lpstr>
      <vt:lpstr>Mussolini's Italy </vt:lpstr>
      <vt:lpstr>Hitler's Germany </vt:lpstr>
      <vt:lpstr>The “Master Race” </vt:lpstr>
      <vt:lpstr>Fascism in Spain </vt:lpstr>
      <vt:lpstr>Totalitarianism in Japan </vt:lpstr>
      <vt:lpstr>Causes of the Second World War </vt:lpstr>
      <vt:lpstr>Hitler’s Imperialistic Ambitions </vt:lpstr>
      <vt:lpstr>Appeasing Hitler </vt:lpstr>
      <vt:lpstr>Nazi-Soviet Non-Aggression Pact </vt:lpstr>
      <vt:lpstr>Failure of the League of Nations </vt:lpstr>
      <vt:lpstr>Canada’s Policy of Isolationism </vt:lpstr>
      <vt:lpstr>The S.S. St. Louis </vt:lpstr>
      <vt:lpstr>Canada Declares War </vt:lpstr>
      <vt:lpstr>Mobilizing Canada’s Resources </vt:lpstr>
      <vt:lpstr>British Commonwealth Air Training Plan </vt:lpstr>
      <vt:lpstr>Axis Advances  </vt:lpstr>
      <vt:lpstr>Battle of Hong Kong </vt:lpstr>
      <vt:lpstr>Battle of the Atlantic </vt:lpstr>
      <vt:lpstr>Bomber Command </vt:lpstr>
      <vt:lpstr>The Dieppe Raid </vt:lpstr>
      <vt:lpstr>Battle of Ortona </vt:lpstr>
      <vt:lpstr>D-Day: The Normandy Invasion </vt:lpstr>
      <vt:lpstr>Liberating the Netherlands </vt:lpstr>
      <vt:lpstr>Victory in Europe </vt:lpstr>
      <vt:lpstr>The Atomic Bomb </vt:lpstr>
      <vt:lpstr>Women and the War Effort </vt:lpstr>
      <vt:lpstr>Canada’s Wartime Economy </vt:lpstr>
      <vt:lpstr>The Conscription Crisis </vt:lpstr>
      <vt:lpstr>“Yes” to Conscription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 and the First World War</dc:title>
  <dc:creator>Samsung</dc:creator>
  <cp:lastModifiedBy>Samsung</cp:lastModifiedBy>
  <cp:revision>109</cp:revision>
  <dcterms:created xsi:type="dcterms:W3CDTF">2018-10-13T21:01:14Z</dcterms:created>
  <dcterms:modified xsi:type="dcterms:W3CDTF">2018-10-29T02:50:31Z</dcterms:modified>
</cp:coreProperties>
</file>