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60" r:id="rId5"/>
    <p:sldId id="259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B94-82AE-4555-B55B-E0F2AC3B54E4}" type="datetimeFigureOut">
              <a:rPr lang="en-CA" smtClean="0"/>
              <a:t>2018-08-21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B68-A42A-46E8-A246-D8FB35C91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B94-82AE-4555-B55B-E0F2AC3B54E4}" type="datetimeFigureOut">
              <a:rPr lang="en-CA" smtClean="0"/>
              <a:t>2018-08-21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B68-A42A-46E8-A246-D8FB35C91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B94-82AE-4555-B55B-E0F2AC3B54E4}" type="datetimeFigureOut">
              <a:rPr lang="en-CA" smtClean="0"/>
              <a:t>2018-08-21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B68-A42A-46E8-A246-D8FB35C91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B94-82AE-4555-B55B-E0F2AC3B54E4}" type="datetimeFigureOut">
              <a:rPr lang="en-CA" smtClean="0"/>
              <a:t>2018-08-21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B68-A42A-46E8-A246-D8FB35C91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B94-82AE-4555-B55B-E0F2AC3B54E4}" type="datetimeFigureOut">
              <a:rPr lang="en-CA" smtClean="0"/>
              <a:t>2018-08-21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B68-A42A-46E8-A246-D8FB35C91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B94-82AE-4555-B55B-E0F2AC3B54E4}" type="datetimeFigureOut">
              <a:rPr lang="en-CA" smtClean="0"/>
              <a:t>2018-08-21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B68-A42A-46E8-A246-D8FB35C915D9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B94-82AE-4555-B55B-E0F2AC3B54E4}" type="datetimeFigureOut">
              <a:rPr lang="en-CA" smtClean="0"/>
              <a:t>2018-08-21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B68-A42A-46E8-A246-D8FB35C91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B94-82AE-4555-B55B-E0F2AC3B54E4}" type="datetimeFigureOut">
              <a:rPr lang="en-CA" smtClean="0"/>
              <a:t>2018-08-21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B68-A42A-46E8-A246-D8FB35C91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B94-82AE-4555-B55B-E0F2AC3B54E4}" type="datetimeFigureOut">
              <a:rPr lang="en-CA" smtClean="0"/>
              <a:t>2018-08-21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B68-A42A-46E8-A246-D8FB35C91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B94-82AE-4555-B55B-E0F2AC3B54E4}" type="datetimeFigureOut">
              <a:rPr lang="en-CA" smtClean="0"/>
              <a:t>2018-08-21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9A3B68-A42A-46E8-A246-D8FB35C91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B94-82AE-4555-B55B-E0F2AC3B54E4}" type="datetimeFigureOut">
              <a:rPr lang="en-CA" smtClean="0"/>
              <a:t>2018-08-21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B68-A42A-46E8-A246-D8FB35C91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A7EB94-82AE-4555-B55B-E0F2AC3B54E4}" type="datetimeFigureOut">
              <a:rPr lang="en-CA" smtClean="0"/>
              <a:t>2018-08-21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69A3B68-A42A-46E8-A246-D8FB35C915D9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0"/>
            <a:ext cx="7772400" cy="14478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R="9144" algn="l" rtl="0" eaLnBrk="1" latinLnBrk="0" hangingPunct="1">
              <a:spcBef>
                <a:spcPct val="0"/>
              </a:spcBef>
              <a:buNone/>
              <a:defRPr kumimoji="0" sz="4000" b="1" kern="1200" cap="all" spc="0" baseline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CA" sz="3600" dirty="0" smtClean="0">
                <a:solidFill>
                  <a:srgbClr val="002060"/>
                </a:solidFill>
                <a:effectLst/>
              </a:rPr>
              <a:t>Discrimination </a:t>
            </a:r>
            <a:r>
              <a:rPr lang="en-CA" sz="3600" dirty="0">
                <a:solidFill>
                  <a:srgbClr val="002060"/>
                </a:solidFill>
                <a:effectLst/>
              </a:rPr>
              <a:t>in Canada: The Head Tax, </a:t>
            </a:r>
            <a:r>
              <a:rPr lang="en-CA" sz="3600" dirty="0" err="1">
                <a:solidFill>
                  <a:srgbClr val="002060"/>
                </a:solidFill>
                <a:effectLst/>
              </a:rPr>
              <a:t>Komagata</a:t>
            </a:r>
            <a:r>
              <a:rPr lang="en-CA" sz="3600" dirty="0">
                <a:solidFill>
                  <a:srgbClr val="002060"/>
                </a:solidFill>
                <a:effectLst/>
              </a:rPr>
              <a:t> </a:t>
            </a:r>
            <a:r>
              <a:rPr lang="en-CA" sz="3600" dirty="0" err="1">
                <a:solidFill>
                  <a:srgbClr val="002060"/>
                </a:solidFill>
                <a:effectLst/>
              </a:rPr>
              <a:t>Maru</a:t>
            </a:r>
            <a:r>
              <a:rPr lang="en-CA" sz="3600" dirty="0">
                <a:solidFill>
                  <a:srgbClr val="002060"/>
                </a:solidFill>
                <a:effectLst/>
              </a:rPr>
              <a:t>, and Residential Schools</a:t>
            </a:r>
          </a:p>
          <a:p>
            <a:pPr algn="ctr"/>
            <a:endParaRPr lang="en-US" altLang="en-US" sz="3600" dirty="0" smtClean="0">
              <a:latin typeface="Comic Sans MS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36" y="1639061"/>
            <a:ext cx="2743200" cy="390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39060"/>
            <a:ext cx="2743200" cy="390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5711" r="1793" b="2745"/>
          <a:stretch/>
        </p:blipFill>
        <p:spPr bwMode="auto">
          <a:xfrm>
            <a:off x="-6928" y="1639061"/>
            <a:ext cx="2743200" cy="390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5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latin typeface="Comic Sans MS" charset="0"/>
              </a:rPr>
              <a:t>Details of the </a:t>
            </a:r>
            <a:r>
              <a:rPr lang="en-US" altLang="en-US" sz="2800" dirty="0" err="1" smtClean="0">
                <a:latin typeface="Comic Sans MS" charset="0"/>
              </a:rPr>
              <a:t>Komagata</a:t>
            </a:r>
            <a:r>
              <a:rPr lang="en-US" altLang="en-US" sz="2800" dirty="0" smtClean="0">
                <a:latin typeface="Comic Sans MS" charset="0"/>
              </a:rPr>
              <a:t> </a:t>
            </a:r>
            <a:r>
              <a:rPr lang="en-US" altLang="en-US" sz="2800" dirty="0" err="1" smtClean="0">
                <a:latin typeface="Comic Sans MS" charset="0"/>
              </a:rPr>
              <a:t>Maru</a:t>
            </a:r>
            <a:endParaRPr lang="en-US" altLang="en-US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buClr>
                <a:srgbClr val="D6ECFF"/>
              </a:buClr>
            </a:pPr>
            <a:r>
              <a:rPr lang="en-CA" altLang="en-US" sz="2000" dirty="0" smtClean="0">
                <a:latin typeface="Comic Sans MS" panose="030F0702030302020204" pitchFamily="66" charset="0"/>
              </a:rPr>
              <a:t>Only </a:t>
            </a:r>
            <a:r>
              <a:rPr lang="en-CA" altLang="en-US" sz="2000" dirty="0">
                <a:latin typeface="Comic Sans MS" panose="030F0702030302020204" pitchFamily="66" charset="0"/>
              </a:rPr>
              <a:t>twenty returning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residents, the </a:t>
            </a:r>
            <a:r>
              <a:rPr lang="en-CA" altLang="en-US" sz="2000" dirty="0">
                <a:latin typeface="Comic Sans MS" panose="030F0702030302020204" pitchFamily="66" charset="0"/>
              </a:rPr>
              <a:t>ship's doctor and his family were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allowed into </a:t>
            </a:r>
            <a:r>
              <a:rPr lang="en-CA" altLang="en-US" sz="2000" dirty="0">
                <a:latin typeface="Comic Sans MS" panose="030F0702030302020204" pitchFamily="66" charset="0"/>
              </a:rPr>
              <a:t>Canada. 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US" altLang="en-US" sz="2000" dirty="0" smtClean="0">
                <a:latin typeface="Comic Sans MS" panose="030F0702030302020204" pitchFamily="66" charset="0"/>
              </a:rPr>
              <a:t>For two months the ship stayed anchored in the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harbour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and the remaining passengers were confined to the ship. A declining supply of food and water onboard worsened living conditions.</a:t>
            </a:r>
          </a:p>
          <a:p>
            <a:pPr marL="68580" lvl="0" indent="0">
              <a:buClr>
                <a:srgbClr val="D6ECFF"/>
              </a:buClr>
              <a:buNone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 smtClean="0">
                <a:latin typeface="Comic Sans MS" panose="030F0702030302020204" pitchFamily="66" charset="0"/>
              </a:rPr>
              <a:t>The Vancouver </a:t>
            </a:r>
            <a:r>
              <a:rPr lang="en-CA" altLang="en-US" sz="2000" dirty="0">
                <a:latin typeface="Comic Sans MS" panose="030F0702030302020204" pitchFamily="66" charset="0"/>
              </a:rPr>
              <a:t>South Asian community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formed </a:t>
            </a:r>
            <a:r>
              <a:rPr lang="en-CA" altLang="en-US" sz="2000" dirty="0">
                <a:latin typeface="Comic Sans MS" panose="030F0702030302020204" pitchFamily="66" charset="0"/>
              </a:rPr>
              <a:t>a committee, raised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money, </a:t>
            </a:r>
            <a:r>
              <a:rPr lang="en-CA" altLang="en-US" sz="2000" dirty="0">
                <a:latin typeface="Comic Sans MS" panose="030F0702030302020204" pitchFamily="66" charset="0"/>
              </a:rPr>
              <a:t>and hired a lawyer to challenge the restrictive immigration laws. A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case </a:t>
            </a:r>
            <a:r>
              <a:rPr lang="en-CA" altLang="en-US" sz="2000" dirty="0">
                <a:latin typeface="Comic Sans MS" panose="030F0702030302020204" pitchFamily="66" charset="0"/>
              </a:rPr>
              <a:t>was put before the courts, but lost in its final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appeal.</a:t>
            </a: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marL="68580" lvl="0" indent="0">
              <a:buClr>
                <a:srgbClr val="D6ECFF"/>
              </a:buClr>
              <a:buNone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0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latin typeface="Comic Sans MS" charset="0"/>
              </a:rPr>
              <a:t>Significance of the </a:t>
            </a:r>
            <a:r>
              <a:rPr lang="en-US" altLang="en-US" sz="2800" dirty="0" err="1" smtClean="0">
                <a:latin typeface="Comic Sans MS" charset="0"/>
              </a:rPr>
              <a:t>Komagata</a:t>
            </a:r>
            <a:r>
              <a:rPr lang="en-US" altLang="en-US" sz="2800" dirty="0" smtClean="0">
                <a:latin typeface="Comic Sans MS" charset="0"/>
              </a:rPr>
              <a:t> </a:t>
            </a:r>
            <a:r>
              <a:rPr lang="en-US" altLang="en-US" sz="2800" dirty="0" err="1" smtClean="0">
                <a:latin typeface="Comic Sans MS" charset="0"/>
              </a:rPr>
              <a:t>Maru</a:t>
            </a:r>
            <a:endParaRPr lang="en-US" altLang="en-US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buClr>
                <a:srgbClr val="D6ECFF"/>
              </a:buClr>
            </a:pPr>
            <a:r>
              <a:rPr lang="en-CA" altLang="en-US" sz="2000" dirty="0" smtClean="0">
                <a:latin typeface="Comic Sans MS" panose="030F0702030302020204" pitchFamily="66" charset="0"/>
              </a:rPr>
              <a:t>On </a:t>
            </a:r>
            <a:r>
              <a:rPr lang="en-CA" altLang="en-US" sz="2000" dirty="0">
                <a:latin typeface="Comic Sans MS" panose="030F0702030302020204" pitchFamily="66" charset="0"/>
              </a:rPr>
              <a:t>July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23, 1914</a:t>
            </a:r>
            <a:r>
              <a:rPr lang="en-CA" altLang="en-US" sz="2000" dirty="0">
                <a:latin typeface="Comic Sans MS" panose="030F0702030302020204" pitchFamily="66" charset="0"/>
              </a:rPr>
              <a:t>, the ship was escorted out of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the Vancouver </a:t>
            </a:r>
            <a:r>
              <a:rPr lang="en-CA" altLang="en-US" sz="2000" dirty="0">
                <a:latin typeface="Comic Sans MS" panose="030F0702030302020204" pitchFamily="66" charset="0"/>
              </a:rPr>
              <a:t>harbour by the Canadian military and forced to sail back to India. </a:t>
            </a:r>
          </a:p>
          <a:p>
            <a:pPr lvl="0">
              <a:buClr>
                <a:srgbClr val="D6ECFF"/>
              </a:buClr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>
                <a:latin typeface="Comic Sans MS" panose="030F0702030302020204" pitchFamily="66" charset="0"/>
              </a:rPr>
              <a:t>Back in India, many people regarded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the ship’s </a:t>
            </a:r>
            <a:r>
              <a:rPr lang="en-CA" altLang="en-US" sz="2000" dirty="0">
                <a:latin typeface="Comic Sans MS" panose="030F0702030302020204" pitchFamily="66" charset="0"/>
              </a:rPr>
              <a:t>passengers as dangerous revolutionaries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. </a:t>
            </a:r>
          </a:p>
          <a:p>
            <a:pPr lvl="0">
              <a:buClr>
                <a:srgbClr val="D6ECFF"/>
              </a:buClr>
            </a:pPr>
            <a:endParaRPr lang="en-CA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 smtClean="0">
                <a:latin typeface="Comic Sans MS" panose="030F0702030302020204" pitchFamily="66" charset="0"/>
              </a:rPr>
              <a:t>British Indian Police suspected that the passengers were arriving to make trouble. On September 26, 1914, while </a:t>
            </a:r>
            <a:r>
              <a:rPr lang="en-CA" altLang="en-US" sz="2000" dirty="0">
                <a:latin typeface="Comic Sans MS" panose="030F0702030302020204" pitchFamily="66" charset="0"/>
              </a:rPr>
              <a:t>leaving the ship, 20 passengers were killed in an encounter with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police</a:t>
            </a:r>
            <a:r>
              <a:rPr lang="en-CA" altLang="en-US" sz="2000" dirty="0">
                <a:latin typeface="Comic Sans MS" panose="030F0702030302020204" pitchFamily="66" charset="0"/>
              </a:rPr>
              <a:t>.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More than 200 </a:t>
            </a:r>
            <a:r>
              <a:rPr lang="en-CA" altLang="en-US" sz="2000" dirty="0">
                <a:latin typeface="Comic Sans MS" panose="030F0702030302020204" pitchFamily="66" charset="0"/>
              </a:rPr>
              <a:t>of the other passengers were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rounded up </a:t>
            </a:r>
            <a:r>
              <a:rPr lang="en-CA" altLang="en-US" sz="2000" dirty="0">
                <a:latin typeface="Comic Sans MS" panose="030F0702030302020204" pitchFamily="66" charset="0"/>
              </a:rPr>
              <a:t>by police and imprisoned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.</a:t>
            </a:r>
          </a:p>
          <a:p>
            <a:pPr lvl="0">
              <a:buClr>
                <a:srgbClr val="D6ECFF"/>
              </a:buClr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CA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CA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6"/>
          <a:stretch/>
        </p:blipFill>
        <p:spPr bwMode="auto">
          <a:xfrm>
            <a:off x="4572000" y="9144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6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0"/>
            <a:ext cx="7772400" cy="14478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R="9144" algn="l" rtl="0" eaLnBrk="1" latinLnBrk="0" hangingPunct="1">
              <a:spcBef>
                <a:spcPct val="0"/>
              </a:spcBef>
              <a:buNone/>
              <a:defRPr kumimoji="0" sz="4000" b="1" kern="1200" cap="all" spc="0" baseline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CA" sz="3600" dirty="0" smtClean="0">
              <a:solidFill>
                <a:srgbClr val="002060"/>
              </a:solidFill>
              <a:effectLst/>
            </a:endParaRPr>
          </a:p>
          <a:p>
            <a:pPr algn="ctr"/>
            <a:endParaRPr lang="en-CA" sz="3600" dirty="0">
              <a:solidFill>
                <a:srgbClr val="002060"/>
              </a:solidFill>
              <a:effectLst/>
            </a:endParaRPr>
          </a:p>
          <a:p>
            <a:pPr algn="ctr"/>
            <a:r>
              <a:rPr lang="en-US" altLang="en-US" sz="3600" dirty="0" smtClean="0">
                <a:solidFill>
                  <a:srgbClr val="002060"/>
                </a:solidFill>
                <a:effectLst/>
              </a:rPr>
              <a:t>Residential Schools</a:t>
            </a:r>
            <a:endParaRPr lang="en-US" altLang="en-US" sz="3600" dirty="0" smtClean="0">
              <a:latin typeface="Comic Sans MS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95500"/>
            <a:ext cx="7772399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2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latin typeface="Comic Sans MS" charset="0"/>
              </a:rPr>
              <a:t>Background to Residential Schools</a:t>
            </a:r>
            <a:endParaRPr lang="en-US" altLang="en-US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buClr>
                <a:srgbClr val="D6ECFF"/>
              </a:buClr>
            </a:pPr>
            <a:r>
              <a:rPr lang="en-CA" altLang="en-US" sz="2000" dirty="0" smtClean="0">
                <a:latin typeface="Comic Sans MS" panose="030F0702030302020204" pitchFamily="66" charset="0"/>
              </a:rPr>
              <a:t>From 1831 </a:t>
            </a:r>
            <a:r>
              <a:rPr lang="en-CA" altLang="en-US" sz="2000" dirty="0">
                <a:latin typeface="Comic Sans MS" panose="030F0702030302020204" pitchFamily="66" charset="0"/>
              </a:rPr>
              <a:t>to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1996</a:t>
            </a:r>
            <a:r>
              <a:rPr lang="en-CA" altLang="en-US" sz="2000" dirty="0">
                <a:latin typeface="Comic Sans MS" panose="030F0702030302020204" pitchFamily="66" charset="0"/>
              </a:rPr>
              <a:t> over 150,000 First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Nations, Inuit and Metis </a:t>
            </a:r>
            <a:r>
              <a:rPr lang="en-CA" altLang="en-US" sz="2000" dirty="0">
                <a:latin typeface="Comic Sans MS" panose="030F0702030302020204" pitchFamily="66" charset="0"/>
              </a:rPr>
              <a:t>children between the ages of 4 and 16 years old 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attended residential schools</a:t>
            </a:r>
            <a:r>
              <a:rPr lang="en-CA" altLang="en-US" sz="2000" dirty="0">
                <a:latin typeface="Comic Sans MS" panose="030F0702030302020204" pitchFamily="66" charset="0"/>
              </a:rPr>
              <a:t>.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The </a:t>
            </a:r>
            <a:r>
              <a:rPr lang="en-CA" altLang="en-US" sz="2000" dirty="0">
                <a:latin typeface="Comic Sans MS" panose="030F0702030302020204" pitchFamily="66" charset="0"/>
              </a:rPr>
              <a:t>schools were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run </a:t>
            </a:r>
            <a:r>
              <a:rPr lang="en-CA" altLang="en-US" sz="2000" dirty="0">
                <a:latin typeface="Comic Sans MS" panose="030F0702030302020204" pitchFamily="66" charset="0"/>
              </a:rPr>
              <a:t>by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churches.</a:t>
            </a:r>
          </a:p>
          <a:p>
            <a:pPr lvl="0">
              <a:buClr>
                <a:srgbClr val="D6ECFF"/>
              </a:buClr>
            </a:pPr>
            <a:endParaRPr lang="en-CA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 smtClean="0">
                <a:latin typeface="Comic Sans MS" panose="030F0702030302020204" pitchFamily="66" charset="0"/>
              </a:rPr>
              <a:t>There </a:t>
            </a:r>
            <a:r>
              <a:rPr lang="en-CA" altLang="en-US" sz="2000" dirty="0">
                <a:latin typeface="Comic Sans MS" panose="030F0702030302020204" pitchFamily="66" charset="0"/>
              </a:rPr>
              <a:t>were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139 </a:t>
            </a:r>
            <a:r>
              <a:rPr lang="en-CA" altLang="en-US" sz="2000" dirty="0">
                <a:latin typeface="Comic Sans MS" panose="030F0702030302020204" pitchFamily="66" charset="0"/>
              </a:rPr>
              <a:t>federally funded Indian residential schools in Canada, 18 of which were in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B.C</a:t>
            </a:r>
            <a:r>
              <a:rPr lang="en-CA" altLang="en-US" sz="2000" dirty="0">
                <a:latin typeface="Comic Sans MS" panose="030F0702030302020204" pitchFamily="66" charset="0"/>
              </a:rPr>
              <a:t>.</a:t>
            </a:r>
          </a:p>
          <a:p>
            <a:pPr marL="68580" lvl="0" indent="0">
              <a:buClr>
                <a:srgbClr val="D6ECFF"/>
              </a:buClr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>
                <a:latin typeface="Comic Sans MS" panose="030F0702030302020204" pitchFamily="66" charset="0"/>
              </a:rPr>
              <a:t>The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Canadian government established residential schools in an attempt to force Aboriginal children to abandon their cultures and traditions and adopt common ways of life shared by mainstream Canadian society. </a:t>
            </a:r>
          </a:p>
          <a:p>
            <a:pPr marL="68580" lvl="0" indent="0">
              <a:buClr>
                <a:srgbClr val="D6ECFF"/>
              </a:buClr>
              <a:buNone/>
            </a:pPr>
            <a:endParaRPr lang="en-CA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CA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CA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CA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CA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399"/>
            <a:ext cx="4572000" cy="594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5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latin typeface="Comic Sans MS" charset="0"/>
              </a:rPr>
              <a:t>Details Of Residential Schools</a:t>
            </a:r>
            <a:endParaRPr lang="en-US" altLang="en-US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buClr>
                <a:srgbClr val="D6ECFF"/>
              </a:buClr>
            </a:pPr>
            <a:r>
              <a:rPr lang="en-US" altLang="en-US" sz="2000" dirty="0">
                <a:latin typeface="Comic Sans MS" panose="030F0702030302020204" pitchFamily="66" charset="0"/>
              </a:rPr>
              <a:t>C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hildren were taken from their families and communities by Indian agents, police, or priests and transported to schools hundreds of kilometers away.</a:t>
            </a: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 smtClean="0">
                <a:latin typeface="Comic Sans MS" panose="030F0702030302020204" pitchFamily="66" charset="0"/>
              </a:rPr>
              <a:t>Attendance </a:t>
            </a:r>
            <a:r>
              <a:rPr lang="en-CA" altLang="en-US" sz="2000" dirty="0">
                <a:latin typeface="Comic Sans MS" panose="030F0702030302020204" pitchFamily="66" charset="0"/>
              </a:rPr>
              <a:t>at residential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schools was </a:t>
            </a:r>
            <a:r>
              <a:rPr lang="en-CA" altLang="en-US" sz="2000" dirty="0">
                <a:latin typeface="Comic Sans MS" panose="030F0702030302020204" pitchFamily="66" charset="0"/>
              </a:rPr>
              <a:t>made mandatory by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law. </a:t>
            </a:r>
            <a:r>
              <a:rPr lang="en-CA" altLang="en-US" sz="2000" dirty="0">
                <a:latin typeface="Comic Sans MS" panose="030F0702030302020204" pitchFamily="66" charset="0"/>
              </a:rPr>
              <a:t>P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arents </a:t>
            </a:r>
            <a:r>
              <a:rPr lang="en-CA" altLang="en-US" sz="2000" dirty="0">
                <a:latin typeface="Comic Sans MS" panose="030F0702030302020204" pitchFamily="66" charset="0"/>
              </a:rPr>
              <a:t>who refused to send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their children </a:t>
            </a:r>
            <a:r>
              <a:rPr lang="en-CA" altLang="en-US" sz="2000" dirty="0">
                <a:latin typeface="Comic Sans MS" panose="030F0702030302020204" pitchFamily="66" charset="0"/>
              </a:rPr>
              <a:t>were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threatened with fines or imprisonment.</a:t>
            </a: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 smtClean="0">
                <a:latin typeface="Comic Sans MS" panose="030F0702030302020204" pitchFamily="66" charset="0"/>
              </a:rPr>
              <a:t>Many teachers </a:t>
            </a:r>
            <a:r>
              <a:rPr lang="en-CA" altLang="en-US" sz="2000" dirty="0">
                <a:latin typeface="Comic Sans MS" panose="030F0702030302020204" pitchFamily="66" charset="0"/>
              </a:rPr>
              <a:t>had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not been professionally trained </a:t>
            </a:r>
            <a:r>
              <a:rPr lang="en-CA" altLang="en-US" sz="2000" dirty="0">
                <a:latin typeface="Comic Sans MS" panose="030F0702030302020204" pitchFamily="66" charset="0"/>
              </a:rPr>
              <a:t>and were unqualified. Most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lessons were limited to practical skills such as farming and carpentry for boys and homemaking for girls. </a:t>
            </a:r>
          </a:p>
          <a:p>
            <a:pPr lvl="0">
              <a:buClr>
                <a:srgbClr val="D6ECFF"/>
              </a:buClr>
            </a:pPr>
            <a:endParaRPr lang="en-CA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CA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CA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22324"/>
            <a:ext cx="2286000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22325"/>
            <a:ext cx="2286000" cy="603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0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latin typeface="Comic Sans MS" charset="0"/>
              </a:rPr>
              <a:t>Details Of Residential Schools</a:t>
            </a:r>
            <a:endParaRPr lang="en-US" altLang="en-US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buClr>
                <a:srgbClr val="D6ECFF"/>
              </a:buClr>
            </a:pPr>
            <a:r>
              <a:rPr lang="en-CA" altLang="en-US" sz="2000" dirty="0">
                <a:latin typeface="Comic Sans MS" panose="030F0702030302020204" pitchFamily="66" charset="0"/>
              </a:rPr>
              <a:t>The children were denied contact with their families for up to ten months at a time. They were also forbidden to speak their language or practice their culture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such as songs </a:t>
            </a:r>
            <a:r>
              <a:rPr lang="en-CA" altLang="en-US" sz="2000" dirty="0">
                <a:latin typeface="Comic Sans MS" panose="030F0702030302020204" pitchFamily="66" charset="0"/>
              </a:rPr>
              <a:t>and dances.</a:t>
            </a:r>
          </a:p>
          <a:p>
            <a:pPr marL="68580" lvl="0" indent="0">
              <a:buClr>
                <a:srgbClr val="D6ECFF"/>
              </a:buClr>
              <a:buNone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>
                <a:latin typeface="Comic Sans MS" panose="030F0702030302020204" pitchFamily="66" charset="0"/>
              </a:rPr>
              <a:t>Braided hair, which often had spiritual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significance, was </a:t>
            </a:r>
            <a:r>
              <a:rPr lang="en-CA" altLang="en-US" sz="2000" dirty="0">
                <a:latin typeface="Comic Sans MS" panose="030F0702030302020204" pitchFamily="66" charset="0"/>
              </a:rPr>
              <a:t>cut. </a:t>
            </a:r>
            <a:endParaRPr lang="en-CA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>
                <a:latin typeface="Comic Sans MS" panose="030F0702030302020204" pitchFamily="66" charset="0"/>
              </a:rPr>
              <a:t>Many students were physically, emotionally and sexually abused by school staff members. 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>
                <a:latin typeface="Comic Sans MS" panose="030F0702030302020204" pitchFamily="66" charset="0"/>
              </a:rPr>
              <a:t>Overcrowding and unsanitary conditions caused outbreaks of tuberculosis and other diseases.</a:t>
            </a: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marL="68580" lvl="0" indent="0">
              <a:buClr>
                <a:srgbClr val="D6ECFF"/>
              </a:buClr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marL="68580" lvl="0" indent="0">
              <a:buClr>
                <a:srgbClr val="D6ECFF"/>
              </a:buClr>
              <a:buNone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CA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CA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55" t="6439" r="19574" b="6187"/>
          <a:stretch/>
        </p:blipFill>
        <p:spPr bwMode="auto">
          <a:xfrm>
            <a:off x="4572001" y="914400"/>
            <a:ext cx="4572000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5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latin typeface="Comic Sans MS" charset="0"/>
              </a:rPr>
              <a:t>Significance Of Residential Schools</a:t>
            </a:r>
            <a:endParaRPr lang="en-US" altLang="en-US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buClr>
                <a:srgbClr val="D6ECFF"/>
              </a:buClr>
            </a:pPr>
            <a:r>
              <a:rPr lang="en-CA" altLang="en-US" sz="2000" dirty="0" smtClean="0">
                <a:latin typeface="Comic Sans MS" panose="030F0702030302020204" pitchFamily="66" charset="0"/>
              </a:rPr>
              <a:t>An </a:t>
            </a:r>
            <a:r>
              <a:rPr lang="en-CA" altLang="en-US" sz="2000" dirty="0">
                <a:latin typeface="Comic Sans MS" panose="030F0702030302020204" pitchFamily="66" charset="0"/>
              </a:rPr>
              <a:t>estimated 6000 children died while in the residential school system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as a </a:t>
            </a:r>
            <a:r>
              <a:rPr lang="en-CA" altLang="en-US" sz="2000" dirty="0">
                <a:latin typeface="Comic Sans MS" panose="030F0702030302020204" pitchFamily="66" charset="0"/>
              </a:rPr>
              <a:t>result of the terrible living conditions, poor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diet </a:t>
            </a:r>
            <a:r>
              <a:rPr lang="en-CA" altLang="en-US" sz="2000" dirty="0">
                <a:latin typeface="Comic Sans MS" panose="030F0702030302020204" pitchFamily="66" charset="0"/>
              </a:rPr>
              <a:t>and inadequate medical care. </a:t>
            </a:r>
          </a:p>
          <a:p>
            <a:pPr lvl="0">
              <a:buClr>
                <a:srgbClr val="D6ECFF"/>
              </a:buClr>
            </a:pPr>
            <a:endParaRPr lang="en-CA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 smtClean="0">
                <a:latin typeface="Comic Sans MS" panose="030F0702030302020204" pitchFamily="66" charset="0"/>
              </a:rPr>
              <a:t>Taking children from their homes meant that transmission of language and culture was denied. As a result, many Aboriginal people no longer speak their native languages or know of their traditional cultural practices.</a:t>
            </a: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US" altLang="en-US" sz="2000" dirty="0" smtClean="0">
                <a:latin typeface="Comic Sans MS" panose="030F0702030302020204" pitchFamily="66" charset="0"/>
              </a:rPr>
              <a:t>Due to the abuses the students endured, many survivors have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traumatic memories and a deep distrust of formal education.</a:t>
            </a:r>
          </a:p>
          <a:p>
            <a:pPr lvl="0">
              <a:buClr>
                <a:srgbClr val="D6ECFF"/>
              </a:buClr>
            </a:pPr>
            <a:endParaRPr lang="en-CA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CA" altLang="en-US" sz="2000" dirty="0" smtClean="0">
              <a:latin typeface="Comic Sans MS" panose="030F0702030302020204" pitchFamily="66" charset="0"/>
            </a:endParaRPr>
          </a:p>
          <a:p>
            <a:pPr marL="68580" lvl="0" indent="0">
              <a:buClr>
                <a:srgbClr val="D6ECFF"/>
              </a:buClr>
              <a:buNone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marL="68580" lvl="0" indent="0">
              <a:buClr>
                <a:srgbClr val="D6ECFF"/>
              </a:buClr>
              <a:buNone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CA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CA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5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0"/>
            <a:ext cx="7772400" cy="14478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R="9144" algn="l" rtl="0" eaLnBrk="1" latinLnBrk="0" hangingPunct="1">
              <a:spcBef>
                <a:spcPct val="0"/>
              </a:spcBef>
              <a:buNone/>
              <a:defRPr kumimoji="0" sz="4000" b="1" kern="1200" cap="all" spc="0" baseline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CA" sz="3600" dirty="0" smtClean="0">
              <a:solidFill>
                <a:srgbClr val="002060"/>
              </a:solidFill>
              <a:effectLst/>
            </a:endParaRPr>
          </a:p>
          <a:p>
            <a:pPr algn="ctr"/>
            <a:endParaRPr lang="en-CA" sz="3600" dirty="0">
              <a:solidFill>
                <a:srgbClr val="002060"/>
              </a:solidFill>
              <a:effectLst/>
            </a:endParaRPr>
          </a:p>
          <a:p>
            <a:pPr algn="ctr"/>
            <a:r>
              <a:rPr lang="en-CA" sz="3600" dirty="0" smtClean="0">
                <a:solidFill>
                  <a:srgbClr val="002060"/>
                </a:solidFill>
                <a:effectLst/>
              </a:rPr>
              <a:t>The </a:t>
            </a:r>
            <a:r>
              <a:rPr lang="en-CA" sz="3600" dirty="0">
                <a:solidFill>
                  <a:srgbClr val="002060"/>
                </a:solidFill>
                <a:effectLst/>
              </a:rPr>
              <a:t>Head </a:t>
            </a:r>
            <a:r>
              <a:rPr lang="en-CA" sz="3600" dirty="0" smtClean="0">
                <a:solidFill>
                  <a:srgbClr val="002060"/>
                </a:solidFill>
                <a:effectLst/>
              </a:rPr>
              <a:t>Tax</a:t>
            </a:r>
            <a:endParaRPr lang="en-US" altLang="en-US" sz="3600" dirty="0" smtClean="0">
              <a:latin typeface="Comic Sans MS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81645"/>
            <a:ext cx="7772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latin typeface="Comic Sans MS" charset="0"/>
              </a:rPr>
              <a:t>Background to the Chinese Head Tax</a:t>
            </a:r>
            <a:endParaRPr lang="en-US" altLang="en-US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D6ECFF"/>
              </a:buClr>
            </a:pPr>
            <a:r>
              <a:rPr lang="en-CA" altLang="en-US" sz="2200" dirty="0" smtClean="0">
                <a:latin typeface="Comic Sans MS" charset="0"/>
              </a:rPr>
              <a:t>By the mid 1800s the </a:t>
            </a:r>
            <a:r>
              <a:rPr lang="en-CA" altLang="en-US" sz="2200" dirty="0">
                <a:latin typeface="Comic Sans MS" charset="0"/>
              </a:rPr>
              <a:t>population of China </a:t>
            </a:r>
            <a:r>
              <a:rPr lang="en-CA" altLang="en-US" sz="2200" dirty="0" smtClean="0">
                <a:latin typeface="Comic Sans MS" charset="0"/>
              </a:rPr>
              <a:t>was greatly increasing </a:t>
            </a:r>
            <a:r>
              <a:rPr lang="en-CA" altLang="en-US" sz="2200" dirty="0">
                <a:latin typeface="Comic Sans MS" charset="0"/>
              </a:rPr>
              <a:t>and not enough food could be grown to feed everyone. Many people were without </a:t>
            </a:r>
            <a:r>
              <a:rPr lang="en-CA" altLang="en-US" sz="2200" dirty="0" smtClean="0">
                <a:latin typeface="Comic Sans MS" charset="0"/>
              </a:rPr>
              <a:t>jobs, hungry </a:t>
            </a:r>
            <a:r>
              <a:rPr lang="en-CA" altLang="en-US" sz="2200" dirty="0">
                <a:latin typeface="Comic Sans MS" charset="0"/>
              </a:rPr>
              <a:t>and poor. </a:t>
            </a:r>
            <a:endParaRPr lang="en-CA" altLang="en-US" sz="2200" dirty="0" smtClean="0">
              <a:latin typeface="Comic Sans MS" charset="0"/>
            </a:endParaRPr>
          </a:p>
          <a:p>
            <a:pPr>
              <a:buClr>
                <a:srgbClr val="D6ECFF"/>
              </a:buClr>
            </a:pPr>
            <a:endParaRPr lang="en-CA" altLang="en-US" sz="2200" dirty="0">
              <a:latin typeface="Comic Sans MS" charset="0"/>
            </a:endParaRPr>
          </a:p>
          <a:p>
            <a:pPr>
              <a:buClr>
                <a:srgbClr val="D6ECFF"/>
              </a:buClr>
            </a:pPr>
            <a:r>
              <a:rPr lang="en-CA" altLang="en-US" sz="2200" dirty="0" smtClean="0">
                <a:latin typeface="Comic Sans MS" charset="0"/>
              </a:rPr>
              <a:t>Many decided </a:t>
            </a:r>
            <a:r>
              <a:rPr lang="en-CA" altLang="en-US" sz="2200" dirty="0">
                <a:latin typeface="Comic Sans MS" charset="0"/>
              </a:rPr>
              <a:t>that </a:t>
            </a:r>
            <a:r>
              <a:rPr lang="en-CA" altLang="en-US" sz="2200" dirty="0" smtClean="0">
                <a:latin typeface="Comic Sans MS" charset="0"/>
              </a:rPr>
              <a:t>going </a:t>
            </a:r>
            <a:r>
              <a:rPr lang="en-CA" altLang="en-US" sz="2200" dirty="0">
                <a:latin typeface="Comic Sans MS" charset="0"/>
              </a:rPr>
              <a:t>to British Columbia would give their families a better life. However, families often only had enough money to send one male family member. </a:t>
            </a:r>
            <a:r>
              <a:rPr lang="en-CA" altLang="en-US" sz="2200" dirty="0" smtClean="0">
                <a:latin typeface="Comic Sans MS" charset="0"/>
              </a:rPr>
              <a:t>The rest stayed behind. Once </a:t>
            </a:r>
            <a:r>
              <a:rPr lang="en-CA" altLang="en-US" sz="2200" dirty="0">
                <a:latin typeface="Comic Sans MS" charset="0"/>
              </a:rPr>
              <a:t>the person found work, he </a:t>
            </a:r>
            <a:r>
              <a:rPr lang="en-CA" altLang="en-US" sz="2200" dirty="0" smtClean="0">
                <a:latin typeface="Comic Sans MS" charset="0"/>
              </a:rPr>
              <a:t>sent </a:t>
            </a:r>
            <a:r>
              <a:rPr lang="en-CA" altLang="en-US" sz="2200" dirty="0">
                <a:latin typeface="Comic Sans MS" charset="0"/>
              </a:rPr>
              <a:t>home what money he </a:t>
            </a:r>
            <a:r>
              <a:rPr lang="en-CA" altLang="en-US" sz="2200" dirty="0" smtClean="0">
                <a:latin typeface="Comic Sans MS" charset="0"/>
              </a:rPr>
              <a:t>could.</a:t>
            </a:r>
          </a:p>
          <a:p>
            <a:pPr>
              <a:buClr>
                <a:srgbClr val="D6ECFF"/>
              </a:buClr>
            </a:pPr>
            <a:endParaRPr lang="en-US" altLang="en-US" sz="2200" dirty="0">
              <a:latin typeface="Comic Sans MS" charset="0"/>
            </a:endParaRPr>
          </a:p>
          <a:p>
            <a:pPr>
              <a:buClr>
                <a:srgbClr val="D6ECFF"/>
              </a:buClr>
            </a:pPr>
            <a:r>
              <a:rPr lang="en-US" altLang="en-US" sz="2200" dirty="0" smtClean="0">
                <a:latin typeface="Comic Sans MS" charset="0"/>
              </a:rPr>
              <a:t>Chinese immigrants first came </a:t>
            </a:r>
            <a:r>
              <a:rPr lang="en-CA" altLang="en-US" sz="2200" dirty="0" smtClean="0">
                <a:latin typeface="Comic Sans MS" charset="0"/>
              </a:rPr>
              <a:t>to Canada in 1858 to mine for gold </a:t>
            </a:r>
            <a:r>
              <a:rPr lang="en-CA" altLang="en-US" sz="2200" dirty="0">
                <a:latin typeface="Comic Sans MS" charset="0"/>
              </a:rPr>
              <a:t>in the Fraser Valley a</a:t>
            </a:r>
            <a:r>
              <a:rPr lang="en-CA" altLang="en-US" sz="2200" dirty="0" smtClean="0">
                <a:latin typeface="Comic Sans MS" charset="0"/>
              </a:rPr>
              <a:t>rea </a:t>
            </a:r>
            <a:r>
              <a:rPr lang="en-CA" altLang="en-US" sz="2200" dirty="0">
                <a:latin typeface="Comic Sans MS" charset="0"/>
              </a:rPr>
              <a:t>of </a:t>
            </a:r>
            <a:r>
              <a:rPr lang="en-CA" altLang="en-US" sz="2200" dirty="0" smtClean="0">
                <a:latin typeface="Comic Sans MS" charset="0"/>
              </a:rPr>
              <a:t>B.C.</a:t>
            </a:r>
            <a:r>
              <a:rPr lang="en-US" altLang="en-US" sz="2200" dirty="0" smtClean="0">
                <a:latin typeface="Comic Sans MS" charset="0"/>
              </a:rPr>
              <a:t> </a:t>
            </a:r>
            <a:endParaRPr lang="en-US" altLang="en-US" sz="2200" dirty="0">
              <a:latin typeface="Comic Sans MS" charset="0"/>
            </a:endParaRPr>
          </a:p>
          <a:p>
            <a:pPr marL="68580" indent="0">
              <a:buClr>
                <a:srgbClr val="D6ECFF"/>
              </a:buClr>
              <a:buNone/>
            </a:pPr>
            <a:endParaRPr lang="en-US" altLang="en-US" sz="2200" dirty="0" smtClean="0">
              <a:latin typeface="Comic Sans MS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1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7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latin typeface="Comic Sans MS" charset="0"/>
              </a:rPr>
              <a:t>Details of the Chinese Head Tax</a:t>
            </a:r>
            <a:endParaRPr lang="en-US" altLang="en-US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D6ECFF"/>
              </a:buClr>
            </a:pPr>
            <a:r>
              <a:rPr lang="en-CA" altLang="en-US" sz="8000" dirty="0">
                <a:latin typeface="Comic Sans MS" charset="0"/>
              </a:rPr>
              <a:t>A</a:t>
            </a:r>
            <a:r>
              <a:rPr lang="en-CA" altLang="en-US" sz="8000" dirty="0" smtClean="0">
                <a:latin typeface="Comic Sans MS" charset="0"/>
              </a:rPr>
              <a:t>bout </a:t>
            </a:r>
            <a:r>
              <a:rPr lang="en-CA" altLang="en-US" sz="8000" dirty="0">
                <a:latin typeface="Comic Sans MS" charset="0"/>
              </a:rPr>
              <a:t>17,000 Chinese workers came to Canada to build the Canadian Pacific </a:t>
            </a:r>
            <a:r>
              <a:rPr lang="en-CA" altLang="en-US" sz="8000" dirty="0" smtClean="0">
                <a:latin typeface="Comic Sans MS" charset="0"/>
              </a:rPr>
              <a:t>Railway from </a:t>
            </a:r>
            <a:r>
              <a:rPr lang="en-CA" altLang="en-US" sz="8000" dirty="0">
                <a:latin typeface="Comic Sans MS" charset="0"/>
              </a:rPr>
              <a:t>1881 to </a:t>
            </a:r>
            <a:r>
              <a:rPr lang="en-CA" altLang="en-US" sz="8000" dirty="0" smtClean="0">
                <a:latin typeface="Comic Sans MS" charset="0"/>
              </a:rPr>
              <a:t>1885. </a:t>
            </a:r>
            <a:endParaRPr lang="en-CA" altLang="en-US" sz="8000" dirty="0">
              <a:latin typeface="Comic Sans MS" charset="0"/>
            </a:endParaRPr>
          </a:p>
          <a:p>
            <a:pPr>
              <a:buClr>
                <a:srgbClr val="D6ECFF"/>
              </a:buClr>
            </a:pPr>
            <a:endParaRPr kumimoji="0" lang="en-US" altLang="en-US" sz="8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charset="0"/>
            </a:endParaRPr>
          </a:p>
          <a:p>
            <a:pPr>
              <a:buClr>
                <a:srgbClr val="D6ECFF"/>
              </a:buClr>
            </a:pPr>
            <a:r>
              <a:rPr lang="en-CA" altLang="en-US" sz="8000" dirty="0">
                <a:latin typeface="Comic Sans MS" charset="0"/>
              </a:rPr>
              <a:t>When the Canadian Pacific Railway was completed in 1885, the railway workers needed to find new jobs. </a:t>
            </a:r>
            <a:r>
              <a:rPr lang="en-CA" altLang="en-US" sz="8000" dirty="0" smtClean="0">
                <a:latin typeface="Comic Sans MS" charset="0"/>
              </a:rPr>
              <a:t>White workers </a:t>
            </a:r>
            <a:r>
              <a:rPr lang="en-CA" altLang="en-US" sz="8000" dirty="0">
                <a:latin typeface="Comic Sans MS" charset="0"/>
              </a:rPr>
              <a:t>feared that Chinese workers, who were willing to accept lower wages, would take jobs away from </a:t>
            </a:r>
            <a:r>
              <a:rPr lang="en-CA" altLang="en-US" sz="8000" dirty="0" smtClean="0">
                <a:latin typeface="Comic Sans MS" charset="0"/>
              </a:rPr>
              <a:t>them. They began to pressure the government to restrict Chinese immigration.</a:t>
            </a:r>
          </a:p>
          <a:p>
            <a:pPr>
              <a:buClr>
                <a:srgbClr val="D6ECFF"/>
              </a:buClr>
            </a:pPr>
            <a:endParaRPr lang="en-US" altLang="en-US" sz="8000" dirty="0">
              <a:latin typeface="Comic Sans MS" charset="0"/>
            </a:endParaRPr>
          </a:p>
          <a:p>
            <a:pPr>
              <a:buClr>
                <a:srgbClr val="D6ECFF"/>
              </a:buClr>
            </a:pPr>
            <a:r>
              <a:rPr lang="en-CA" altLang="en-US" sz="8000" dirty="0">
                <a:latin typeface="Comic Sans MS" charset="0"/>
              </a:rPr>
              <a:t>The Canadian Government passed The Chinese Immigration Act in 1885. It was designed to slow down Chinese immigration by charging a $</a:t>
            </a:r>
            <a:r>
              <a:rPr lang="en-CA" altLang="en-US" sz="8000" dirty="0" smtClean="0">
                <a:latin typeface="Comic Sans MS" charset="0"/>
              </a:rPr>
              <a:t>50 head tax </a:t>
            </a:r>
            <a:r>
              <a:rPr lang="en-CA" altLang="en-US" sz="8000" dirty="0">
                <a:latin typeface="Comic Sans MS" charset="0"/>
              </a:rPr>
              <a:t>to any Chinese person wanting to come to Canada.</a:t>
            </a:r>
          </a:p>
          <a:p>
            <a:pPr>
              <a:buClr>
                <a:srgbClr val="D6ECFF"/>
              </a:buClr>
            </a:pPr>
            <a:endParaRPr lang="en-CA" altLang="en-US" sz="2000" dirty="0">
              <a:latin typeface="Comic Sans MS" charset="0"/>
            </a:endParaRPr>
          </a:p>
          <a:p>
            <a:pPr>
              <a:buClr>
                <a:srgbClr val="D6ECFF"/>
              </a:buClr>
            </a:pPr>
            <a:endParaRPr lang="en-CA" altLang="en-US" sz="2200" dirty="0" smtClean="0">
              <a:latin typeface="Comic Sans MS" charset="0"/>
            </a:endParaRPr>
          </a:p>
          <a:p>
            <a:pPr>
              <a:buClr>
                <a:srgbClr val="D6ECFF"/>
              </a:buClr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>
              <a:buClr>
                <a:srgbClr val="D6ECFF"/>
              </a:buClr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latin typeface="Comic Sans MS" charset="0"/>
              </a:rPr>
              <a:t>Details of the Chinese Head Tax</a:t>
            </a:r>
            <a:endParaRPr lang="en-US" altLang="en-US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buClr>
                <a:srgbClr val="D6ECFF"/>
              </a:buClr>
            </a:pPr>
            <a:r>
              <a:rPr lang="en-CA" altLang="en-US" sz="2000" dirty="0">
                <a:latin typeface="Comic Sans MS" panose="030F0702030302020204" pitchFamily="66" charset="0"/>
              </a:rPr>
              <a:t>The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Canadian government kept raising this tax to discourage Chinese people from coming to Canada. It was </a:t>
            </a:r>
            <a:r>
              <a:rPr lang="en-CA" altLang="en-US" sz="2000" dirty="0">
                <a:latin typeface="Comic Sans MS" panose="030F0702030302020204" pitchFamily="66" charset="0"/>
              </a:rPr>
              <a:t>raised to $100 in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1900, </a:t>
            </a:r>
            <a:r>
              <a:rPr lang="en-CA" altLang="en-US" sz="2000" dirty="0">
                <a:latin typeface="Comic Sans MS" panose="030F0702030302020204" pitchFamily="66" charset="0"/>
              </a:rPr>
              <a:t>and to $500 in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1903. With few exceptions, Chinese immigrants paid this tax between </a:t>
            </a:r>
            <a:r>
              <a:rPr lang="en-CA" altLang="en-US" sz="2000" dirty="0">
                <a:latin typeface="Comic Sans MS" panose="030F0702030302020204" pitchFamily="66" charset="0"/>
              </a:rPr>
              <a:t>1885 and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1923</a:t>
            </a:r>
            <a:r>
              <a:rPr lang="en-CA" altLang="en-US" sz="2000" dirty="0">
                <a:latin typeface="Comic Sans MS" panose="030F0702030302020204" pitchFamily="66" charset="0"/>
              </a:rPr>
              <a:t>.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Approximately </a:t>
            </a:r>
            <a:r>
              <a:rPr lang="en-CA" altLang="en-US" sz="2000" dirty="0">
                <a:latin typeface="Comic Sans MS" panose="030F0702030302020204" pitchFamily="66" charset="0"/>
              </a:rPr>
              <a:t>82,000 Chinese immigrants paid nearly $23 million in tax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.</a:t>
            </a:r>
          </a:p>
          <a:p>
            <a:pPr marL="68580" lvl="0" indent="0">
              <a:buClr>
                <a:srgbClr val="D6ECFF"/>
              </a:buClr>
              <a:buNone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 smtClean="0">
                <a:latin typeface="Comic Sans MS" panose="030F0702030302020204" pitchFamily="66" charset="0"/>
              </a:rPr>
              <a:t>The </a:t>
            </a:r>
            <a:r>
              <a:rPr lang="en-CA" altLang="en-US" sz="2000" dirty="0">
                <a:latin typeface="Comic Sans MS" panose="030F0702030302020204" pitchFamily="66" charset="0"/>
              </a:rPr>
              <a:t>tax was removed from the Chinese Immigration Act in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1923. From 1923 until 1947, Chinese persons were banned from coming </a:t>
            </a:r>
            <a:r>
              <a:rPr lang="en-CA" altLang="en-US" sz="2000" dirty="0">
                <a:latin typeface="Comic Sans MS" panose="030F0702030302020204" pitchFamily="66" charset="0"/>
              </a:rPr>
              <a:t>to Canada. It even stopped families in China from coming to live with those family members already in Canada.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572000" cy="595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7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latin typeface="Comic Sans MS" charset="0"/>
              </a:rPr>
              <a:t>Significance of the Chinese Head Tax</a:t>
            </a:r>
            <a:endParaRPr lang="en-US" altLang="en-US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buClr>
                <a:srgbClr val="D6ECFF"/>
              </a:buClr>
            </a:pPr>
            <a:r>
              <a:rPr lang="en-CA" altLang="en-US" sz="2000" dirty="0" smtClean="0">
                <a:latin typeface="Comic Sans MS" panose="030F0702030302020204" pitchFamily="66" charset="0"/>
              </a:rPr>
              <a:t>The Chinese Head Tax caused severe financial difficulties for Chinese immigrants to Canada. </a:t>
            </a:r>
          </a:p>
          <a:p>
            <a:pPr lvl="0">
              <a:buClr>
                <a:srgbClr val="D6ECFF"/>
              </a:buClr>
            </a:pPr>
            <a:endParaRPr lang="en-CA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>
                <a:latin typeface="Comic Sans MS" panose="030F0702030302020204" pitchFamily="66" charset="0"/>
              </a:rPr>
              <a:t>I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ts impacts on family life were devastating. It made </a:t>
            </a:r>
            <a:r>
              <a:rPr lang="en-CA" altLang="en-US" sz="2000" dirty="0">
                <a:latin typeface="Comic Sans MS" panose="030F0702030302020204" pitchFamily="66" charset="0"/>
              </a:rPr>
              <a:t>it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harder </a:t>
            </a:r>
            <a:r>
              <a:rPr lang="en-CA" altLang="en-US" sz="2000" dirty="0">
                <a:latin typeface="Comic Sans MS" panose="030F0702030302020204" pitchFamily="66" charset="0"/>
              </a:rPr>
              <a:t>for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Chinese men already living in Canada </a:t>
            </a:r>
            <a:r>
              <a:rPr lang="en-CA" altLang="en-US" sz="2000" dirty="0">
                <a:latin typeface="Comic Sans MS" panose="030F0702030302020204" pitchFamily="66" charset="0"/>
              </a:rPr>
              <a:t>to bring their wives and children over from China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. Many men lived lonely lives and never saw their families again.</a:t>
            </a: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>
                <a:latin typeface="Comic Sans MS" panose="030F0702030302020204" pitchFamily="66" charset="0"/>
              </a:rPr>
              <a:t>In 1911, the ratio of Chinese men to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women </a:t>
            </a:r>
            <a:r>
              <a:rPr lang="en-CA" altLang="en-US" sz="2000" dirty="0">
                <a:latin typeface="Comic Sans MS" panose="030F0702030302020204" pitchFamily="66" charset="0"/>
              </a:rPr>
              <a:t>was 28 to 1, the highest gender imbalance among any ethnic group in Canada up until the end of the Second World War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.</a:t>
            </a: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CA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r="5455"/>
          <a:stretch/>
        </p:blipFill>
        <p:spPr bwMode="auto">
          <a:xfrm>
            <a:off x="4572000" y="914400"/>
            <a:ext cx="457199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7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0"/>
            <a:ext cx="7772400" cy="14478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R="9144" algn="l" rtl="0" eaLnBrk="1" latinLnBrk="0" hangingPunct="1">
              <a:spcBef>
                <a:spcPct val="0"/>
              </a:spcBef>
              <a:buNone/>
              <a:defRPr kumimoji="0" sz="4000" b="1" kern="1200" cap="all" spc="0" baseline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CA" sz="3600" dirty="0" smtClean="0">
              <a:solidFill>
                <a:srgbClr val="002060"/>
              </a:solidFill>
              <a:effectLst/>
            </a:endParaRPr>
          </a:p>
          <a:p>
            <a:pPr algn="ctr"/>
            <a:endParaRPr lang="en-CA" sz="3600" dirty="0">
              <a:solidFill>
                <a:srgbClr val="002060"/>
              </a:solidFill>
              <a:effectLst/>
            </a:endParaRPr>
          </a:p>
          <a:p>
            <a:pPr algn="ctr"/>
            <a:r>
              <a:rPr lang="en-CA" sz="3600" dirty="0" smtClean="0">
                <a:solidFill>
                  <a:srgbClr val="002060"/>
                </a:solidFill>
                <a:effectLst/>
              </a:rPr>
              <a:t>The </a:t>
            </a:r>
            <a:r>
              <a:rPr lang="en-CA" sz="3600" dirty="0" err="1" smtClean="0">
                <a:solidFill>
                  <a:srgbClr val="002060"/>
                </a:solidFill>
                <a:effectLst/>
              </a:rPr>
              <a:t>Komagata</a:t>
            </a:r>
            <a:r>
              <a:rPr lang="en-CA" sz="36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CA" sz="3600" dirty="0" err="1" smtClean="0">
                <a:solidFill>
                  <a:srgbClr val="002060"/>
                </a:solidFill>
                <a:effectLst/>
              </a:rPr>
              <a:t>Maru</a:t>
            </a:r>
            <a:endParaRPr lang="en-US" altLang="en-US" sz="3600" dirty="0" smtClean="0">
              <a:latin typeface="Comic Sans MS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81213"/>
            <a:ext cx="7772400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2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latin typeface="Comic Sans MS" charset="0"/>
              </a:rPr>
              <a:t>Background to the </a:t>
            </a:r>
            <a:r>
              <a:rPr lang="en-US" altLang="en-US" sz="2800" dirty="0" err="1" smtClean="0">
                <a:latin typeface="Comic Sans MS" charset="0"/>
              </a:rPr>
              <a:t>Komagata</a:t>
            </a:r>
            <a:r>
              <a:rPr lang="en-US" altLang="en-US" sz="2800" dirty="0" smtClean="0">
                <a:latin typeface="Comic Sans MS" charset="0"/>
              </a:rPr>
              <a:t> </a:t>
            </a:r>
            <a:r>
              <a:rPr lang="en-US" altLang="en-US" sz="2800" dirty="0" err="1" smtClean="0">
                <a:latin typeface="Comic Sans MS" charset="0"/>
              </a:rPr>
              <a:t>Maru</a:t>
            </a:r>
            <a:endParaRPr lang="en-US" altLang="en-US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buClr>
                <a:srgbClr val="D6ECFF"/>
              </a:buClr>
            </a:pPr>
            <a:r>
              <a:rPr lang="en-US" altLang="en-US" sz="2000" dirty="0" smtClean="0">
                <a:latin typeface="Comic Sans MS" panose="030F0702030302020204" pitchFamily="66" charset="0"/>
              </a:rPr>
              <a:t>Many Canadians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 </a:t>
            </a:r>
            <a:r>
              <a:rPr lang="en-CA" altLang="en-US" sz="2000" dirty="0">
                <a:latin typeface="Comic Sans MS" panose="030F0702030302020204" pitchFamily="66" charset="0"/>
              </a:rPr>
              <a:t>feared that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immigrants from India would work for lower wages and </a:t>
            </a:r>
            <a:r>
              <a:rPr lang="en-CA" altLang="en-US" sz="2000" dirty="0">
                <a:latin typeface="Comic Sans MS" panose="030F0702030302020204" pitchFamily="66" charset="0"/>
              </a:rPr>
              <a:t>take jobs away from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them.</a:t>
            </a:r>
          </a:p>
          <a:p>
            <a:pPr lvl="0">
              <a:buClr>
                <a:srgbClr val="D6ECFF"/>
              </a:buClr>
            </a:pPr>
            <a:endParaRPr lang="en-CA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 smtClean="0">
                <a:latin typeface="Comic Sans MS" panose="030F0702030302020204" pitchFamily="66" charset="0"/>
              </a:rPr>
              <a:t>To deny Indians entry into Canada, the Canadian government introduced two regulations in 1908. </a:t>
            </a:r>
          </a:p>
          <a:p>
            <a:pPr lvl="0">
              <a:buClr>
                <a:srgbClr val="D6ECFF"/>
              </a:buClr>
            </a:pPr>
            <a:endParaRPr lang="en-CA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 smtClean="0">
                <a:latin typeface="Comic Sans MS" panose="030F0702030302020204" pitchFamily="66" charset="0"/>
              </a:rPr>
              <a:t>The Continuous Passage </a:t>
            </a:r>
            <a:r>
              <a:rPr lang="en-CA" altLang="en-US" sz="2000" dirty="0">
                <a:latin typeface="Comic Sans MS" panose="030F0702030302020204" pitchFamily="66" charset="0"/>
              </a:rPr>
              <a:t>Act required all immigrants to come to Canada via “continuous journey,” directly from their country of origin.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The </a:t>
            </a:r>
            <a:r>
              <a:rPr lang="en-CA" altLang="en-US" sz="2000" dirty="0">
                <a:latin typeface="Comic Sans MS" panose="030F0702030302020204" pitchFamily="66" charset="0"/>
              </a:rPr>
              <a:t>other regulation required “Asiatic” immigrants to possess at least $200 to enter the country.</a:t>
            </a:r>
            <a:endParaRPr lang="en-CA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CA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CA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6" b="33665"/>
          <a:stretch/>
        </p:blipFill>
        <p:spPr bwMode="auto">
          <a:xfrm>
            <a:off x="4572001" y="822325"/>
            <a:ext cx="45720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9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latin typeface="Comic Sans MS" charset="0"/>
              </a:rPr>
              <a:t>Details of the </a:t>
            </a:r>
            <a:r>
              <a:rPr lang="en-US" altLang="en-US" sz="2800" dirty="0" err="1" smtClean="0">
                <a:latin typeface="Comic Sans MS" charset="0"/>
              </a:rPr>
              <a:t>Komagata</a:t>
            </a:r>
            <a:r>
              <a:rPr lang="en-US" altLang="en-US" sz="2800" dirty="0" smtClean="0">
                <a:latin typeface="Comic Sans MS" charset="0"/>
              </a:rPr>
              <a:t> </a:t>
            </a:r>
            <a:r>
              <a:rPr lang="en-US" altLang="en-US" sz="2800" dirty="0" err="1" smtClean="0">
                <a:latin typeface="Comic Sans MS" charset="0"/>
              </a:rPr>
              <a:t>Maru</a:t>
            </a:r>
            <a:endParaRPr lang="en-US" altLang="en-US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buClr>
                <a:srgbClr val="D6ECFF"/>
              </a:buClr>
            </a:pPr>
            <a:r>
              <a:rPr lang="en-CA" altLang="en-US" sz="2000" dirty="0" smtClean="0">
                <a:latin typeface="Comic Sans MS" panose="030F0702030302020204" pitchFamily="66" charset="0"/>
              </a:rPr>
              <a:t>The Continuous Passage Act </a:t>
            </a:r>
            <a:r>
              <a:rPr lang="en-CA" altLang="en-US" sz="2000" dirty="0">
                <a:latin typeface="Comic Sans MS" panose="030F0702030302020204" pitchFamily="66" charset="0"/>
              </a:rPr>
              <a:t>was challenged on May 23, 1914, when a crowded ship from Hong Kong carrying 376 passengers arrived at the harbour of Burrard Inlet in Vancouver, British Columbia.</a:t>
            </a:r>
          </a:p>
          <a:p>
            <a:pPr lvl="0">
              <a:buClr>
                <a:srgbClr val="D6ECFF"/>
              </a:buClr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>
                <a:latin typeface="Comic Sans MS" panose="030F0702030302020204" pitchFamily="66" charset="0"/>
              </a:rPr>
              <a:t>T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he ship’s passengers </a:t>
            </a:r>
            <a:r>
              <a:rPr lang="en-CA" altLang="en-US" sz="2000" dirty="0">
                <a:latin typeface="Comic Sans MS" panose="030F0702030302020204" pitchFamily="66" charset="0"/>
              </a:rPr>
              <a:t>were hoping to settle in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Canada. Most of them were from </a:t>
            </a:r>
            <a:r>
              <a:rPr lang="en-CA" altLang="en-US" sz="2000" dirty="0">
                <a:latin typeface="Comic Sans MS" panose="030F0702030302020204" pitchFamily="66" charset="0"/>
              </a:rPr>
              <a:t>the northern state of Punjab in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India.</a:t>
            </a:r>
          </a:p>
          <a:p>
            <a:pPr lvl="0">
              <a:buClr>
                <a:srgbClr val="D6ECFF"/>
              </a:buClr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r>
              <a:rPr lang="en-CA" altLang="en-US" sz="2000" dirty="0" smtClean="0">
                <a:latin typeface="Comic Sans MS" panose="030F0702030302020204" pitchFamily="66" charset="0"/>
              </a:rPr>
              <a:t>Their ship, the </a:t>
            </a:r>
            <a:r>
              <a:rPr lang="en-CA" altLang="en-US" sz="2000" dirty="0" err="1">
                <a:latin typeface="Comic Sans MS" panose="030F0702030302020204" pitchFamily="66" charset="0"/>
              </a:rPr>
              <a:t>Komagata</a:t>
            </a:r>
            <a:r>
              <a:rPr lang="en-CA" altLang="en-US" sz="2000" dirty="0">
                <a:latin typeface="Comic Sans MS" panose="030F0702030302020204" pitchFamily="66" charset="0"/>
              </a:rPr>
              <a:t> </a:t>
            </a:r>
            <a:r>
              <a:rPr lang="en-CA" altLang="en-US" sz="2000" dirty="0" err="1" smtClean="0">
                <a:latin typeface="Comic Sans MS" panose="030F0702030302020204" pitchFamily="66" charset="0"/>
              </a:rPr>
              <a:t>Maru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,  </a:t>
            </a:r>
            <a:r>
              <a:rPr lang="en-CA" altLang="en-US" sz="2000" dirty="0">
                <a:latin typeface="Comic Sans MS" panose="030F0702030302020204" pitchFamily="66" charset="0"/>
              </a:rPr>
              <a:t>had not left from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India, it had departed </a:t>
            </a:r>
            <a:r>
              <a:rPr lang="en-CA" altLang="en-US" sz="2000" dirty="0">
                <a:latin typeface="Comic Sans MS" panose="030F0702030302020204" pitchFamily="66" charset="0"/>
              </a:rPr>
              <a:t>from Hong </a:t>
            </a:r>
            <a:r>
              <a:rPr lang="en-CA" altLang="en-US" sz="2000" dirty="0" smtClean="0">
                <a:latin typeface="Comic Sans MS" panose="030F0702030302020204" pitchFamily="66" charset="0"/>
              </a:rPr>
              <a:t>Kong. Also, most of its passengers did not possess the required $200. They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were refused entry to Canada.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lang="en-CA" altLang="en-US" sz="2000" dirty="0">
              <a:latin typeface="Comic Sans MS" panose="030F0702030302020204" pitchFamily="66" charset="0"/>
            </a:endParaRPr>
          </a:p>
          <a:p>
            <a:pPr lvl="0">
              <a:buClr>
                <a:srgbClr val="D6ECFF"/>
              </a:buClr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914401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8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4742</TotalTime>
  <Words>1151</Words>
  <Application>Microsoft Office PowerPoint</Application>
  <PresentationFormat>On-screen Show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Samsung;Graeme Arkell</dc:creator>
  <cp:lastModifiedBy>Samsung</cp:lastModifiedBy>
  <cp:revision>133</cp:revision>
  <cp:lastPrinted>2018-08-25T02:50:45Z</cp:lastPrinted>
  <dcterms:created xsi:type="dcterms:W3CDTF">2018-08-21T19:50:54Z</dcterms:created>
  <dcterms:modified xsi:type="dcterms:W3CDTF">2018-08-25T02:53:19Z</dcterms:modified>
</cp:coreProperties>
</file>