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6D0C17CA-9AD4-4429-9BB8-769AF6B010C9}" type="datetimeFigureOut">
              <a:rPr lang="en-CA" smtClean="0"/>
              <a:t>2018-10-15</a:t>
            </a:fld>
            <a:endParaRPr lang="en-CA"/>
          </a:p>
        </p:txBody>
      </p:sp>
      <p:sp>
        <p:nvSpPr>
          <p:cNvPr id="8" name="Slide Number Placeholder 7"/>
          <p:cNvSpPr>
            <a:spLocks noGrp="1"/>
          </p:cNvSpPr>
          <p:nvPr>
            <p:ph type="sldNum" sz="quarter" idx="11"/>
          </p:nvPr>
        </p:nvSpPr>
        <p:spPr/>
        <p:txBody>
          <a:bodyPr/>
          <a:lstStyle/>
          <a:p>
            <a:fld id="{8B773539-4EE2-4D97-9EE1-282B22F68BE0}" type="slidenum">
              <a:rPr lang="en-CA" smtClean="0"/>
              <a:t>‹#›</a:t>
            </a:fld>
            <a:endParaRPr lang="en-CA"/>
          </a:p>
        </p:txBody>
      </p:sp>
      <p:sp>
        <p:nvSpPr>
          <p:cNvPr id="9" name="Footer Placeholder 8"/>
          <p:cNvSpPr>
            <a:spLocks noGrp="1"/>
          </p:cNvSpPr>
          <p:nvPr>
            <p:ph type="ftr" sz="quarter" idx="12"/>
          </p:nvPr>
        </p:nvSpPr>
        <p:spPr/>
        <p:txBody>
          <a:bodyPr/>
          <a:lstStyle/>
          <a:p>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0C17CA-9AD4-4429-9BB8-769AF6B010C9}" type="datetimeFigureOut">
              <a:rPr lang="en-CA" smtClean="0"/>
              <a:t>2018-10-15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B773539-4EE2-4D97-9EE1-282B22F68BE0}"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0C17CA-9AD4-4429-9BB8-769AF6B010C9}" type="datetimeFigureOut">
              <a:rPr lang="en-CA" smtClean="0"/>
              <a:t>2018-10-15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B773539-4EE2-4D97-9EE1-282B22F68BE0}"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0C17CA-9AD4-4429-9BB8-769AF6B010C9}" type="datetimeFigureOut">
              <a:rPr lang="en-CA" smtClean="0"/>
              <a:t>2018-10-15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B773539-4EE2-4D97-9EE1-282B22F68BE0}"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0C17CA-9AD4-4429-9BB8-769AF6B010C9}" type="datetimeFigureOut">
              <a:rPr lang="en-CA" smtClean="0"/>
              <a:t>2018-10-15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B773539-4EE2-4D97-9EE1-282B22F68BE0}" type="slidenum">
              <a:rPr lang="en-CA" smtClean="0"/>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D0C17CA-9AD4-4429-9BB8-769AF6B010C9}" type="datetimeFigureOut">
              <a:rPr lang="en-CA" smtClean="0"/>
              <a:t>2018-10-15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B773539-4EE2-4D97-9EE1-282B22F68BE0}" type="slidenum">
              <a:rPr lang="en-CA" smtClean="0"/>
              <a:t>‹#›</a:t>
            </a:fld>
            <a:endParaRPr lang="en-CA"/>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D0C17CA-9AD4-4429-9BB8-769AF6B010C9}" type="datetimeFigureOut">
              <a:rPr lang="en-CA" smtClean="0"/>
              <a:t>2018-10-15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8B773539-4EE2-4D97-9EE1-282B22F68BE0}" type="slidenum">
              <a:rPr lang="en-CA" smtClean="0"/>
              <a:t>‹#›</a:t>
            </a:fld>
            <a:endParaRPr lang="en-CA"/>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0C17CA-9AD4-4429-9BB8-769AF6B010C9}" type="datetimeFigureOut">
              <a:rPr lang="en-CA" smtClean="0"/>
              <a:t>2018-10-15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8B773539-4EE2-4D97-9EE1-282B22F68BE0}"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0C17CA-9AD4-4429-9BB8-769AF6B010C9}" type="datetimeFigureOut">
              <a:rPr lang="en-CA" smtClean="0"/>
              <a:t>2018-10-15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8B773539-4EE2-4D97-9EE1-282B22F68BE0}"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0C17CA-9AD4-4429-9BB8-769AF6B010C9}" type="datetimeFigureOut">
              <a:rPr lang="en-CA" smtClean="0"/>
              <a:t>2018-10-15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B773539-4EE2-4D97-9EE1-282B22F68BE0}"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0C17CA-9AD4-4429-9BB8-769AF6B010C9}" type="datetimeFigureOut">
              <a:rPr lang="en-CA" smtClean="0"/>
              <a:t>2018-10-15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B773539-4EE2-4D97-9EE1-282B22F68BE0}"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6D0C17CA-9AD4-4429-9BB8-769AF6B010C9}" type="datetimeFigureOut">
              <a:rPr lang="en-CA" smtClean="0"/>
              <a:t>2018-10-15</a:t>
            </a:fld>
            <a:endParaRPr lang="en-CA"/>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8B773539-4EE2-4D97-9EE1-282B22F68BE0}" type="slidenum">
              <a:rPr lang="en-CA" smtClean="0"/>
              <a:t>‹#›</a:t>
            </a:fld>
            <a:endParaRPr lang="en-CA"/>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CA"/>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85800" y="0"/>
            <a:ext cx="7772400" cy="1447800"/>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pPr algn="ctr"/>
            <a:r>
              <a:rPr lang="en-CA" sz="3600" dirty="0" smtClean="0">
                <a:effectLst/>
              </a:rPr>
              <a:t>Internment </a:t>
            </a:r>
            <a:r>
              <a:rPr lang="en-CA" sz="3600" dirty="0">
                <a:effectLst/>
              </a:rPr>
              <a:t>in Canada During World War One and World War Two</a:t>
            </a:r>
          </a:p>
          <a:p>
            <a:pPr algn="ctr"/>
            <a:endParaRPr lang="en-US" altLang="en-US" sz="3600" dirty="0" smtClean="0">
              <a:solidFill>
                <a:srgbClr val="676A55">
                  <a:satMod val="200000"/>
                </a:srgbClr>
              </a:solidFill>
              <a:latin typeface="Comic Sans MS" charset="0"/>
            </a:endParaRPr>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27273"/>
          <a:stretch/>
        </p:blipFill>
        <p:spPr bwMode="auto">
          <a:xfrm>
            <a:off x="4572000" y="1886200"/>
            <a:ext cx="4572000" cy="3677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http://www.infoukes.com/history/internment/booklet02/figure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6200"/>
            <a:ext cx="4572000" cy="3664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5440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85800" y="0"/>
            <a:ext cx="7772400" cy="1447800"/>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pPr algn="ctr"/>
            <a:endParaRPr lang="en-CA" sz="3600" dirty="0" smtClean="0">
              <a:solidFill>
                <a:srgbClr val="002060"/>
              </a:solidFill>
              <a:effectLst/>
            </a:endParaRPr>
          </a:p>
          <a:p>
            <a:pPr algn="ctr"/>
            <a:endParaRPr lang="en-CA" sz="3600" dirty="0">
              <a:solidFill>
                <a:srgbClr val="002060"/>
              </a:solidFill>
              <a:effectLst/>
            </a:endParaRPr>
          </a:p>
        </p:txBody>
      </p:sp>
      <p:sp>
        <p:nvSpPr>
          <p:cNvPr id="7" name="Rectangle 2"/>
          <p:cNvSpPr txBox="1">
            <a:spLocks noChangeArrowheads="1"/>
          </p:cNvSpPr>
          <p:nvPr/>
        </p:nvSpPr>
        <p:spPr>
          <a:xfrm>
            <a:off x="457200" y="228600"/>
            <a:ext cx="8229600" cy="593725"/>
          </a:xfrm>
          <a:prstGeom prst="rect">
            <a:avLst/>
          </a:prstGeom>
        </p:spPr>
        <p:txBody>
          <a:bodyPr vert="horz" lIns="91440" tIns="45720" rIns="91440" bIns="9144" rtlCol="0" anchor="b">
            <a:noAutofit/>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pPr algn="ctr"/>
            <a:endParaRPr lang="en-US" altLang="en-US" sz="2800" dirty="0" smtClean="0"/>
          </a:p>
        </p:txBody>
      </p:sp>
      <p:sp>
        <p:nvSpPr>
          <p:cNvPr id="8" name="Rectangle 2"/>
          <p:cNvSpPr txBox="1">
            <a:spLocks noChangeArrowheads="1"/>
          </p:cNvSpPr>
          <p:nvPr/>
        </p:nvSpPr>
        <p:spPr>
          <a:xfrm>
            <a:off x="609600" y="381000"/>
            <a:ext cx="8229600" cy="593725"/>
          </a:xfrm>
          <a:prstGeom prst="rect">
            <a:avLst/>
          </a:prstGeom>
        </p:spPr>
        <p:txBody>
          <a:bodyPr vert="horz" lIns="91440" tIns="45720" rIns="91440" bIns="9144" rtlCol="0" anchor="b">
            <a:noAutofit/>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pPr algn="ctr"/>
            <a:r>
              <a:rPr lang="en-US" altLang="en-US" sz="2800" dirty="0" smtClean="0">
                <a:solidFill>
                  <a:schemeClr val="accent1">
                    <a:lumMod val="20000"/>
                    <a:lumOff val="80000"/>
                  </a:schemeClr>
                </a:solidFill>
                <a:latin typeface="Comic Sans MS" charset="0"/>
              </a:rPr>
              <a:t>Details Of Internment In Canada During World War Two</a:t>
            </a:r>
            <a:endParaRPr lang="en-US" altLang="en-US" sz="2800" dirty="0" smtClean="0">
              <a:solidFill>
                <a:schemeClr val="accent1">
                  <a:lumMod val="20000"/>
                  <a:lumOff val="80000"/>
                </a:schemeClr>
              </a:solidFill>
            </a:endParaRPr>
          </a:p>
        </p:txBody>
      </p:sp>
      <p:sp>
        <p:nvSpPr>
          <p:cNvPr id="9" name="Rectangle 3"/>
          <p:cNvSpPr txBox="1">
            <a:spLocks noChangeArrowheads="1"/>
          </p:cNvSpPr>
          <p:nvPr/>
        </p:nvSpPr>
        <p:spPr>
          <a:xfrm>
            <a:off x="0" y="914400"/>
            <a:ext cx="4572000" cy="5943600"/>
          </a:xfrm>
          <a:prstGeom prst="rect">
            <a:avLst/>
          </a:prstGeom>
        </p:spPr>
        <p:txBody>
          <a:bodyPr vert="horz">
            <a:normAutofit fontScale="25000" lnSpcReduction="20000"/>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buClr>
                <a:srgbClr val="D6ECFF"/>
              </a:buClr>
            </a:pPr>
            <a:r>
              <a:rPr lang="en-CA" altLang="en-US" sz="8000" dirty="0" smtClean="0">
                <a:latin typeface="Comic Sans MS" charset="0"/>
              </a:rPr>
              <a:t>Japanese </a:t>
            </a:r>
            <a:r>
              <a:rPr lang="en-CA" altLang="en-US" sz="8000" dirty="0">
                <a:latin typeface="Comic Sans MS" charset="0"/>
              </a:rPr>
              <a:t>Canadian men were transported to B.C. and Ontario construction projects, their wives and children to abandoned mining camps and villages in the interior of B.C. Any families wanting to remain together were sent across the Rockies to vast, isolated sugar beet farms in Alberta and Manitoba.</a:t>
            </a:r>
          </a:p>
          <a:p>
            <a:pPr marL="68580" indent="0">
              <a:buClr>
                <a:srgbClr val="D6ECFF"/>
              </a:buClr>
              <a:buNone/>
            </a:pPr>
            <a:endParaRPr lang="en-CA" altLang="en-US" sz="8000" dirty="0">
              <a:latin typeface="Comic Sans MS" charset="0"/>
            </a:endParaRPr>
          </a:p>
          <a:p>
            <a:pPr>
              <a:buClr>
                <a:srgbClr val="D6ECFF"/>
              </a:buClr>
            </a:pPr>
            <a:r>
              <a:rPr lang="en-CA" altLang="en-US" sz="8000" dirty="0">
                <a:latin typeface="Comic Sans MS" charset="0"/>
              </a:rPr>
              <a:t>T</a:t>
            </a:r>
            <a:r>
              <a:rPr lang="en-CA" altLang="en-US" sz="8000" dirty="0" smtClean="0">
                <a:latin typeface="Comic Sans MS" charset="0"/>
              </a:rPr>
              <a:t>o pay for the internment, the Canadian </a:t>
            </a:r>
            <a:r>
              <a:rPr lang="en-CA" altLang="en-US" sz="8000" dirty="0">
                <a:latin typeface="Comic Sans MS" charset="0"/>
              </a:rPr>
              <a:t>government confiscated </a:t>
            </a:r>
            <a:r>
              <a:rPr lang="en-CA" altLang="en-US" sz="8000" dirty="0" smtClean="0">
                <a:latin typeface="Comic Sans MS" charset="0"/>
              </a:rPr>
              <a:t>and </a:t>
            </a:r>
            <a:r>
              <a:rPr lang="en-CA" altLang="en-US" sz="8000" dirty="0">
                <a:latin typeface="Comic Sans MS" charset="0"/>
              </a:rPr>
              <a:t>sold </a:t>
            </a:r>
            <a:r>
              <a:rPr lang="en-CA" altLang="en-US" sz="8000" dirty="0" smtClean="0">
                <a:latin typeface="Comic Sans MS" charset="0"/>
              </a:rPr>
              <a:t>all Japanese </a:t>
            </a:r>
            <a:r>
              <a:rPr lang="en-CA" altLang="en-US" sz="8000" dirty="0">
                <a:latin typeface="Comic Sans MS" charset="0"/>
              </a:rPr>
              <a:t>Canadians’ </a:t>
            </a:r>
            <a:r>
              <a:rPr lang="en-CA" altLang="en-US" sz="8000" dirty="0" smtClean="0">
                <a:latin typeface="Comic Sans MS" charset="0"/>
              </a:rPr>
              <a:t>possessions including homes</a:t>
            </a:r>
            <a:r>
              <a:rPr lang="en-CA" altLang="en-US" sz="8000" dirty="0">
                <a:latin typeface="Comic Sans MS" charset="0"/>
              </a:rPr>
              <a:t>, </a:t>
            </a:r>
            <a:r>
              <a:rPr lang="en-CA" altLang="en-US" sz="8000" dirty="0" smtClean="0">
                <a:latin typeface="Comic Sans MS" charset="0"/>
              </a:rPr>
              <a:t>businesses, boats and belongings.</a:t>
            </a:r>
          </a:p>
          <a:p>
            <a:pPr marL="68580" indent="0">
              <a:buClr>
                <a:srgbClr val="D6ECFF"/>
              </a:buClr>
              <a:buNone/>
            </a:pPr>
            <a:endParaRPr lang="en-US" altLang="en-US" sz="8000" dirty="0">
              <a:latin typeface="Comic Sans MS" charset="0"/>
            </a:endParaRPr>
          </a:p>
          <a:p>
            <a:pPr>
              <a:buClr>
                <a:srgbClr val="D6ECFF"/>
              </a:buClr>
            </a:pPr>
            <a:r>
              <a:rPr lang="en-CA" altLang="en-US" sz="8000" dirty="0">
                <a:latin typeface="Comic Sans MS" charset="0"/>
              </a:rPr>
              <a:t>E</a:t>
            </a:r>
            <a:r>
              <a:rPr lang="en-CA" altLang="en-US" sz="8000" dirty="0" smtClean="0">
                <a:latin typeface="Comic Sans MS" charset="0"/>
              </a:rPr>
              <a:t>very </a:t>
            </a:r>
            <a:r>
              <a:rPr lang="en-CA" altLang="en-US" sz="8000" dirty="0">
                <a:latin typeface="Comic Sans MS" charset="0"/>
              </a:rPr>
              <a:t>person of Japanese ancestry in Canada (16 years or older) </a:t>
            </a:r>
            <a:r>
              <a:rPr lang="en-CA" altLang="en-US" sz="8000" dirty="0" smtClean="0">
                <a:latin typeface="Comic Sans MS" charset="0"/>
              </a:rPr>
              <a:t>was forced to choose between deportation to war-ravaged Japan or living somewhere </a:t>
            </a:r>
            <a:r>
              <a:rPr lang="en-CA" altLang="en-US" sz="8000" dirty="0">
                <a:latin typeface="Comic Sans MS" charset="0"/>
              </a:rPr>
              <a:t>east of the </a:t>
            </a:r>
            <a:r>
              <a:rPr lang="en-CA" altLang="en-US" sz="8000" dirty="0" smtClean="0">
                <a:latin typeface="Comic Sans MS" charset="0"/>
              </a:rPr>
              <a:t>Rockies. </a:t>
            </a:r>
            <a:endParaRPr kumimoji="0" lang="en-US" altLang="en-US" sz="1800" b="0" i="0" u="none" strike="noStrike" kern="1200" cap="none" spc="0" normalizeH="0" baseline="0" noProof="0" dirty="0" smtClean="0">
              <a:ln>
                <a:noFill/>
              </a:ln>
              <a:solidFill>
                <a:sysClr val="window" lastClr="FFFFFF"/>
              </a:solidFill>
              <a:effectLst/>
              <a:uLnTx/>
              <a:uFillTx/>
              <a:latin typeface="Corbel"/>
              <a:ea typeface="+mn-ea"/>
              <a:cs typeface="+mn-cs"/>
            </a:endParaRPr>
          </a:p>
          <a:p>
            <a:pPr marL="411480" marR="0" lvl="0" indent="-342900" algn="l" defTabSz="914400" rtl="0" eaLnBrk="1" fontAlgn="auto" latinLnBrk="0" hangingPunct="1">
              <a:lnSpc>
                <a:spcPct val="100000"/>
              </a:lnSpc>
              <a:spcBef>
                <a:spcPts val="700"/>
              </a:spcBef>
              <a:spcAft>
                <a:spcPts val="0"/>
              </a:spcAft>
              <a:buClr>
                <a:srgbClr val="D6ECFF"/>
              </a:buClr>
              <a:buSzPct val="95000"/>
              <a:buFontTx/>
              <a:buNone/>
              <a:tabLst/>
              <a:defRPr/>
            </a:pPr>
            <a:endParaRPr kumimoji="0" lang="en-US" altLang="en-US" sz="1800" b="0" i="0" u="none" strike="noStrike" kern="1200" cap="none" spc="0" normalizeH="0" baseline="0" noProof="0" dirty="0" smtClean="0">
              <a:ln>
                <a:noFill/>
              </a:ln>
              <a:solidFill>
                <a:sysClr val="window" lastClr="FFFFFF"/>
              </a:solidFill>
              <a:effectLst/>
              <a:uLnTx/>
              <a:uFillTx/>
              <a:latin typeface="Corbel"/>
              <a:ea typeface="+mn-ea"/>
              <a:cs typeface="+mn-cs"/>
            </a:endParaRPr>
          </a:p>
          <a:p>
            <a:pPr marL="411480" marR="0" lvl="0" indent="-342900" algn="l" defTabSz="914400" rtl="0" eaLnBrk="1" fontAlgn="auto" latinLnBrk="0" hangingPunct="1">
              <a:lnSpc>
                <a:spcPct val="100000"/>
              </a:lnSpc>
              <a:spcBef>
                <a:spcPts val="700"/>
              </a:spcBef>
              <a:spcAft>
                <a:spcPts val="0"/>
              </a:spcAft>
              <a:buClr>
                <a:srgbClr val="D6ECFF"/>
              </a:buClr>
              <a:buSzPct val="95000"/>
              <a:buFontTx/>
              <a:buNone/>
              <a:tabLst/>
              <a:defRPr/>
            </a:pPr>
            <a:endParaRPr kumimoji="0" lang="en-US" altLang="en-US" sz="1800" b="0" i="0" u="none" strike="noStrike" kern="1200" cap="none" spc="0" normalizeH="0" baseline="0" noProof="0" dirty="0" smtClean="0">
              <a:ln>
                <a:noFill/>
              </a:ln>
              <a:solidFill>
                <a:sysClr val="window" lastClr="FFFFFF"/>
              </a:solidFill>
              <a:effectLst/>
              <a:uLnTx/>
              <a:uFillTx/>
              <a:latin typeface="Corbel"/>
              <a:ea typeface="+mn-ea"/>
              <a:cs typeface="+mn-cs"/>
            </a:endParaRP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33" t="1818" r="2121" b="1939"/>
          <a:stretch/>
        </p:blipFill>
        <p:spPr bwMode="auto">
          <a:xfrm>
            <a:off x="4724400" y="1143000"/>
            <a:ext cx="4419600" cy="5714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4581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85800" y="0"/>
            <a:ext cx="7772400" cy="1447800"/>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pPr algn="ctr"/>
            <a:endParaRPr lang="en-CA" sz="3600" dirty="0" smtClean="0">
              <a:solidFill>
                <a:srgbClr val="002060"/>
              </a:solidFill>
              <a:effectLst/>
            </a:endParaRPr>
          </a:p>
          <a:p>
            <a:pPr algn="ctr"/>
            <a:endParaRPr lang="en-CA" sz="3600" dirty="0">
              <a:solidFill>
                <a:srgbClr val="002060"/>
              </a:solidFill>
              <a:effectLst/>
            </a:endParaRPr>
          </a:p>
        </p:txBody>
      </p:sp>
      <p:sp>
        <p:nvSpPr>
          <p:cNvPr id="7" name="Rectangle 2"/>
          <p:cNvSpPr txBox="1">
            <a:spLocks noChangeArrowheads="1"/>
          </p:cNvSpPr>
          <p:nvPr/>
        </p:nvSpPr>
        <p:spPr>
          <a:xfrm>
            <a:off x="457200" y="228600"/>
            <a:ext cx="8229600" cy="593725"/>
          </a:xfrm>
          <a:prstGeom prst="rect">
            <a:avLst/>
          </a:prstGeom>
        </p:spPr>
        <p:txBody>
          <a:bodyPr vert="horz" lIns="91440" tIns="45720" rIns="91440" bIns="9144" rtlCol="0" anchor="b">
            <a:noAutofit/>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pPr algn="ctr"/>
            <a:endParaRPr lang="en-US" altLang="en-US" sz="2800" dirty="0" smtClean="0"/>
          </a:p>
        </p:txBody>
      </p:sp>
      <p:sp>
        <p:nvSpPr>
          <p:cNvPr id="8" name="Rectangle 2"/>
          <p:cNvSpPr txBox="1">
            <a:spLocks noChangeArrowheads="1"/>
          </p:cNvSpPr>
          <p:nvPr/>
        </p:nvSpPr>
        <p:spPr>
          <a:xfrm>
            <a:off x="609600" y="381000"/>
            <a:ext cx="8229600" cy="593725"/>
          </a:xfrm>
          <a:prstGeom prst="rect">
            <a:avLst/>
          </a:prstGeom>
        </p:spPr>
        <p:txBody>
          <a:bodyPr vert="horz" lIns="91440" tIns="45720" rIns="91440" bIns="9144" rtlCol="0" anchor="b">
            <a:noAutofit/>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pPr algn="ctr"/>
            <a:r>
              <a:rPr lang="en-US" altLang="en-US" sz="2800" dirty="0" smtClean="0">
                <a:solidFill>
                  <a:schemeClr val="accent1">
                    <a:lumMod val="20000"/>
                    <a:lumOff val="80000"/>
                  </a:schemeClr>
                </a:solidFill>
                <a:latin typeface="Comic Sans MS" charset="0"/>
              </a:rPr>
              <a:t>Significance Of Internment In Canada During World War Two</a:t>
            </a:r>
            <a:endParaRPr lang="en-US" altLang="en-US" sz="2800" dirty="0" smtClean="0">
              <a:solidFill>
                <a:schemeClr val="accent1">
                  <a:lumMod val="20000"/>
                  <a:lumOff val="80000"/>
                </a:schemeClr>
              </a:solidFill>
            </a:endParaRPr>
          </a:p>
        </p:txBody>
      </p:sp>
      <p:sp>
        <p:nvSpPr>
          <p:cNvPr id="9" name="Rectangle 3"/>
          <p:cNvSpPr txBox="1">
            <a:spLocks noChangeArrowheads="1"/>
          </p:cNvSpPr>
          <p:nvPr/>
        </p:nvSpPr>
        <p:spPr>
          <a:xfrm>
            <a:off x="0" y="914400"/>
            <a:ext cx="4572000" cy="5943600"/>
          </a:xfrm>
          <a:prstGeom prst="rect">
            <a:avLst/>
          </a:prstGeom>
        </p:spPr>
        <p:txBody>
          <a:bodyPr vert="horz">
            <a:normAutofit fontScale="25000" lnSpcReduction="20000"/>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buClr>
                <a:srgbClr val="D6ECFF"/>
              </a:buClr>
            </a:pPr>
            <a:r>
              <a:rPr lang="en-CA" altLang="en-US" sz="8000" dirty="0">
                <a:latin typeface="Comic Sans MS" panose="030F0702030302020204" pitchFamily="66" charset="0"/>
              </a:rPr>
              <a:t>Not a single Canadian of Japanese, Italian, or German ancestry was ever charged with disloyalty to Canada</a:t>
            </a:r>
            <a:r>
              <a:rPr lang="en-CA" altLang="en-US" sz="8000" dirty="0" smtClean="0">
                <a:latin typeface="Comic Sans MS" panose="030F0702030302020204" pitchFamily="66" charset="0"/>
              </a:rPr>
              <a:t>.</a:t>
            </a:r>
          </a:p>
          <a:p>
            <a:pPr>
              <a:buClr>
                <a:srgbClr val="D6ECFF"/>
              </a:buClr>
            </a:pPr>
            <a:endParaRPr lang="en-CA" altLang="en-US" sz="8000" dirty="0">
              <a:latin typeface="Comic Sans MS" panose="030F0702030302020204" pitchFamily="66" charset="0"/>
            </a:endParaRPr>
          </a:p>
          <a:p>
            <a:pPr>
              <a:buClr>
                <a:srgbClr val="D6ECFF"/>
              </a:buClr>
            </a:pPr>
            <a:r>
              <a:rPr lang="en-CA" altLang="en-US" sz="8000" dirty="0" smtClean="0">
                <a:latin typeface="Comic Sans MS" panose="030F0702030302020204" pitchFamily="66" charset="0"/>
              </a:rPr>
              <a:t>Along </a:t>
            </a:r>
            <a:r>
              <a:rPr lang="en-CA" altLang="en-US" sz="8000" dirty="0">
                <a:latin typeface="Comic Sans MS" panose="030F0702030302020204" pitchFamily="66" charset="0"/>
              </a:rPr>
              <a:t>with mass </a:t>
            </a:r>
            <a:r>
              <a:rPr lang="en-CA" altLang="en-US" sz="8000" dirty="0" smtClean="0">
                <a:latin typeface="Comic Sans MS" panose="030F0702030302020204" pitchFamily="66" charset="0"/>
              </a:rPr>
              <a:t>arrests and </a:t>
            </a:r>
            <a:r>
              <a:rPr lang="en-CA" altLang="en-US" sz="8000" dirty="0">
                <a:latin typeface="Comic Sans MS" panose="030F0702030302020204" pitchFamily="66" charset="0"/>
              </a:rPr>
              <a:t>internment, many others faced enemy alien designations, loss of work, </a:t>
            </a:r>
            <a:r>
              <a:rPr lang="en-CA" altLang="en-US" sz="8000" dirty="0" smtClean="0">
                <a:latin typeface="Comic Sans MS" panose="030F0702030302020204" pitchFamily="66" charset="0"/>
              </a:rPr>
              <a:t>vandalism and </a:t>
            </a:r>
            <a:r>
              <a:rPr lang="en-CA" altLang="en-US" sz="8000" dirty="0">
                <a:latin typeface="Comic Sans MS" panose="030F0702030302020204" pitchFamily="66" charset="0"/>
              </a:rPr>
              <a:t>violence. </a:t>
            </a:r>
            <a:r>
              <a:rPr lang="en-CA" altLang="en-US" sz="8000" dirty="0" smtClean="0">
                <a:latin typeface="Comic Sans MS" panose="030F0702030302020204" pitchFamily="66" charset="0"/>
              </a:rPr>
              <a:t>In many cases, families </a:t>
            </a:r>
            <a:r>
              <a:rPr lang="en-CA" altLang="en-US" sz="8000" dirty="0">
                <a:latin typeface="Comic Sans MS" panose="030F0702030302020204" pitchFamily="66" charset="0"/>
              </a:rPr>
              <a:t>had to cope with </a:t>
            </a:r>
            <a:r>
              <a:rPr lang="en-CA" altLang="en-US" sz="8000" dirty="0" smtClean="0">
                <a:latin typeface="Comic Sans MS" panose="030F0702030302020204" pitchFamily="66" charset="0"/>
              </a:rPr>
              <a:t>husbands and wives, parents and children separations. </a:t>
            </a:r>
          </a:p>
          <a:p>
            <a:pPr>
              <a:buClr>
                <a:srgbClr val="D6ECFF"/>
              </a:buClr>
            </a:pPr>
            <a:endParaRPr lang="en-CA" altLang="en-US" sz="8000" dirty="0">
              <a:latin typeface="Comic Sans MS" panose="030F0702030302020204" pitchFamily="66" charset="0"/>
            </a:endParaRPr>
          </a:p>
          <a:p>
            <a:pPr>
              <a:buClr>
                <a:srgbClr val="D6ECFF"/>
              </a:buClr>
            </a:pPr>
            <a:r>
              <a:rPr lang="en-CA" altLang="en-US" sz="8000" dirty="0" smtClean="0">
                <a:solidFill>
                  <a:sysClr val="window" lastClr="FFFFFF"/>
                </a:solidFill>
                <a:latin typeface="Comic Sans MS" panose="030F0702030302020204" pitchFamily="66" charset="0"/>
              </a:rPr>
              <a:t>The sale without owner’s consent </a:t>
            </a:r>
            <a:r>
              <a:rPr lang="en-CA" altLang="en-US" sz="8000" dirty="0">
                <a:solidFill>
                  <a:sysClr val="window" lastClr="FFFFFF"/>
                </a:solidFill>
                <a:latin typeface="Comic Sans MS" panose="030F0702030302020204" pitchFamily="66" charset="0"/>
              </a:rPr>
              <a:t>of all the properties seized from Japanese </a:t>
            </a:r>
            <a:r>
              <a:rPr lang="en-CA" altLang="en-US" sz="8000" dirty="0" smtClean="0">
                <a:solidFill>
                  <a:sysClr val="window" lastClr="FFFFFF"/>
                </a:solidFill>
                <a:latin typeface="Comic Sans MS" panose="030F0702030302020204" pitchFamily="66" charset="0"/>
              </a:rPr>
              <a:t>Canadians resulted in economic ruin for the families. </a:t>
            </a:r>
          </a:p>
          <a:p>
            <a:pPr>
              <a:buClr>
                <a:srgbClr val="D6ECFF"/>
              </a:buClr>
            </a:pPr>
            <a:endParaRPr lang="en-US" altLang="en-US" sz="8000" dirty="0">
              <a:solidFill>
                <a:sysClr val="window" lastClr="FFFFFF"/>
              </a:solidFill>
              <a:latin typeface="Comic Sans MS" panose="030F0702030302020204" pitchFamily="66" charset="0"/>
            </a:endParaRPr>
          </a:p>
          <a:p>
            <a:pPr>
              <a:buClr>
                <a:srgbClr val="D6ECFF"/>
              </a:buClr>
            </a:pPr>
            <a:r>
              <a:rPr lang="en-US" altLang="en-US" sz="8000" dirty="0" smtClean="0">
                <a:solidFill>
                  <a:sysClr val="window" lastClr="FFFFFF"/>
                </a:solidFill>
                <a:latin typeface="Comic Sans MS" panose="030F0702030302020204" pitchFamily="66" charset="0"/>
              </a:rPr>
              <a:t>4,000 Japanese Canadians were deported to Japan. They faced starvation conditions and many of the sick and elderly died. </a:t>
            </a:r>
          </a:p>
          <a:p>
            <a:pPr>
              <a:buClr>
                <a:srgbClr val="D6ECFF"/>
              </a:buClr>
            </a:pPr>
            <a:endParaRPr kumimoji="0" lang="en-US" altLang="en-US" sz="3200" b="0" i="0" u="none" strike="noStrike" kern="1200" cap="none" spc="0" normalizeH="0" baseline="0" noProof="0" dirty="0">
              <a:ln>
                <a:noFill/>
              </a:ln>
              <a:solidFill>
                <a:sysClr val="window" lastClr="FFFFFF"/>
              </a:solidFill>
              <a:effectLst/>
              <a:uLnTx/>
              <a:uFillTx/>
              <a:latin typeface="Comic Sans MS" panose="030F0702030302020204" pitchFamily="66" charset="0"/>
            </a:endParaRPr>
          </a:p>
          <a:p>
            <a:pPr marL="411480" marR="0" lvl="0" indent="-342900" algn="l" defTabSz="914400" rtl="0" eaLnBrk="1" fontAlgn="auto" latinLnBrk="0" hangingPunct="1">
              <a:lnSpc>
                <a:spcPct val="100000"/>
              </a:lnSpc>
              <a:spcBef>
                <a:spcPts val="700"/>
              </a:spcBef>
              <a:spcAft>
                <a:spcPts val="0"/>
              </a:spcAft>
              <a:buClr>
                <a:srgbClr val="D6ECFF"/>
              </a:buClr>
              <a:buSzPct val="95000"/>
              <a:buFontTx/>
              <a:buNone/>
              <a:tabLst/>
              <a:defRPr/>
            </a:pPr>
            <a:endParaRPr kumimoji="0" lang="en-US" altLang="en-US" sz="1800" b="0" i="0" u="none" strike="noStrike" kern="1200" cap="none" spc="0" normalizeH="0" baseline="0" noProof="0" dirty="0" smtClean="0">
              <a:ln>
                <a:noFill/>
              </a:ln>
              <a:solidFill>
                <a:sysClr val="window" lastClr="FFFFFF"/>
              </a:solidFill>
              <a:effectLst/>
              <a:uLnTx/>
              <a:uFillTx/>
              <a:latin typeface="Corbel"/>
              <a:ea typeface="+mn-ea"/>
              <a:cs typeface="+mn-cs"/>
            </a:endParaRP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143001"/>
            <a:ext cx="4553857" cy="5711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50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85800" y="0"/>
            <a:ext cx="7772400" cy="1447800"/>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pPr algn="ctr"/>
            <a:endParaRPr lang="en-CA" sz="3600" dirty="0" smtClean="0">
              <a:solidFill>
                <a:srgbClr val="002060"/>
              </a:solidFill>
              <a:effectLst/>
            </a:endParaRPr>
          </a:p>
          <a:p>
            <a:pPr algn="ctr"/>
            <a:endParaRPr lang="en-CA" sz="3600" dirty="0">
              <a:solidFill>
                <a:srgbClr val="002060"/>
              </a:solidFill>
              <a:effectLst/>
            </a:endParaRPr>
          </a:p>
        </p:txBody>
      </p:sp>
      <p:sp>
        <p:nvSpPr>
          <p:cNvPr id="6" name="Rectangle 2"/>
          <p:cNvSpPr txBox="1">
            <a:spLocks noChangeArrowheads="1"/>
          </p:cNvSpPr>
          <p:nvPr/>
        </p:nvSpPr>
        <p:spPr>
          <a:xfrm>
            <a:off x="838200" y="152400"/>
            <a:ext cx="7772400" cy="1447800"/>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pPr algn="ctr"/>
            <a:endParaRPr lang="en-CA" sz="3600" dirty="0" smtClean="0">
              <a:effectLst/>
            </a:endParaRPr>
          </a:p>
          <a:p>
            <a:pPr algn="ctr"/>
            <a:endParaRPr lang="en-CA" sz="3600" dirty="0">
              <a:effectLst/>
            </a:endParaRPr>
          </a:p>
          <a:p>
            <a:pPr algn="ctr"/>
            <a:r>
              <a:rPr lang="en-CA" sz="3600" dirty="0" smtClean="0">
                <a:effectLst/>
              </a:rPr>
              <a:t>World </a:t>
            </a:r>
            <a:r>
              <a:rPr lang="en-CA" sz="3600" dirty="0">
                <a:effectLst/>
              </a:rPr>
              <a:t>War </a:t>
            </a:r>
            <a:r>
              <a:rPr lang="en-CA" sz="3600" dirty="0" smtClean="0">
                <a:effectLst/>
              </a:rPr>
              <a:t>One Internment</a:t>
            </a:r>
            <a:endParaRPr lang="en-US" altLang="en-US" sz="3600" dirty="0" smtClean="0">
              <a:solidFill>
                <a:srgbClr val="676A55">
                  <a:satMod val="200000"/>
                </a:srgbClr>
              </a:solidFill>
              <a:latin typeface="Comic Sans MS"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2209800"/>
            <a:ext cx="5715000" cy="399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8472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85800" y="0"/>
            <a:ext cx="7772400" cy="1447800"/>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pPr algn="ctr"/>
            <a:endParaRPr lang="en-CA" sz="3600" dirty="0" smtClean="0">
              <a:solidFill>
                <a:srgbClr val="002060"/>
              </a:solidFill>
              <a:effectLst/>
            </a:endParaRPr>
          </a:p>
          <a:p>
            <a:pPr algn="ctr"/>
            <a:endParaRPr lang="en-CA" sz="3600" dirty="0">
              <a:solidFill>
                <a:srgbClr val="002060"/>
              </a:solidFill>
              <a:effectLst/>
            </a:endParaRPr>
          </a:p>
        </p:txBody>
      </p:sp>
      <p:sp>
        <p:nvSpPr>
          <p:cNvPr id="7" name="Rectangle 2"/>
          <p:cNvSpPr txBox="1">
            <a:spLocks noChangeArrowheads="1"/>
          </p:cNvSpPr>
          <p:nvPr/>
        </p:nvSpPr>
        <p:spPr>
          <a:xfrm>
            <a:off x="457200" y="228600"/>
            <a:ext cx="8229600" cy="593725"/>
          </a:xfrm>
          <a:prstGeom prst="rect">
            <a:avLst/>
          </a:prstGeom>
        </p:spPr>
        <p:txBody>
          <a:bodyPr vert="horz" lIns="91440" tIns="45720" rIns="91440" bIns="9144" rtlCol="0" anchor="b">
            <a:noAutofit/>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pPr algn="ctr"/>
            <a:endParaRPr lang="en-US" altLang="en-US" sz="2800" dirty="0" smtClean="0"/>
          </a:p>
        </p:txBody>
      </p:sp>
      <p:sp>
        <p:nvSpPr>
          <p:cNvPr id="8" name="Rectangle 2"/>
          <p:cNvSpPr txBox="1">
            <a:spLocks noChangeArrowheads="1"/>
          </p:cNvSpPr>
          <p:nvPr/>
        </p:nvSpPr>
        <p:spPr>
          <a:xfrm>
            <a:off x="609600" y="381000"/>
            <a:ext cx="8229600" cy="593725"/>
          </a:xfrm>
          <a:prstGeom prst="rect">
            <a:avLst/>
          </a:prstGeom>
        </p:spPr>
        <p:txBody>
          <a:bodyPr vert="horz" lIns="91440" tIns="45720" rIns="91440" bIns="9144" rtlCol="0" anchor="b">
            <a:noAutofit/>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pPr algn="ctr"/>
            <a:r>
              <a:rPr lang="en-US" altLang="en-US" sz="2800" dirty="0" smtClean="0">
                <a:solidFill>
                  <a:schemeClr val="accent1">
                    <a:lumMod val="20000"/>
                    <a:lumOff val="80000"/>
                  </a:schemeClr>
                </a:solidFill>
                <a:latin typeface="Comic Sans MS" charset="0"/>
              </a:rPr>
              <a:t>Background To Internment In Canada During World War One</a:t>
            </a:r>
            <a:endParaRPr lang="en-US" altLang="en-US" sz="2800" dirty="0" smtClean="0">
              <a:solidFill>
                <a:schemeClr val="accent1">
                  <a:lumMod val="20000"/>
                  <a:lumOff val="80000"/>
                </a:schemeClr>
              </a:solidFill>
            </a:endParaRPr>
          </a:p>
        </p:txBody>
      </p:sp>
      <p:sp>
        <p:nvSpPr>
          <p:cNvPr id="9" name="Rectangle 3"/>
          <p:cNvSpPr txBox="1">
            <a:spLocks noChangeArrowheads="1"/>
          </p:cNvSpPr>
          <p:nvPr/>
        </p:nvSpPr>
        <p:spPr>
          <a:xfrm>
            <a:off x="0" y="914400"/>
            <a:ext cx="4572000" cy="5943600"/>
          </a:xfrm>
          <a:prstGeom prst="rect">
            <a:avLst/>
          </a:prstGeom>
        </p:spPr>
        <p:txBody>
          <a:bodyPr vert="horz">
            <a:normAutofit fontScale="25000" lnSpcReduction="20000"/>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buClr>
                <a:srgbClr val="D6ECFF"/>
              </a:buClr>
            </a:pPr>
            <a:r>
              <a:rPr lang="en-CA" altLang="en-US" sz="8000" dirty="0" smtClean="0">
                <a:latin typeface="Comic Sans MS" charset="0"/>
              </a:rPr>
              <a:t>In </a:t>
            </a:r>
            <a:r>
              <a:rPr lang="en-CA" altLang="en-US" sz="8000" dirty="0">
                <a:latin typeface="Comic Sans MS" charset="0"/>
              </a:rPr>
              <a:t>August </a:t>
            </a:r>
            <a:r>
              <a:rPr lang="en-CA" altLang="en-US" sz="8000" dirty="0" smtClean="0">
                <a:latin typeface="Comic Sans MS" charset="0"/>
              </a:rPr>
              <a:t>1914, at the beginning of World War One, the Canadian federal government passed the War Measures Act</a:t>
            </a:r>
            <a:r>
              <a:rPr lang="en-CA" altLang="en-US" sz="8000" dirty="0">
                <a:latin typeface="Comic Sans MS" charset="0"/>
              </a:rPr>
              <a:t>. </a:t>
            </a:r>
            <a:r>
              <a:rPr lang="en-CA" altLang="en-US" sz="8000" dirty="0" smtClean="0">
                <a:latin typeface="Comic Sans MS" charset="0"/>
              </a:rPr>
              <a:t>This act, designed to protect Canada’s security, allowed the government </a:t>
            </a:r>
            <a:r>
              <a:rPr lang="en-CA" altLang="en-US" sz="8000" dirty="0">
                <a:latin typeface="Comic Sans MS" charset="0"/>
              </a:rPr>
              <a:t>to suspend civil </a:t>
            </a:r>
            <a:r>
              <a:rPr lang="en-CA" altLang="en-US" sz="8000" dirty="0" smtClean="0">
                <a:latin typeface="Comic Sans MS" charset="0"/>
              </a:rPr>
              <a:t>liberties and make </a:t>
            </a:r>
            <a:r>
              <a:rPr lang="en-CA" altLang="en-US" sz="8000" dirty="0">
                <a:latin typeface="Comic Sans MS" charset="0"/>
              </a:rPr>
              <a:t>laws without the approval of p</a:t>
            </a:r>
            <a:r>
              <a:rPr lang="en-CA" altLang="en-US" sz="8000" dirty="0" smtClean="0">
                <a:latin typeface="Comic Sans MS" charset="0"/>
              </a:rPr>
              <a:t>arliament. </a:t>
            </a:r>
            <a:endParaRPr lang="en-CA" altLang="en-US" sz="8000" dirty="0">
              <a:latin typeface="Comic Sans MS" charset="0"/>
            </a:endParaRPr>
          </a:p>
          <a:p>
            <a:pPr>
              <a:buClr>
                <a:srgbClr val="D6ECFF"/>
              </a:buClr>
            </a:pPr>
            <a:endParaRPr lang="en-CA" altLang="en-US" sz="8000" dirty="0">
              <a:latin typeface="Comic Sans MS" charset="0"/>
            </a:endParaRPr>
          </a:p>
          <a:p>
            <a:pPr>
              <a:buClr>
                <a:srgbClr val="D6ECFF"/>
              </a:buClr>
            </a:pPr>
            <a:r>
              <a:rPr lang="en-CA" altLang="en-US" sz="8000" dirty="0" smtClean="0">
                <a:latin typeface="Comic Sans MS" charset="0"/>
              </a:rPr>
              <a:t>Immigrants </a:t>
            </a:r>
            <a:r>
              <a:rPr lang="en-CA" altLang="en-US" sz="8000" dirty="0">
                <a:latin typeface="Comic Sans MS" charset="0"/>
              </a:rPr>
              <a:t>who had </a:t>
            </a:r>
            <a:r>
              <a:rPr lang="en-CA" altLang="en-US" sz="8000" dirty="0" smtClean="0">
                <a:latin typeface="Comic Sans MS" charset="0"/>
              </a:rPr>
              <a:t>come to Canada </a:t>
            </a:r>
            <a:r>
              <a:rPr lang="en-CA" altLang="en-US" sz="8000" dirty="0">
                <a:latin typeface="Comic Sans MS" charset="0"/>
              </a:rPr>
              <a:t>from </a:t>
            </a:r>
            <a:r>
              <a:rPr lang="en-CA" altLang="en-US" sz="8000" dirty="0" smtClean="0">
                <a:latin typeface="Comic Sans MS" charset="0"/>
              </a:rPr>
              <a:t>enemy countries such as Germany and the Austro-Hungarian Empire were labelled as “enemy aliens”. They </a:t>
            </a:r>
            <a:r>
              <a:rPr lang="en-CA" altLang="en-US" sz="8000" dirty="0">
                <a:latin typeface="Comic Sans MS" charset="0"/>
              </a:rPr>
              <a:t>had their movements </a:t>
            </a:r>
            <a:r>
              <a:rPr lang="en-CA" altLang="en-US" sz="8000" dirty="0" smtClean="0">
                <a:latin typeface="Comic Sans MS" charset="0"/>
              </a:rPr>
              <a:t>tracked, were forced to carry identity cards and report regularly to local police.</a:t>
            </a:r>
          </a:p>
          <a:p>
            <a:pPr>
              <a:buClr>
                <a:srgbClr val="D6ECFF"/>
              </a:buClr>
            </a:pPr>
            <a:endParaRPr lang="en-CA" altLang="en-US" sz="8000" dirty="0">
              <a:latin typeface="Comic Sans MS" charset="0"/>
            </a:endParaRPr>
          </a:p>
          <a:p>
            <a:pPr>
              <a:buClr>
                <a:srgbClr val="D6ECFF"/>
              </a:buClr>
            </a:pPr>
            <a:r>
              <a:rPr lang="en-CA" altLang="en-US" sz="8000" dirty="0" smtClean="0">
                <a:latin typeface="Comic Sans MS" charset="0"/>
              </a:rPr>
              <a:t>Many were suspected of being a threat to the government and were arrested and detained </a:t>
            </a:r>
            <a:r>
              <a:rPr lang="en-CA" altLang="en-US" sz="8000" dirty="0">
                <a:latin typeface="Comic Sans MS" charset="0"/>
              </a:rPr>
              <a:t>in internment camps without trial.</a:t>
            </a:r>
            <a:endParaRPr lang="en-US" altLang="en-US" sz="8000" dirty="0">
              <a:latin typeface="Comic Sans MS" charset="0"/>
            </a:endParaRPr>
          </a:p>
          <a:p>
            <a:pPr marL="68580" indent="0">
              <a:buClr>
                <a:srgbClr val="D6ECFF"/>
              </a:buClr>
              <a:buNone/>
            </a:pPr>
            <a:endParaRPr lang="en-US" altLang="en-US" sz="2200" dirty="0" smtClean="0">
              <a:latin typeface="Comic Sans MS" charset="0"/>
            </a:endParaRPr>
          </a:p>
          <a:p>
            <a:pPr marL="411480" marR="0" lvl="0" indent="-342900" algn="l" defTabSz="914400" rtl="0" eaLnBrk="1" fontAlgn="auto" latinLnBrk="0" hangingPunct="1">
              <a:lnSpc>
                <a:spcPct val="100000"/>
              </a:lnSpc>
              <a:spcBef>
                <a:spcPts val="700"/>
              </a:spcBef>
              <a:spcAft>
                <a:spcPts val="0"/>
              </a:spcAft>
              <a:buClr>
                <a:srgbClr val="D6ECFF"/>
              </a:buClr>
              <a:buSzPct val="95000"/>
              <a:buFont typeface="Wingdings"/>
              <a:buChar char=""/>
              <a:tabLst/>
              <a:defRPr/>
            </a:pPr>
            <a:endParaRPr kumimoji="0" lang="en-US" altLang="en-US" sz="2200" b="0" i="0" u="none" strike="noStrike" kern="1200" cap="none" spc="0" normalizeH="0" baseline="0" noProof="0" dirty="0" smtClean="0">
              <a:ln>
                <a:noFill/>
              </a:ln>
              <a:solidFill>
                <a:sysClr val="window" lastClr="FFFFFF"/>
              </a:solidFill>
              <a:effectLst/>
              <a:uLnTx/>
              <a:uFillTx/>
              <a:latin typeface="Comic Sans MS" charset="0"/>
              <a:ea typeface="+mn-ea"/>
              <a:cs typeface="+mn-cs"/>
            </a:endParaRPr>
          </a:p>
          <a:p>
            <a:pPr marL="411480" marR="0" lvl="0" indent="-342900" algn="l" defTabSz="914400" rtl="0" eaLnBrk="1" fontAlgn="auto" latinLnBrk="0" hangingPunct="1">
              <a:lnSpc>
                <a:spcPct val="100000"/>
              </a:lnSpc>
              <a:spcBef>
                <a:spcPts val="700"/>
              </a:spcBef>
              <a:spcAft>
                <a:spcPts val="0"/>
              </a:spcAft>
              <a:buClr>
                <a:srgbClr val="D6ECFF"/>
              </a:buClr>
              <a:buSzPct val="95000"/>
              <a:buFont typeface="Wingdings"/>
              <a:buChar char=""/>
              <a:tabLst/>
              <a:defRPr/>
            </a:pPr>
            <a:endParaRPr kumimoji="0" lang="en-US" altLang="en-US" sz="2000" b="0" i="0" u="none" strike="noStrike" kern="1200" cap="none" spc="0" normalizeH="0" baseline="0" noProof="0" dirty="0" smtClean="0">
              <a:ln>
                <a:noFill/>
              </a:ln>
              <a:solidFill>
                <a:sysClr val="window" lastClr="FFFFFF"/>
              </a:solidFill>
              <a:effectLst/>
              <a:uLnTx/>
              <a:uFillTx/>
              <a:latin typeface="Comic Sans MS" charset="0"/>
              <a:ea typeface="+mn-ea"/>
              <a:cs typeface="+mn-cs"/>
            </a:endParaRPr>
          </a:p>
          <a:p>
            <a:pPr marL="411480" marR="0" lvl="0" indent="-342900" algn="l" defTabSz="914400" rtl="0" eaLnBrk="1" fontAlgn="auto" latinLnBrk="0" hangingPunct="1">
              <a:lnSpc>
                <a:spcPct val="100000"/>
              </a:lnSpc>
              <a:spcBef>
                <a:spcPts val="700"/>
              </a:spcBef>
              <a:spcAft>
                <a:spcPts val="0"/>
              </a:spcAft>
              <a:buClr>
                <a:srgbClr val="D6ECFF"/>
              </a:buClr>
              <a:buSzPct val="95000"/>
              <a:buFont typeface="Wingdings"/>
              <a:buChar char=""/>
              <a:tabLst/>
              <a:defRPr/>
            </a:pPr>
            <a:endParaRPr kumimoji="0" lang="en-US" altLang="en-US" sz="1800" b="0" i="0" u="none" strike="noStrike" kern="1200" cap="none" spc="0" normalizeH="0" baseline="0" noProof="0" dirty="0" smtClean="0">
              <a:ln>
                <a:noFill/>
              </a:ln>
              <a:solidFill>
                <a:sysClr val="window" lastClr="FFFFFF"/>
              </a:solidFill>
              <a:effectLst/>
              <a:uLnTx/>
              <a:uFillTx/>
              <a:latin typeface="Corbel"/>
              <a:ea typeface="+mn-ea"/>
              <a:cs typeface="+mn-cs"/>
            </a:endParaRPr>
          </a:p>
          <a:p>
            <a:pPr marL="411480" marR="0" lvl="0" indent="-342900" algn="l" defTabSz="914400" rtl="0" eaLnBrk="1" fontAlgn="auto" latinLnBrk="0" hangingPunct="1">
              <a:lnSpc>
                <a:spcPct val="100000"/>
              </a:lnSpc>
              <a:spcBef>
                <a:spcPts val="700"/>
              </a:spcBef>
              <a:spcAft>
                <a:spcPts val="0"/>
              </a:spcAft>
              <a:buClr>
                <a:srgbClr val="D6ECFF"/>
              </a:buClr>
              <a:buSzPct val="95000"/>
              <a:buFontTx/>
              <a:buNone/>
              <a:tabLst/>
              <a:defRPr/>
            </a:pPr>
            <a:endParaRPr kumimoji="0" lang="en-US" altLang="en-US" sz="1800" b="0" i="0" u="none" strike="noStrike" kern="1200" cap="none" spc="0" normalizeH="0" baseline="0" noProof="0" dirty="0" smtClean="0">
              <a:ln>
                <a:noFill/>
              </a:ln>
              <a:solidFill>
                <a:sysClr val="window" lastClr="FFFFFF"/>
              </a:solidFill>
              <a:effectLst/>
              <a:uLnTx/>
              <a:uFillTx/>
              <a:latin typeface="Corbel"/>
              <a:ea typeface="+mn-ea"/>
              <a:cs typeface="+mn-cs"/>
            </a:endParaRPr>
          </a:p>
          <a:p>
            <a:pPr marL="411480" marR="0" lvl="0" indent="-342900" algn="l" defTabSz="914400" rtl="0" eaLnBrk="1" fontAlgn="auto" latinLnBrk="0" hangingPunct="1">
              <a:lnSpc>
                <a:spcPct val="100000"/>
              </a:lnSpc>
              <a:spcBef>
                <a:spcPts val="700"/>
              </a:spcBef>
              <a:spcAft>
                <a:spcPts val="0"/>
              </a:spcAft>
              <a:buClr>
                <a:srgbClr val="D6ECFF"/>
              </a:buClr>
              <a:buSzPct val="95000"/>
              <a:buFontTx/>
              <a:buNone/>
              <a:tabLst/>
              <a:defRPr/>
            </a:pPr>
            <a:endParaRPr kumimoji="0" lang="en-US" altLang="en-US" sz="1800" b="0" i="0" u="none" strike="noStrike" kern="1200" cap="none" spc="0" normalizeH="0" baseline="0" noProof="0" dirty="0" smtClean="0">
              <a:ln>
                <a:noFill/>
              </a:ln>
              <a:solidFill>
                <a:sysClr val="window" lastClr="FFFFFF"/>
              </a:solidFill>
              <a:effectLst/>
              <a:uLnTx/>
              <a:uFillTx/>
              <a:latin typeface="Corbel"/>
              <a:ea typeface="+mn-ea"/>
              <a:cs typeface="+mn-cs"/>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9" y="1143001"/>
            <a:ext cx="4565073"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441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85800" y="0"/>
            <a:ext cx="7772400" cy="1447800"/>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pPr algn="ctr"/>
            <a:endParaRPr lang="en-CA" sz="3600" dirty="0" smtClean="0">
              <a:solidFill>
                <a:srgbClr val="002060"/>
              </a:solidFill>
              <a:effectLst/>
            </a:endParaRPr>
          </a:p>
          <a:p>
            <a:pPr algn="ctr"/>
            <a:endParaRPr lang="en-CA" sz="3600" dirty="0">
              <a:solidFill>
                <a:srgbClr val="002060"/>
              </a:solidFill>
              <a:effectLst/>
            </a:endParaRPr>
          </a:p>
        </p:txBody>
      </p:sp>
      <p:sp>
        <p:nvSpPr>
          <p:cNvPr id="7" name="Rectangle 2"/>
          <p:cNvSpPr txBox="1">
            <a:spLocks noChangeArrowheads="1"/>
          </p:cNvSpPr>
          <p:nvPr/>
        </p:nvSpPr>
        <p:spPr>
          <a:xfrm>
            <a:off x="457200" y="228600"/>
            <a:ext cx="8229600" cy="593725"/>
          </a:xfrm>
          <a:prstGeom prst="rect">
            <a:avLst/>
          </a:prstGeom>
        </p:spPr>
        <p:txBody>
          <a:bodyPr vert="horz" lIns="91440" tIns="45720" rIns="91440" bIns="9144" rtlCol="0" anchor="b">
            <a:noAutofit/>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pPr algn="ctr"/>
            <a:endParaRPr lang="en-US" altLang="en-US" sz="2800" dirty="0" smtClean="0"/>
          </a:p>
        </p:txBody>
      </p:sp>
      <p:sp>
        <p:nvSpPr>
          <p:cNvPr id="8" name="Rectangle 2"/>
          <p:cNvSpPr txBox="1">
            <a:spLocks noChangeArrowheads="1"/>
          </p:cNvSpPr>
          <p:nvPr/>
        </p:nvSpPr>
        <p:spPr>
          <a:xfrm>
            <a:off x="609600" y="381000"/>
            <a:ext cx="8229600" cy="593725"/>
          </a:xfrm>
          <a:prstGeom prst="rect">
            <a:avLst/>
          </a:prstGeom>
        </p:spPr>
        <p:txBody>
          <a:bodyPr vert="horz" lIns="91440" tIns="45720" rIns="91440" bIns="9144" rtlCol="0" anchor="b">
            <a:noAutofit/>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pPr algn="ctr"/>
            <a:r>
              <a:rPr lang="en-US" altLang="en-US" sz="2800" dirty="0" smtClean="0">
                <a:solidFill>
                  <a:schemeClr val="accent1">
                    <a:lumMod val="20000"/>
                    <a:lumOff val="80000"/>
                  </a:schemeClr>
                </a:solidFill>
                <a:latin typeface="Comic Sans MS" charset="0"/>
              </a:rPr>
              <a:t>Details Of Internment In Canada During World War One</a:t>
            </a:r>
            <a:endParaRPr lang="en-US" altLang="en-US" sz="2800" dirty="0" smtClean="0">
              <a:solidFill>
                <a:schemeClr val="accent1">
                  <a:lumMod val="20000"/>
                  <a:lumOff val="80000"/>
                </a:schemeClr>
              </a:solidFill>
            </a:endParaRPr>
          </a:p>
        </p:txBody>
      </p:sp>
      <p:sp>
        <p:nvSpPr>
          <p:cNvPr id="9" name="Rectangle 3"/>
          <p:cNvSpPr txBox="1">
            <a:spLocks noChangeArrowheads="1"/>
          </p:cNvSpPr>
          <p:nvPr/>
        </p:nvSpPr>
        <p:spPr>
          <a:xfrm>
            <a:off x="0" y="914400"/>
            <a:ext cx="4572000" cy="5943600"/>
          </a:xfrm>
          <a:prstGeom prst="rect">
            <a:avLst/>
          </a:prstGeom>
        </p:spPr>
        <p:txBody>
          <a:bodyPr vert="horz">
            <a:normAutofit fontScale="25000" lnSpcReduction="20000"/>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buClr>
                <a:srgbClr val="D6ECFF"/>
              </a:buClr>
            </a:pPr>
            <a:r>
              <a:rPr lang="en-CA" altLang="en-US" sz="8000" dirty="0" smtClean="0">
                <a:latin typeface="Comic Sans MS" charset="0"/>
              </a:rPr>
              <a:t>8,579 Germans, Ukrainians, Turks, Bulgarians and other Europeans were imprisoned in 24 </a:t>
            </a:r>
            <a:r>
              <a:rPr lang="en-CA" altLang="en-US" sz="8000" dirty="0">
                <a:latin typeface="Comic Sans MS" charset="0"/>
              </a:rPr>
              <a:t>internment </a:t>
            </a:r>
            <a:r>
              <a:rPr lang="en-CA" altLang="en-US" sz="8000" dirty="0" smtClean="0">
                <a:latin typeface="Comic Sans MS" charset="0"/>
              </a:rPr>
              <a:t>camps and </a:t>
            </a:r>
            <a:r>
              <a:rPr lang="en-CA" altLang="en-US" sz="8000" dirty="0">
                <a:latin typeface="Comic Sans MS" charset="0"/>
              </a:rPr>
              <a:t>receiving </a:t>
            </a:r>
            <a:r>
              <a:rPr lang="en-CA" altLang="en-US" sz="8000" dirty="0" smtClean="0">
                <a:latin typeface="Comic Sans MS" charset="0"/>
              </a:rPr>
              <a:t>stations </a:t>
            </a:r>
            <a:r>
              <a:rPr lang="en-CA" altLang="en-US" sz="8000" dirty="0">
                <a:latin typeface="Comic Sans MS" charset="0"/>
              </a:rPr>
              <a:t>across Canada from </a:t>
            </a:r>
            <a:r>
              <a:rPr lang="en-CA" altLang="en-US" sz="8000" dirty="0" smtClean="0">
                <a:latin typeface="Comic Sans MS" charset="0"/>
              </a:rPr>
              <a:t>1914 to 1920.</a:t>
            </a:r>
          </a:p>
          <a:p>
            <a:pPr>
              <a:buClr>
                <a:srgbClr val="D6ECFF"/>
              </a:buClr>
            </a:pPr>
            <a:endParaRPr lang="en-US" altLang="en-US" sz="8000" dirty="0">
              <a:latin typeface="Comic Sans MS" charset="0"/>
            </a:endParaRPr>
          </a:p>
          <a:p>
            <a:pPr>
              <a:buClr>
                <a:srgbClr val="D6ECFF"/>
              </a:buClr>
            </a:pPr>
            <a:r>
              <a:rPr lang="en-CA" altLang="en-US" sz="8000" dirty="0">
                <a:latin typeface="Comic Sans MS" charset="0"/>
              </a:rPr>
              <a:t>Women and children were not </a:t>
            </a:r>
            <a:r>
              <a:rPr lang="en-CA" altLang="en-US" sz="8000" dirty="0" smtClean="0">
                <a:latin typeface="Comic Sans MS" charset="0"/>
              </a:rPr>
              <a:t>forced into internment camps. However, 81 women and 156 children voluntarily accompanied their male relatives into the camps. They didn’t have much choice because they were dependent upon their male family members. </a:t>
            </a:r>
          </a:p>
          <a:p>
            <a:pPr marL="68580" indent="0">
              <a:buClr>
                <a:srgbClr val="D6ECFF"/>
              </a:buClr>
              <a:buNone/>
            </a:pPr>
            <a:endParaRPr lang="en-US" altLang="en-US" sz="8000" dirty="0">
              <a:latin typeface="Comic Sans MS" charset="0"/>
            </a:endParaRPr>
          </a:p>
          <a:p>
            <a:pPr>
              <a:buClr>
                <a:srgbClr val="D6ECFF"/>
              </a:buClr>
            </a:pPr>
            <a:r>
              <a:rPr lang="en-CA" altLang="en-US" sz="8000" dirty="0" smtClean="0">
                <a:latin typeface="Comic Sans MS" charset="0"/>
              </a:rPr>
              <a:t>Other </a:t>
            </a:r>
            <a:r>
              <a:rPr lang="en-CA" altLang="en-US" sz="8000" dirty="0">
                <a:latin typeface="Comic Sans MS" charset="0"/>
              </a:rPr>
              <a:t>internees included homeless people, conscientious objectors and members of outlawed cultural and political associations.</a:t>
            </a:r>
            <a:endParaRPr lang="en-CA" altLang="en-US" sz="8000" dirty="0" smtClean="0">
              <a:latin typeface="Comic Sans MS" charset="0"/>
            </a:endParaRPr>
          </a:p>
          <a:p>
            <a:pPr>
              <a:buClr>
                <a:srgbClr val="D6ECFF"/>
              </a:buClr>
            </a:pPr>
            <a:endParaRPr lang="en-US" altLang="en-US" sz="8000" dirty="0">
              <a:latin typeface="Comic Sans MS" charset="0"/>
            </a:endParaRPr>
          </a:p>
          <a:p>
            <a:pPr marL="411480" marR="0" lvl="0" indent="-342900" algn="l" defTabSz="914400" rtl="0" eaLnBrk="1" fontAlgn="auto" latinLnBrk="0" hangingPunct="1">
              <a:lnSpc>
                <a:spcPct val="100000"/>
              </a:lnSpc>
              <a:spcBef>
                <a:spcPts val="700"/>
              </a:spcBef>
              <a:spcAft>
                <a:spcPts val="0"/>
              </a:spcAft>
              <a:buClr>
                <a:srgbClr val="D6ECFF"/>
              </a:buClr>
              <a:buSzPct val="95000"/>
              <a:buFontTx/>
              <a:buNone/>
              <a:tabLst/>
              <a:defRPr/>
            </a:pPr>
            <a:endParaRPr kumimoji="0" lang="en-US" altLang="en-US" sz="1800" b="0" i="0" u="none" strike="noStrike" kern="1200" cap="none" spc="0" normalizeH="0" baseline="0" noProof="0" dirty="0" smtClean="0">
              <a:ln>
                <a:noFill/>
              </a:ln>
              <a:solidFill>
                <a:sysClr val="window" lastClr="FFFFFF"/>
              </a:solidFill>
              <a:effectLst/>
              <a:uLnTx/>
              <a:uFillTx/>
              <a:latin typeface="Corbel"/>
              <a:ea typeface="+mn-ea"/>
              <a:cs typeface="+mn-cs"/>
            </a:endParaRPr>
          </a:p>
          <a:p>
            <a:pPr marL="411480" marR="0" lvl="0" indent="-342900" algn="l" defTabSz="914400" rtl="0" eaLnBrk="1" fontAlgn="auto" latinLnBrk="0" hangingPunct="1">
              <a:lnSpc>
                <a:spcPct val="100000"/>
              </a:lnSpc>
              <a:spcBef>
                <a:spcPts val="700"/>
              </a:spcBef>
              <a:spcAft>
                <a:spcPts val="0"/>
              </a:spcAft>
              <a:buClr>
                <a:srgbClr val="D6ECFF"/>
              </a:buClr>
              <a:buSzPct val="95000"/>
              <a:buFontTx/>
              <a:buNone/>
              <a:tabLst/>
              <a:defRPr/>
            </a:pPr>
            <a:endParaRPr kumimoji="0" lang="en-US" altLang="en-US" sz="1800" b="0" i="0" u="none" strike="noStrike" kern="1200" cap="none" spc="0" normalizeH="0" baseline="0" noProof="0" dirty="0" smtClean="0">
              <a:ln>
                <a:noFill/>
              </a:ln>
              <a:solidFill>
                <a:sysClr val="window" lastClr="FFFFFF"/>
              </a:solidFill>
              <a:effectLst/>
              <a:uLnTx/>
              <a:uFillTx/>
              <a:latin typeface="Corbel"/>
              <a:ea typeface="+mn-ea"/>
              <a:cs typeface="+mn-cs"/>
            </a:endParaRPr>
          </a:p>
        </p:txBody>
      </p:sp>
      <p:pic>
        <p:nvPicPr>
          <p:cNvPr id="41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143000"/>
            <a:ext cx="45720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7778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85800" y="0"/>
            <a:ext cx="7772400" cy="1447800"/>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pPr algn="ctr"/>
            <a:endParaRPr lang="en-CA" sz="3600" dirty="0" smtClean="0">
              <a:solidFill>
                <a:srgbClr val="002060"/>
              </a:solidFill>
              <a:effectLst/>
            </a:endParaRPr>
          </a:p>
          <a:p>
            <a:pPr algn="ctr"/>
            <a:endParaRPr lang="en-CA" sz="3600" dirty="0">
              <a:solidFill>
                <a:srgbClr val="002060"/>
              </a:solidFill>
              <a:effectLst/>
            </a:endParaRPr>
          </a:p>
        </p:txBody>
      </p:sp>
      <p:sp>
        <p:nvSpPr>
          <p:cNvPr id="7" name="Rectangle 2"/>
          <p:cNvSpPr txBox="1">
            <a:spLocks noChangeArrowheads="1"/>
          </p:cNvSpPr>
          <p:nvPr/>
        </p:nvSpPr>
        <p:spPr>
          <a:xfrm>
            <a:off x="457200" y="228600"/>
            <a:ext cx="8229600" cy="593725"/>
          </a:xfrm>
          <a:prstGeom prst="rect">
            <a:avLst/>
          </a:prstGeom>
        </p:spPr>
        <p:txBody>
          <a:bodyPr vert="horz" lIns="91440" tIns="45720" rIns="91440" bIns="9144" rtlCol="0" anchor="b">
            <a:noAutofit/>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pPr algn="ctr"/>
            <a:endParaRPr lang="en-US" altLang="en-US" sz="2800" dirty="0" smtClean="0"/>
          </a:p>
        </p:txBody>
      </p:sp>
      <p:sp>
        <p:nvSpPr>
          <p:cNvPr id="8" name="Rectangle 2"/>
          <p:cNvSpPr txBox="1">
            <a:spLocks noChangeArrowheads="1"/>
          </p:cNvSpPr>
          <p:nvPr/>
        </p:nvSpPr>
        <p:spPr>
          <a:xfrm>
            <a:off x="609600" y="381000"/>
            <a:ext cx="8229600" cy="593725"/>
          </a:xfrm>
          <a:prstGeom prst="rect">
            <a:avLst/>
          </a:prstGeom>
        </p:spPr>
        <p:txBody>
          <a:bodyPr vert="horz" lIns="91440" tIns="45720" rIns="91440" bIns="9144" rtlCol="0" anchor="b">
            <a:noAutofit/>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pPr algn="ctr"/>
            <a:r>
              <a:rPr lang="en-US" altLang="en-US" sz="2800" dirty="0" smtClean="0">
                <a:solidFill>
                  <a:schemeClr val="accent1">
                    <a:lumMod val="20000"/>
                    <a:lumOff val="80000"/>
                  </a:schemeClr>
                </a:solidFill>
                <a:latin typeface="Comic Sans MS" charset="0"/>
              </a:rPr>
              <a:t>Details Of Internment In Canada During World War One</a:t>
            </a:r>
            <a:endParaRPr lang="en-US" altLang="en-US" sz="2800" dirty="0" smtClean="0">
              <a:solidFill>
                <a:schemeClr val="accent1">
                  <a:lumMod val="20000"/>
                  <a:lumOff val="80000"/>
                </a:schemeClr>
              </a:solidFill>
            </a:endParaRPr>
          </a:p>
        </p:txBody>
      </p:sp>
      <p:sp>
        <p:nvSpPr>
          <p:cNvPr id="9" name="Rectangle 3"/>
          <p:cNvSpPr txBox="1">
            <a:spLocks noChangeArrowheads="1"/>
          </p:cNvSpPr>
          <p:nvPr/>
        </p:nvSpPr>
        <p:spPr>
          <a:xfrm>
            <a:off x="0" y="914400"/>
            <a:ext cx="4572000" cy="5943600"/>
          </a:xfrm>
          <a:prstGeom prst="rect">
            <a:avLst/>
          </a:prstGeom>
        </p:spPr>
        <p:txBody>
          <a:bodyPr vert="horz">
            <a:normAutofit fontScale="25000" lnSpcReduction="20000"/>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buClr>
                <a:srgbClr val="D6ECFF"/>
              </a:buClr>
            </a:pPr>
            <a:r>
              <a:rPr lang="en-CA" altLang="en-US" sz="8000" dirty="0" smtClean="0">
                <a:latin typeface="Comic Sans MS" charset="0"/>
              </a:rPr>
              <a:t>Internees were taken away from their families and communities when they were interned.</a:t>
            </a:r>
          </a:p>
          <a:p>
            <a:pPr>
              <a:buClr>
                <a:srgbClr val="D6ECFF"/>
              </a:buClr>
            </a:pPr>
            <a:endParaRPr lang="en-CA" altLang="en-US" sz="8000" dirty="0">
              <a:latin typeface="Comic Sans MS" charset="0"/>
            </a:endParaRPr>
          </a:p>
          <a:p>
            <a:pPr>
              <a:buClr>
                <a:srgbClr val="D6ECFF"/>
              </a:buClr>
            </a:pPr>
            <a:r>
              <a:rPr lang="en-CA" altLang="en-US" sz="8000" dirty="0" smtClean="0">
                <a:latin typeface="Comic Sans MS" charset="0"/>
              </a:rPr>
              <a:t>They had </a:t>
            </a:r>
            <a:r>
              <a:rPr lang="en-CA" altLang="en-US" sz="8000" dirty="0">
                <a:latin typeface="Comic Sans MS" charset="0"/>
              </a:rPr>
              <a:t>their property and money confiscated. Many of their belongings and monies were </a:t>
            </a:r>
            <a:r>
              <a:rPr lang="en-CA" altLang="en-US" sz="8000" dirty="0" smtClean="0">
                <a:latin typeface="Comic Sans MS" charset="0"/>
              </a:rPr>
              <a:t>never </a:t>
            </a:r>
            <a:r>
              <a:rPr lang="en-CA" altLang="en-US" sz="8000" dirty="0">
                <a:latin typeface="Comic Sans MS" charset="0"/>
              </a:rPr>
              <a:t>returned to </a:t>
            </a:r>
            <a:r>
              <a:rPr lang="en-CA" altLang="en-US" sz="8000" dirty="0" smtClean="0">
                <a:latin typeface="Comic Sans MS" charset="0"/>
              </a:rPr>
              <a:t>them.</a:t>
            </a:r>
            <a:endParaRPr lang="en-CA" altLang="en-US" sz="8000" dirty="0">
              <a:latin typeface="Comic Sans MS" charset="0"/>
            </a:endParaRPr>
          </a:p>
          <a:p>
            <a:pPr marL="68580" indent="0">
              <a:buClr>
                <a:srgbClr val="D6ECFF"/>
              </a:buClr>
              <a:buNone/>
            </a:pPr>
            <a:endParaRPr lang="en-CA" altLang="en-US" sz="8000" dirty="0">
              <a:latin typeface="Comic Sans MS" charset="0"/>
            </a:endParaRPr>
          </a:p>
          <a:p>
            <a:pPr>
              <a:buClr>
                <a:srgbClr val="D6ECFF"/>
              </a:buClr>
            </a:pPr>
            <a:r>
              <a:rPr lang="en-CA" altLang="en-US" sz="8000" dirty="0" smtClean="0">
                <a:latin typeface="Comic Sans MS" charset="0"/>
              </a:rPr>
              <a:t>They were </a:t>
            </a:r>
            <a:r>
              <a:rPr lang="en-CA" altLang="en-US" sz="8000" dirty="0">
                <a:latin typeface="Comic Sans MS" charset="0"/>
              </a:rPr>
              <a:t>often required to work on large labour projects </a:t>
            </a:r>
            <a:r>
              <a:rPr lang="en-CA" altLang="en-US" sz="8000" dirty="0" smtClean="0">
                <a:latin typeface="Comic Sans MS" charset="0"/>
              </a:rPr>
              <a:t>such as developing Canada’s National Parks: </a:t>
            </a:r>
            <a:r>
              <a:rPr lang="en-CA" altLang="en-US" sz="8000" dirty="0">
                <a:latin typeface="Comic Sans MS" charset="0"/>
              </a:rPr>
              <a:t>Banff, Jasper, Mount Revelstoke, and </a:t>
            </a:r>
            <a:r>
              <a:rPr lang="en-CA" altLang="en-US" sz="8000" dirty="0" smtClean="0">
                <a:latin typeface="Comic Sans MS" charset="0"/>
              </a:rPr>
              <a:t>Yoho. Other forced work included building </a:t>
            </a:r>
            <a:r>
              <a:rPr lang="en-CA" altLang="en-US" sz="8000" dirty="0">
                <a:latin typeface="Comic Sans MS" charset="0"/>
              </a:rPr>
              <a:t>roads, clearing bush, cutting trails and working on logging and mining operations. They were paid $0.25 a day, less than half the daily wage offered to other labourers</a:t>
            </a:r>
            <a:r>
              <a:rPr lang="en-CA" altLang="en-US" sz="8000" dirty="0" smtClean="0">
                <a:latin typeface="Comic Sans MS" charset="0"/>
              </a:rPr>
              <a:t>.</a:t>
            </a:r>
            <a:endParaRPr lang="en-US" altLang="en-US" sz="8000" dirty="0">
              <a:latin typeface="Comic Sans MS" charset="0"/>
            </a:endParaRPr>
          </a:p>
          <a:p>
            <a:pPr>
              <a:buClr>
                <a:srgbClr val="D6ECFF"/>
              </a:buClr>
            </a:pPr>
            <a:endParaRPr lang="en-CA" altLang="en-US" sz="8000" dirty="0">
              <a:latin typeface="Comic Sans MS" charset="0"/>
            </a:endParaRPr>
          </a:p>
          <a:p>
            <a:pPr>
              <a:buClr>
                <a:srgbClr val="D6ECFF"/>
              </a:buClr>
            </a:pPr>
            <a:endParaRPr lang="en-CA" altLang="en-US" sz="8000" dirty="0">
              <a:latin typeface="Comic Sans MS" charset="0"/>
            </a:endParaRPr>
          </a:p>
          <a:p>
            <a:pPr marL="411480" marR="0" lvl="0" indent="-342900" algn="l" defTabSz="914400" rtl="0" eaLnBrk="1" fontAlgn="auto" latinLnBrk="0" hangingPunct="1">
              <a:lnSpc>
                <a:spcPct val="100000"/>
              </a:lnSpc>
              <a:spcBef>
                <a:spcPts val="700"/>
              </a:spcBef>
              <a:spcAft>
                <a:spcPts val="0"/>
              </a:spcAft>
              <a:buClr>
                <a:srgbClr val="D6ECFF"/>
              </a:buClr>
              <a:buSzPct val="95000"/>
              <a:buFont typeface="Wingdings"/>
              <a:buChar char=""/>
              <a:tabLst/>
              <a:defRPr/>
            </a:pPr>
            <a:endParaRPr kumimoji="0" lang="en-US" altLang="en-US" sz="1800" b="0" i="0" u="none" strike="noStrike" kern="1200" cap="none" spc="0" normalizeH="0" baseline="0" noProof="0" dirty="0" smtClean="0">
              <a:ln>
                <a:noFill/>
              </a:ln>
              <a:solidFill>
                <a:sysClr val="window" lastClr="FFFFFF"/>
              </a:solidFill>
              <a:effectLst/>
              <a:uLnTx/>
              <a:uFillTx/>
              <a:latin typeface="Corbel"/>
              <a:ea typeface="+mn-ea"/>
              <a:cs typeface="+mn-cs"/>
            </a:endParaRPr>
          </a:p>
          <a:p>
            <a:pPr marL="411480" marR="0" lvl="0" indent="-342900" algn="l" defTabSz="914400" rtl="0" eaLnBrk="1" fontAlgn="auto" latinLnBrk="0" hangingPunct="1">
              <a:lnSpc>
                <a:spcPct val="100000"/>
              </a:lnSpc>
              <a:spcBef>
                <a:spcPts val="700"/>
              </a:spcBef>
              <a:spcAft>
                <a:spcPts val="0"/>
              </a:spcAft>
              <a:buClr>
                <a:srgbClr val="D6ECFF"/>
              </a:buClr>
              <a:buSzPct val="95000"/>
              <a:buFontTx/>
              <a:buNone/>
              <a:tabLst/>
              <a:defRPr/>
            </a:pPr>
            <a:endParaRPr kumimoji="0" lang="en-US" altLang="en-US" sz="1800" b="0" i="0" u="none" strike="noStrike" kern="1200" cap="none" spc="0" normalizeH="0" baseline="0" noProof="0" dirty="0" smtClean="0">
              <a:ln>
                <a:noFill/>
              </a:ln>
              <a:solidFill>
                <a:sysClr val="window" lastClr="FFFFFF"/>
              </a:solidFill>
              <a:effectLst/>
              <a:uLnTx/>
              <a:uFillTx/>
              <a:latin typeface="Corbel"/>
              <a:ea typeface="+mn-ea"/>
              <a:cs typeface="+mn-cs"/>
            </a:endParaRPr>
          </a:p>
          <a:p>
            <a:pPr marL="411480" marR="0" lvl="0" indent="-342900" algn="l" defTabSz="914400" rtl="0" eaLnBrk="1" fontAlgn="auto" latinLnBrk="0" hangingPunct="1">
              <a:lnSpc>
                <a:spcPct val="100000"/>
              </a:lnSpc>
              <a:spcBef>
                <a:spcPts val="700"/>
              </a:spcBef>
              <a:spcAft>
                <a:spcPts val="0"/>
              </a:spcAft>
              <a:buClr>
                <a:srgbClr val="D6ECFF"/>
              </a:buClr>
              <a:buSzPct val="95000"/>
              <a:buFontTx/>
              <a:buNone/>
              <a:tabLst/>
              <a:defRPr/>
            </a:pPr>
            <a:endParaRPr kumimoji="0" lang="en-US" altLang="en-US" sz="1800" b="0" i="0" u="none" strike="noStrike" kern="1200" cap="none" spc="0" normalizeH="0" baseline="0" noProof="0" dirty="0" smtClean="0">
              <a:ln>
                <a:noFill/>
              </a:ln>
              <a:solidFill>
                <a:sysClr val="window" lastClr="FFFFFF"/>
              </a:solidFill>
              <a:effectLst/>
              <a:uLnTx/>
              <a:uFillTx/>
              <a:latin typeface="Corbel"/>
              <a:ea typeface="+mn-ea"/>
              <a:cs typeface="+mn-cs"/>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9" y="1143000"/>
            <a:ext cx="4565073" cy="571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1280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85800" y="0"/>
            <a:ext cx="7772400" cy="1447800"/>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pPr algn="ctr"/>
            <a:endParaRPr lang="en-CA" sz="3600" dirty="0" smtClean="0">
              <a:solidFill>
                <a:srgbClr val="002060"/>
              </a:solidFill>
              <a:effectLst/>
            </a:endParaRPr>
          </a:p>
          <a:p>
            <a:pPr algn="ctr"/>
            <a:endParaRPr lang="en-CA" sz="3600" dirty="0">
              <a:solidFill>
                <a:srgbClr val="002060"/>
              </a:solidFill>
              <a:effectLst/>
            </a:endParaRPr>
          </a:p>
        </p:txBody>
      </p:sp>
      <p:sp>
        <p:nvSpPr>
          <p:cNvPr id="7" name="Rectangle 2"/>
          <p:cNvSpPr txBox="1">
            <a:spLocks noChangeArrowheads="1"/>
          </p:cNvSpPr>
          <p:nvPr/>
        </p:nvSpPr>
        <p:spPr>
          <a:xfrm>
            <a:off x="457200" y="228600"/>
            <a:ext cx="8229600" cy="593725"/>
          </a:xfrm>
          <a:prstGeom prst="rect">
            <a:avLst/>
          </a:prstGeom>
        </p:spPr>
        <p:txBody>
          <a:bodyPr vert="horz" lIns="91440" tIns="45720" rIns="91440" bIns="9144" rtlCol="0" anchor="b">
            <a:noAutofit/>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pPr algn="ctr"/>
            <a:endParaRPr lang="en-US" altLang="en-US" sz="2800" dirty="0" smtClean="0"/>
          </a:p>
        </p:txBody>
      </p:sp>
      <p:sp>
        <p:nvSpPr>
          <p:cNvPr id="8" name="Rectangle 2"/>
          <p:cNvSpPr txBox="1">
            <a:spLocks noChangeArrowheads="1"/>
          </p:cNvSpPr>
          <p:nvPr/>
        </p:nvSpPr>
        <p:spPr>
          <a:xfrm>
            <a:off x="609600" y="381000"/>
            <a:ext cx="8229600" cy="593725"/>
          </a:xfrm>
          <a:prstGeom prst="rect">
            <a:avLst/>
          </a:prstGeom>
        </p:spPr>
        <p:txBody>
          <a:bodyPr vert="horz" lIns="91440" tIns="45720" rIns="91440" bIns="9144" rtlCol="0" anchor="b">
            <a:noAutofit/>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pPr algn="ctr"/>
            <a:r>
              <a:rPr lang="en-US" altLang="en-US" sz="2800" dirty="0" smtClean="0">
                <a:solidFill>
                  <a:schemeClr val="accent1">
                    <a:lumMod val="20000"/>
                    <a:lumOff val="80000"/>
                  </a:schemeClr>
                </a:solidFill>
                <a:latin typeface="Comic Sans MS" charset="0"/>
              </a:rPr>
              <a:t>Significance Of Internment In Canada During World War One</a:t>
            </a:r>
            <a:endParaRPr lang="en-US" altLang="en-US" sz="2800" dirty="0" smtClean="0">
              <a:solidFill>
                <a:schemeClr val="accent1">
                  <a:lumMod val="20000"/>
                  <a:lumOff val="80000"/>
                </a:schemeClr>
              </a:solidFill>
            </a:endParaRPr>
          </a:p>
        </p:txBody>
      </p:sp>
      <p:sp>
        <p:nvSpPr>
          <p:cNvPr id="9" name="Rectangle 3"/>
          <p:cNvSpPr txBox="1">
            <a:spLocks noChangeArrowheads="1"/>
          </p:cNvSpPr>
          <p:nvPr/>
        </p:nvSpPr>
        <p:spPr>
          <a:xfrm>
            <a:off x="0" y="914400"/>
            <a:ext cx="4572000" cy="5943600"/>
          </a:xfrm>
          <a:prstGeom prst="rect">
            <a:avLst/>
          </a:prstGeom>
        </p:spPr>
        <p:txBody>
          <a:bodyPr vert="horz">
            <a:normAutofit fontScale="25000" lnSpcReduction="20000"/>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buClr>
                <a:srgbClr val="D6ECFF"/>
              </a:buClr>
            </a:pPr>
            <a:r>
              <a:rPr lang="en-CA" altLang="en-US" sz="8000" dirty="0">
                <a:latin typeface="Comic Sans MS" charset="0"/>
              </a:rPr>
              <a:t>No evidence of disloyalty on the part of the internees or the registered </a:t>
            </a:r>
            <a:r>
              <a:rPr lang="en-CA" altLang="en-US" sz="8000" dirty="0" smtClean="0">
                <a:latin typeface="Comic Sans MS" charset="0"/>
              </a:rPr>
              <a:t>“enemy aliens” </a:t>
            </a:r>
            <a:r>
              <a:rPr lang="en-CA" altLang="en-US" sz="8000" dirty="0">
                <a:latin typeface="Comic Sans MS" charset="0"/>
              </a:rPr>
              <a:t>was ever produced</a:t>
            </a:r>
            <a:r>
              <a:rPr lang="en-CA" altLang="en-US" sz="8000" dirty="0" smtClean="0">
                <a:latin typeface="Comic Sans MS" charset="0"/>
              </a:rPr>
              <a:t>. They had committed no crimes, but were punished because of where </a:t>
            </a:r>
            <a:r>
              <a:rPr lang="en-CA" altLang="en-US" sz="8000" dirty="0">
                <a:latin typeface="Comic Sans MS" charset="0"/>
              </a:rPr>
              <a:t>they had come </a:t>
            </a:r>
            <a:r>
              <a:rPr lang="en-CA" altLang="en-US" sz="8000" dirty="0" smtClean="0">
                <a:latin typeface="Comic Sans MS" charset="0"/>
              </a:rPr>
              <a:t>from.</a:t>
            </a:r>
          </a:p>
          <a:p>
            <a:pPr>
              <a:buClr>
                <a:srgbClr val="D6ECFF"/>
              </a:buClr>
            </a:pPr>
            <a:endParaRPr lang="en-US" altLang="en-US" sz="8000" dirty="0">
              <a:latin typeface="Comic Sans MS" charset="0"/>
            </a:endParaRPr>
          </a:p>
          <a:p>
            <a:pPr>
              <a:buClr>
                <a:srgbClr val="D6ECFF"/>
              </a:buClr>
            </a:pPr>
            <a:r>
              <a:rPr lang="en-US" altLang="en-US" sz="8000" dirty="0" smtClean="0">
                <a:latin typeface="Comic Sans MS" charset="0"/>
              </a:rPr>
              <a:t>In fact, Ukrainians - the largest ethnic group of internees - showed great loyalty to Canada by </a:t>
            </a:r>
            <a:r>
              <a:rPr lang="en-CA" altLang="en-US" sz="8000" dirty="0" smtClean="0">
                <a:latin typeface="Comic Sans MS" charset="0"/>
              </a:rPr>
              <a:t>joining </a:t>
            </a:r>
            <a:r>
              <a:rPr lang="en-CA" altLang="en-US" sz="8000" dirty="0">
                <a:latin typeface="Comic Sans MS" charset="0"/>
              </a:rPr>
              <a:t>the Canadian army in record </a:t>
            </a:r>
            <a:r>
              <a:rPr lang="en-CA" altLang="en-US" sz="8000" dirty="0" smtClean="0">
                <a:latin typeface="Comic Sans MS" charset="0"/>
              </a:rPr>
              <a:t>numbers. In order to enlist, they often lied about </a:t>
            </a:r>
            <a:r>
              <a:rPr lang="en-CA" altLang="en-US" sz="8000" dirty="0">
                <a:latin typeface="Comic Sans MS" charset="0"/>
              </a:rPr>
              <a:t>where they </a:t>
            </a:r>
            <a:r>
              <a:rPr lang="en-CA" altLang="en-US" sz="8000" dirty="0" smtClean="0">
                <a:latin typeface="Comic Sans MS" charset="0"/>
              </a:rPr>
              <a:t>were </a:t>
            </a:r>
            <a:r>
              <a:rPr lang="en-CA" altLang="en-US" sz="8000" dirty="0">
                <a:latin typeface="Comic Sans MS" charset="0"/>
              </a:rPr>
              <a:t>born </a:t>
            </a:r>
            <a:r>
              <a:rPr lang="en-CA" altLang="en-US" sz="8000" dirty="0" smtClean="0">
                <a:latin typeface="Comic Sans MS" charset="0"/>
              </a:rPr>
              <a:t>or changed </a:t>
            </a:r>
            <a:r>
              <a:rPr lang="en-CA" altLang="en-US" sz="8000" dirty="0">
                <a:latin typeface="Comic Sans MS" charset="0"/>
              </a:rPr>
              <a:t>their </a:t>
            </a:r>
            <a:r>
              <a:rPr lang="en-CA" altLang="en-US" sz="8000" dirty="0" smtClean="0">
                <a:latin typeface="Comic Sans MS" charset="0"/>
              </a:rPr>
              <a:t>first names </a:t>
            </a:r>
            <a:r>
              <a:rPr lang="en-CA" altLang="en-US" sz="8000" dirty="0">
                <a:latin typeface="Comic Sans MS" charset="0"/>
              </a:rPr>
              <a:t>to “Smith</a:t>
            </a:r>
            <a:r>
              <a:rPr lang="en-CA" altLang="en-US" sz="8000" dirty="0" smtClean="0">
                <a:latin typeface="Comic Sans MS" charset="0"/>
              </a:rPr>
              <a:t>”. </a:t>
            </a:r>
            <a:endParaRPr lang="en-CA" altLang="en-US" sz="8000" dirty="0">
              <a:latin typeface="Comic Sans MS" charset="0"/>
            </a:endParaRPr>
          </a:p>
          <a:p>
            <a:pPr marL="68580" indent="0">
              <a:buClr>
                <a:srgbClr val="D6ECFF"/>
              </a:buClr>
              <a:buNone/>
            </a:pPr>
            <a:endParaRPr lang="en-US" altLang="en-US" sz="8000" dirty="0">
              <a:latin typeface="Comic Sans MS" charset="0"/>
            </a:endParaRPr>
          </a:p>
          <a:p>
            <a:pPr>
              <a:buClr>
                <a:srgbClr val="D6ECFF"/>
              </a:buClr>
            </a:pPr>
            <a:r>
              <a:rPr lang="en-CA" altLang="en-US" sz="8000" dirty="0">
                <a:latin typeface="Comic Sans MS" charset="0"/>
              </a:rPr>
              <a:t>107 internees died while in </a:t>
            </a:r>
            <a:r>
              <a:rPr lang="en-CA" altLang="en-US" sz="8000" dirty="0" smtClean="0">
                <a:latin typeface="Comic Sans MS" charset="0"/>
              </a:rPr>
              <a:t>custody, six were </a:t>
            </a:r>
            <a:r>
              <a:rPr lang="en-CA" altLang="en-US" sz="8000" dirty="0">
                <a:latin typeface="Comic Sans MS" charset="0"/>
              </a:rPr>
              <a:t>shot dead while attempting to escape, others </a:t>
            </a:r>
            <a:r>
              <a:rPr lang="en-CA" altLang="en-US" sz="8000" dirty="0" smtClean="0">
                <a:latin typeface="Comic Sans MS" charset="0"/>
              </a:rPr>
              <a:t>succumbed </a:t>
            </a:r>
            <a:r>
              <a:rPr lang="en-CA" altLang="en-US" sz="8000" dirty="0">
                <a:latin typeface="Comic Sans MS" charset="0"/>
              </a:rPr>
              <a:t>to infectious diseases, work-related injuries and </a:t>
            </a:r>
            <a:r>
              <a:rPr lang="en-CA" altLang="en-US" sz="8000" dirty="0" smtClean="0">
                <a:latin typeface="Comic Sans MS" charset="0"/>
              </a:rPr>
              <a:t>suicide. </a:t>
            </a:r>
            <a:endParaRPr lang="en-US" altLang="en-US" sz="8000" dirty="0">
              <a:latin typeface="Comic Sans MS" charset="0"/>
            </a:endParaRPr>
          </a:p>
          <a:p>
            <a:pPr>
              <a:buClr>
                <a:srgbClr val="D6ECFF"/>
              </a:buClr>
            </a:pPr>
            <a:endParaRPr lang="en-CA" altLang="en-US" sz="8000" dirty="0">
              <a:latin typeface="Comic Sans MS" charset="0"/>
            </a:endParaRPr>
          </a:p>
          <a:p>
            <a:pPr marL="411480" marR="0" lvl="0" indent="-342900" algn="l" defTabSz="914400" rtl="0" eaLnBrk="1" fontAlgn="auto" latinLnBrk="0" hangingPunct="1">
              <a:lnSpc>
                <a:spcPct val="100000"/>
              </a:lnSpc>
              <a:spcBef>
                <a:spcPts val="700"/>
              </a:spcBef>
              <a:spcAft>
                <a:spcPts val="0"/>
              </a:spcAft>
              <a:buClr>
                <a:srgbClr val="D6ECFF"/>
              </a:buClr>
              <a:buSzPct val="95000"/>
              <a:buFont typeface="Wingdings"/>
              <a:buChar char=""/>
              <a:tabLst/>
              <a:defRPr/>
            </a:pPr>
            <a:endParaRPr kumimoji="0" lang="en-US" altLang="en-US" sz="1800" b="0" i="0" u="none" strike="noStrike" kern="1200" cap="none" spc="0" normalizeH="0" baseline="0" noProof="0" dirty="0" smtClean="0">
              <a:ln>
                <a:noFill/>
              </a:ln>
              <a:solidFill>
                <a:sysClr val="window" lastClr="FFFFFF"/>
              </a:solidFill>
              <a:effectLst/>
              <a:uLnTx/>
              <a:uFillTx/>
              <a:latin typeface="Corbel"/>
              <a:ea typeface="+mn-ea"/>
              <a:cs typeface="+mn-cs"/>
            </a:endParaRPr>
          </a:p>
          <a:p>
            <a:pPr marL="411480" marR="0" lvl="0" indent="-342900" algn="l" defTabSz="914400" rtl="0" eaLnBrk="1" fontAlgn="auto" latinLnBrk="0" hangingPunct="1">
              <a:lnSpc>
                <a:spcPct val="100000"/>
              </a:lnSpc>
              <a:spcBef>
                <a:spcPts val="700"/>
              </a:spcBef>
              <a:spcAft>
                <a:spcPts val="0"/>
              </a:spcAft>
              <a:buClr>
                <a:srgbClr val="D6ECFF"/>
              </a:buClr>
              <a:buSzPct val="95000"/>
              <a:buFontTx/>
              <a:buNone/>
              <a:tabLst/>
              <a:defRPr/>
            </a:pPr>
            <a:endParaRPr kumimoji="0" lang="en-US" altLang="en-US" sz="1800" b="0" i="0" u="none" strike="noStrike" kern="1200" cap="none" spc="0" normalizeH="0" baseline="0" noProof="0" dirty="0" smtClean="0">
              <a:ln>
                <a:noFill/>
              </a:ln>
              <a:solidFill>
                <a:sysClr val="window" lastClr="FFFFFF"/>
              </a:solidFill>
              <a:effectLst/>
              <a:uLnTx/>
              <a:uFillTx/>
              <a:latin typeface="Corbel"/>
              <a:ea typeface="+mn-ea"/>
              <a:cs typeface="+mn-cs"/>
            </a:endParaRPr>
          </a:p>
          <a:p>
            <a:pPr marL="411480" marR="0" lvl="0" indent="-342900" algn="l" defTabSz="914400" rtl="0" eaLnBrk="1" fontAlgn="auto" latinLnBrk="0" hangingPunct="1">
              <a:lnSpc>
                <a:spcPct val="100000"/>
              </a:lnSpc>
              <a:spcBef>
                <a:spcPts val="700"/>
              </a:spcBef>
              <a:spcAft>
                <a:spcPts val="0"/>
              </a:spcAft>
              <a:buClr>
                <a:srgbClr val="D6ECFF"/>
              </a:buClr>
              <a:buSzPct val="95000"/>
              <a:buFontTx/>
              <a:buNone/>
              <a:tabLst/>
              <a:defRPr/>
            </a:pPr>
            <a:endParaRPr kumimoji="0" lang="en-US" altLang="en-US" sz="1800" b="0" i="0" u="none" strike="noStrike" kern="1200" cap="none" spc="0" normalizeH="0" baseline="0" noProof="0" dirty="0" smtClean="0">
              <a:ln>
                <a:noFill/>
              </a:ln>
              <a:solidFill>
                <a:sysClr val="window" lastClr="FFFFFF"/>
              </a:solidFill>
              <a:effectLst/>
              <a:uLnTx/>
              <a:uFillTx/>
              <a:latin typeface="Corbel"/>
              <a:ea typeface="+mn-ea"/>
              <a:cs typeface="+mn-cs"/>
            </a:endParaRPr>
          </a:p>
        </p:txBody>
      </p:sp>
      <p:pic>
        <p:nvPicPr>
          <p:cNvPr id="10" name="Picture 5"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143000"/>
            <a:ext cx="4578927"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3609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85800" y="0"/>
            <a:ext cx="7772400" cy="1447800"/>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pPr algn="ctr"/>
            <a:endParaRPr lang="en-CA" sz="3600" dirty="0" smtClean="0">
              <a:solidFill>
                <a:srgbClr val="002060"/>
              </a:solidFill>
              <a:effectLst/>
            </a:endParaRPr>
          </a:p>
          <a:p>
            <a:pPr algn="ctr"/>
            <a:endParaRPr lang="en-CA" sz="3600" dirty="0">
              <a:solidFill>
                <a:srgbClr val="002060"/>
              </a:solidFill>
              <a:effectLst/>
            </a:endParaRPr>
          </a:p>
        </p:txBody>
      </p:sp>
      <p:sp>
        <p:nvSpPr>
          <p:cNvPr id="6" name="Rectangle 2"/>
          <p:cNvSpPr txBox="1">
            <a:spLocks noChangeArrowheads="1"/>
          </p:cNvSpPr>
          <p:nvPr/>
        </p:nvSpPr>
        <p:spPr>
          <a:xfrm>
            <a:off x="838200" y="152400"/>
            <a:ext cx="7772400" cy="1447800"/>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pPr algn="ctr"/>
            <a:endParaRPr lang="en-CA" sz="3600" dirty="0" smtClean="0">
              <a:effectLst/>
            </a:endParaRPr>
          </a:p>
          <a:p>
            <a:pPr algn="ctr"/>
            <a:endParaRPr lang="en-CA" sz="3600" dirty="0">
              <a:effectLst/>
            </a:endParaRPr>
          </a:p>
          <a:p>
            <a:pPr algn="ctr"/>
            <a:r>
              <a:rPr lang="en-CA" sz="3600" dirty="0" smtClean="0">
                <a:effectLst/>
              </a:rPr>
              <a:t>World </a:t>
            </a:r>
            <a:r>
              <a:rPr lang="en-CA" sz="3600" dirty="0">
                <a:effectLst/>
              </a:rPr>
              <a:t>War </a:t>
            </a:r>
            <a:r>
              <a:rPr lang="en-CA" sz="3600" dirty="0" smtClean="0">
                <a:effectLst/>
              </a:rPr>
              <a:t>Two Internment</a:t>
            </a:r>
            <a:endParaRPr lang="en-US" altLang="en-US" sz="3600" dirty="0" smtClean="0">
              <a:solidFill>
                <a:srgbClr val="676A55">
                  <a:satMod val="200000"/>
                </a:srgbClr>
              </a:solidFill>
              <a:latin typeface="Comic Sans MS"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687" y="2133599"/>
            <a:ext cx="6067425" cy="408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13359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85800" y="0"/>
            <a:ext cx="7772400" cy="1447800"/>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pPr algn="ctr"/>
            <a:endParaRPr lang="en-CA" sz="3600" dirty="0" smtClean="0">
              <a:solidFill>
                <a:srgbClr val="002060"/>
              </a:solidFill>
              <a:effectLst/>
            </a:endParaRPr>
          </a:p>
          <a:p>
            <a:pPr algn="ctr"/>
            <a:endParaRPr lang="en-CA" sz="3600" dirty="0">
              <a:solidFill>
                <a:srgbClr val="002060"/>
              </a:solidFill>
              <a:effectLst/>
            </a:endParaRPr>
          </a:p>
        </p:txBody>
      </p:sp>
      <p:sp>
        <p:nvSpPr>
          <p:cNvPr id="7" name="Rectangle 2"/>
          <p:cNvSpPr txBox="1">
            <a:spLocks noChangeArrowheads="1"/>
          </p:cNvSpPr>
          <p:nvPr/>
        </p:nvSpPr>
        <p:spPr>
          <a:xfrm>
            <a:off x="457200" y="228600"/>
            <a:ext cx="8229600" cy="593725"/>
          </a:xfrm>
          <a:prstGeom prst="rect">
            <a:avLst/>
          </a:prstGeom>
        </p:spPr>
        <p:txBody>
          <a:bodyPr vert="horz" lIns="91440" tIns="45720" rIns="91440" bIns="9144" rtlCol="0" anchor="b">
            <a:noAutofit/>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pPr algn="ctr"/>
            <a:endParaRPr lang="en-US" altLang="en-US" sz="2800" dirty="0" smtClean="0"/>
          </a:p>
        </p:txBody>
      </p:sp>
      <p:sp>
        <p:nvSpPr>
          <p:cNvPr id="8" name="Rectangle 2"/>
          <p:cNvSpPr txBox="1">
            <a:spLocks noChangeArrowheads="1"/>
          </p:cNvSpPr>
          <p:nvPr/>
        </p:nvSpPr>
        <p:spPr>
          <a:xfrm>
            <a:off x="609600" y="381000"/>
            <a:ext cx="8229600" cy="593725"/>
          </a:xfrm>
          <a:prstGeom prst="rect">
            <a:avLst/>
          </a:prstGeom>
        </p:spPr>
        <p:txBody>
          <a:bodyPr vert="horz" lIns="91440" tIns="45720" rIns="91440" bIns="9144" rtlCol="0" anchor="b">
            <a:noAutofit/>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pPr algn="ctr"/>
            <a:r>
              <a:rPr lang="en-US" altLang="en-US" sz="2800" dirty="0" smtClean="0">
                <a:solidFill>
                  <a:schemeClr val="accent1">
                    <a:lumMod val="20000"/>
                    <a:lumOff val="80000"/>
                  </a:schemeClr>
                </a:solidFill>
                <a:latin typeface="Comic Sans MS" charset="0"/>
              </a:rPr>
              <a:t>Background To Internment In Canada During World War Two</a:t>
            </a:r>
            <a:endParaRPr lang="en-US" altLang="en-US" sz="2800" dirty="0" smtClean="0">
              <a:solidFill>
                <a:schemeClr val="accent1">
                  <a:lumMod val="20000"/>
                  <a:lumOff val="80000"/>
                </a:schemeClr>
              </a:solidFill>
            </a:endParaRPr>
          </a:p>
        </p:txBody>
      </p:sp>
      <p:sp>
        <p:nvSpPr>
          <p:cNvPr id="9" name="Rectangle 3"/>
          <p:cNvSpPr txBox="1">
            <a:spLocks noChangeArrowheads="1"/>
          </p:cNvSpPr>
          <p:nvPr/>
        </p:nvSpPr>
        <p:spPr>
          <a:xfrm>
            <a:off x="0" y="914400"/>
            <a:ext cx="4572000" cy="5943600"/>
          </a:xfrm>
          <a:prstGeom prst="rect">
            <a:avLst/>
          </a:prstGeom>
        </p:spPr>
        <p:txBody>
          <a:bodyPr vert="horz">
            <a:normAutofit fontScale="25000" lnSpcReduction="20000"/>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buClr>
                <a:srgbClr val="D6ECFF"/>
              </a:buClr>
            </a:pPr>
            <a:r>
              <a:rPr lang="en-CA" altLang="en-US" sz="8000" dirty="0" smtClean="0">
                <a:latin typeface="Comic Sans MS" charset="0"/>
              </a:rPr>
              <a:t>The War Measures Act was invoked again during World War Two on August </a:t>
            </a:r>
            <a:r>
              <a:rPr lang="en-CA" altLang="en-US" sz="8000" dirty="0" smtClean="0">
                <a:latin typeface="Comic Sans MS" charset="0"/>
              </a:rPr>
              <a:t>25, 1939. </a:t>
            </a:r>
            <a:r>
              <a:rPr lang="en-CA" altLang="en-US" sz="8000" dirty="0" smtClean="0">
                <a:latin typeface="Comic Sans MS" charset="0"/>
              </a:rPr>
              <a:t>Immigrants who </a:t>
            </a:r>
            <a:r>
              <a:rPr lang="en-CA" altLang="en-US" sz="8000" dirty="0">
                <a:latin typeface="Comic Sans MS" charset="0"/>
              </a:rPr>
              <a:t>had come to Canada from enemy </a:t>
            </a:r>
            <a:r>
              <a:rPr lang="en-CA" altLang="en-US" sz="8000" dirty="0" smtClean="0">
                <a:latin typeface="Comic Sans MS" charset="0"/>
              </a:rPr>
              <a:t>countries were labelled as “enemy aliens”. They had </a:t>
            </a:r>
            <a:r>
              <a:rPr lang="en-CA" altLang="en-US" sz="8000" dirty="0">
                <a:latin typeface="Comic Sans MS" charset="0"/>
              </a:rPr>
              <a:t>their movements tracked, were forced to carry identity </a:t>
            </a:r>
            <a:r>
              <a:rPr lang="en-CA" altLang="en-US" sz="8000" dirty="0" smtClean="0">
                <a:latin typeface="Comic Sans MS" charset="0"/>
              </a:rPr>
              <a:t>documents </a:t>
            </a:r>
            <a:r>
              <a:rPr lang="en-CA" altLang="en-US" sz="8000" dirty="0">
                <a:latin typeface="Comic Sans MS" charset="0"/>
              </a:rPr>
              <a:t>and report regularly to local police.</a:t>
            </a:r>
          </a:p>
          <a:p>
            <a:pPr marL="68580" indent="0">
              <a:buClr>
                <a:srgbClr val="D6ECFF"/>
              </a:buClr>
              <a:buNone/>
            </a:pPr>
            <a:endParaRPr lang="en-CA" altLang="en-US" sz="8000" dirty="0">
              <a:latin typeface="Comic Sans MS" charset="0"/>
            </a:endParaRPr>
          </a:p>
          <a:p>
            <a:pPr>
              <a:buClr>
                <a:srgbClr val="D6ECFF"/>
              </a:buClr>
            </a:pPr>
            <a:r>
              <a:rPr lang="en-CA" altLang="en-US" sz="8000" dirty="0">
                <a:latin typeface="Comic Sans MS" charset="0"/>
              </a:rPr>
              <a:t>16,000 </a:t>
            </a:r>
            <a:r>
              <a:rPr lang="en-CA" altLang="en-US" sz="8000" dirty="0" smtClean="0">
                <a:latin typeface="Comic Sans MS" charset="0"/>
              </a:rPr>
              <a:t>German Canadians were registered as enemy aliens and 800 were interned</a:t>
            </a:r>
            <a:r>
              <a:rPr lang="en-CA" altLang="en-US" sz="8000" dirty="0">
                <a:latin typeface="Comic Sans MS" charset="0"/>
              </a:rPr>
              <a:t>. </a:t>
            </a:r>
            <a:r>
              <a:rPr lang="en-CA" altLang="en-US" sz="8000" dirty="0" smtClean="0">
                <a:latin typeface="Comic Sans MS" charset="0"/>
              </a:rPr>
              <a:t>They were accused of being Nazi spies.</a:t>
            </a:r>
          </a:p>
          <a:p>
            <a:pPr>
              <a:buClr>
                <a:srgbClr val="D6ECFF"/>
              </a:buClr>
            </a:pPr>
            <a:endParaRPr lang="en-CA" altLang="en-US" sz="8000" dirty="0">
              <a:latin typeface="Comic Sans MS" charset="0"/>
            </a:endParaRPr>
          </a:p>
          <a:p>
            <a:pPr>
              <a:buClr>
                <a:srgbClr val="D6ECFF"/>
              </a:buClr>
            </a:pPr>
            <a:r>
              <a:rPr lang="en-CA" altLang="en-US" sz="8000" dirty="0" smtClean="0">
                <a:latin typeface="Comic Sans MS" charset="0"/>
              </a:rPr>
              <a:t>Once </a:t>
            </a:r>
            <a:r>
              <a:rPr lang="en-CA" altLang="en-US" sz="8000" dirty="0">
                <a:latin typeface="Comic Sans MS" charset="0"/>
              </a:rPr>
              <a:t>Italy entered the war on Germany's side in June 1940, 31,000 Italian </a:t>
            </a:r>
            <a:r>
              <a:rPr lang="en-CA" altLang="en-US" sz="8000" dirty="0" smtClean="0">
                <a:latin typeface="Comic Sans MS" charset="0"/>
              </a:rPr>
              <a:t>Canadians were registered </a:t>
            </a:r>
            <a:r>
              <a:rPr lang="en-CA" altLang="en-US" sz="8000" dirty="0">
                <a:latin typeface="Comic Sans MS" charset="0"/>
              </a:rPr>
              <a:t>as enemy </a:t>
            </a:r>
            <a:r>
              <a:rPr lang="en-CA" altLang="en-US" sz="8000" dirty="0" smtClean="0">
                <a:latin typeface="Comic Sans MS" charset="0"/>
              </a:rPr>
              <a:t>aliens and </a:t>
            </a:r>
            <a:r>
              <a:rPr lang="en-CA" altLang="en-US" sz="8000" dirty="0">
                <a:latin typeface="Comic Sans MS" charset="0"/>
              </a:rPr>
              <a:t>600 </a:t>
            </a:r>
            <a:r>
              <a:rPr lang="en-CA" altLang="en-US" sz="8000" dirty="0" smtClean="0">
                <a:latin typeface="Comic Sans MS" charset="0"/>
              </a:rPr>
              <a:t>were interned. Hundreds were suspected of being fascist sympathizers and saboteurs.</a:t>
            </a:r>
          </a:p>
          <a:p>
            <a:pPr>
              <a:buClr>
                <a:srgbClr val="D6ECFF"/>
              </a:buClr>
            </a:pPr>
            <a:endParaRPr lang="en-US" altLang="en-US" sz="8000" dirty="0">
              <a:latin typeface="Comic Sans MS" charset="0"/>
            </a:endParaRPr>
          </a:p>
          <a:p>
            <a:pPr>
              <a:buClr>
                <a:srgbClr val="D6ECFF"/>
              </a:buClr>
            </a:pPr>
            <a:endParaRPr lang="en-CA" altLang="en-US" sz="8000" dirty="0" smtClean="0">
              <a:latin typeface="Comic Sans MS" charset="0"/>
            </a:endParaRPr>
          </a:p>
          <a:p>
            <a:pPr>
              <a:buClr>
                <a:srgbClr val="D6ECFF"/>
              </a:buClr>
            </a:pPr>
            <a:endParaRPr lang="en-US" altLang="en-US" sz="8000" dirty="0">
              <a:latin typeface="Comic Sans MS" charset="0"/>
            </a:endParaRPr>
          </a:p>
          <a:p>
            <a:pPr>
              <a:buClr>
                <a:srgbClr val="D6ECFF"/>
              </a:buClr>
            </a:pPr>
            <a:endParaRPr kumimoji="0" lang="en-US" altLang="en-US" sz="8000" b="0" i="0" u="none" strike="noStrike" kern="1200" cap="none" spc="0" normalizeH="0" baseline="0" noProof="0" dirty="0">
              <a:ln>
                <a:noFill/>
              </a:ln>
              <a:solidFill>
                <a:sysClr val="window" lastClr="FFFFFF"/>
              </a:solidFill>
              <a:effectLst/>
              <a:uLnTx/>
              <a:uFillTx/>
              <a:latin typeface="Comic Sans MS" charset="0"/>
              <a:ea typeface="+mn-ea"/>
              <a:cs typeface="+mn-cs"/>
            </a:endParaRPr>
          </a:p>
          <a:p>
            <a:pPr>
              <a:buClr>
                <a:srgbClr val="D6ECFF"/>
              </a:buClr>
            </a:pPr>
            <a:endParaRPr kumimoji="0" lang="en-US" altLang="en-US" sz="1800" b="0" i="0" u="none" strike="noStrike" kern="1200" cap="none" spc="0" normalizeH="0" baseline="0" noProof="0" dirty="0" smtClean="0">
              <a:ln>
                <a:noFill/>
              </a:ln>
              <a:solidFill>
                <a:sysClr val="window" lastClr="FFFFFF"/>
              </a:solidFill>
              <a:effectLst/>
              <a:uLnTx/>
              <a:uFillTx/>
              <a:latin typeface="Corbel"/>
              <a:ea typeface="+mn-ea"/>
              <a:cs typeface="+mn-cs"/>
            </a:endParaRPr>
          </a:p>
          <a:p>
            <a:pPr marL="411480" marR="0" lvl="0" indent="-342900" algn="l" defTabSz="914400" rtl="0" eaLnBrk="1" fontAlgn="auto" latinLnBrk="0" hangingPunct="1">
              <a:lnSpc>
                <a:spcPct val="100000"/>
              </a:lnSpc>
              <a:spcBef>
                <a:spcPts val="700"/>
              </a:spcBef>
              <a:spcAft>
                <a:spcPts val="0"/>
              </a:spcAft>
              <a:buClr>
                <a:srgbClr val="D6ECFF"/>
              </a:buClr>
              <a:buSzPct val="95000"/>
              <a:buFontTx/>
              <a:buNone/>
              <a:tabLst/>
              <a:defRPr/>
            </a:pPr>
            <a:endParaRPr kumimoji="0" lang="en-US" altLang="en-US" sz="1800" b="0" i="0" u="none" strike="noStrike" kern="1200" cap="none" spc="0" normalizeH="0" baseline="0" noProof="0" dirty="0" smtClean="0">
              <a:ln>
                <a:noFill/>
              </a:ln>
              <a:solidFill>
                <a:sysClr val="window" lastClr="FFFFFF"/>
              </a:solidFill>
              <a:effectLst/>
              <a:uLnTx/>
              <a:uFillTx/>
              <a:latin typeface="Corbel"/>
              <a:ea typeface="+mn-ea"/>
              <a:cs typeface="+mn-cs"/>
            </a:endParaRPr>
          </a:p>
          <a:p>
            <a:pPr marL="411480" marR="0" lvl="0" indent="-342900" algn="l" defTabSz="914400" rtl="0" eaLnBrk="1" fontAlgn="auto" latinLnBrk="0" hangingPunct="1">
              <a:lnSpc>
                <a:spcPct val="100000"/>
              </a:lnSpc>
              <a:spcBef>
                <a:spcPts val="700"/>
              </a:spcBef>
              <a:spcAft>
                <a:spcPts val="0"/>
              </a:spcAft>
              <a:buClr>
                <a:srgbClr val="D6ECFF"/>
              </a:buClr>
              <a:buSzPct val="95000"/>
              <a:buFontTx/>
              <a:buNone/>
              <a:tabLst/>
              <a:defRPr/>
            </a:pPr>
            <a:endParaRPr kumimoji="0" lang="en-US" altLang="en-US" sz="1800" b="0" i="0" u="none" strike="noStrike" kern="1200" cap="none" spc="0" normalizeH="0" baseline="0" noProof="0" dirty="0" smtClean="0">
              <a:ln>
                <a:noFill/>
              </a:ln>
              <a:solidFill>
                <a:sysClr val="window" lastClr="FFFFFF"/>
              </a:solidFill>
              <a:effectLst/>
              <a:uLnTx/>
              <a:uFillTx/>
              <a:latin typeface="Corbel"/>
              <a:ea typeface="+mn-ea"/>
              <a:cs typeface="+mn-cs"/>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143000"/>
            <a:ext cx="4572000" cy="5714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5964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85800" y="0"/>
            <a:ext cx="7772400" cy="1447800"/>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pPr algn="ctr"/>
            <a:endParaRPr lang="en-CA" sz="3600" dirty="0" smtClean="0">
              <a:solidFill>
                <a:srgbClr val="002060"/>
              </a:solidFill>
              <a:effectLst/>
            </a:endParaRPr>
          </a:p>
          <a:p>
            <a:pPr algn="ctr"/>
            <a:endParaRPr lang="en-CA" sz="3600" dirty="0">
              <a:solidFill>
                <a:srgbClr val="002060"/>
              </a:solidFill>
              <a:effectLst/>
            </a:endParaRPr>
          </a:p>
        </p:txBody>
      </p:sp>
      <p:sp>
        <p:nvSpPr>
          <p:cNvPr id="7" name="Rectangle 2"/>
          <p:cNvSpPr txBox="1">
            <a:spLocks noChangeArrowheads="1"/>
          </p:cNvSpPr>
          <p:nvPr/>
        </p:nvSpPr>
        <p:spPr>
          <a:xfrm>
            <a:off x="457200" y="228600"/>
            <a:ext cx="8229600" cy="593725"/>
          </a:xfrm>
          <a:prstGeom prst="rect">
            <a:avLst/>
          </a:prstGeom>
        </p:spPr>
        <p:txBody>
          <a:bodyPr vert="horz" lIns="91440" tIns="45720" rIns="91440" bIns="9144" rtlCol="0" anchor="b">
            <a:noAutofit/>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pPr algn="ctr"/>
            <a:endParaRPr lang="en-US" altLang="en-US" sz="2800" dirty="0" smtClean="0"/>
          </a:p>
        </p:txBody>
      </p:sp>
      <p:sp>
        <p:nvSpPr>
          <p:cNvPr id="8" name="Rectangle 2"/>
          <p:cNvSpPr txBox="1">
            <a:spLocks noChangeArrowheads="1"/>
          </p:cNvSpPr>
          <p:nvPr/>
        </p:nvSpPr>
        <p:spPr>
          <a:xfrm>
            <a:off x="609600" y="381000"/>
            <a:ext cx="8229600" cy="593725"/>
          </a:xfrm>
          <a:prstGeom prst="rect">
            <a:avLst/>
          </a:prstGeom>
        </p:spPr>
        <p:txBody>
          <a:bodyPr vert="horz" lIns="91440" tIns="45720" rIns="91440" bIns="9144" rtlCol="0" anchor="b">
            <a:noAutofit/>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pPr algn="ctr"/>
            <a:r>
              <a:rPr lang="en-US" altLang="en-US" sz="2800" dirty="0" smtClean="0">
                <a:solidFill>
                  <a:schemeClr val="accent1">
                    <a:lumMod val="20000"/>
                    <a:lumOff val="80000"/>
                  </a:schemeClr>
                </a:solidFill>
                <a:latin typeface="Comic Sans MS" charset="0"/>
              </a:rPr>
              <a:t>Details Of Internment In Canada During World War Two</a:t>
            </a:r>
            <a:endParaRPr lang="en-US" altLang="en-US" sz="2800" dirty="0" smtClean="0">
              <a:solidFill>
                <a:schemeClr val="accent1">
                  <a:lumMod val="20000"/>
                  <a:lumOff val="80000"/>
                </a:schemeClr>
              </a:solidFill>
            </a:endParaRPr>
          </a:p>
        </p:txBody>
      </p:sp>
      <p:sp>
        <p:nvSpPr>
          <p:cNvPr id="9" name="Rectangle 3"/>
          <p:cNvSpPr txBox="1">
            <a:spLocks noChangeArrowheads="1"/>
          </p:cNvSpPr>
          <p:nvPr/>
        </p:nvSpPr>
        <p:spPr>
          <a:xfrm>
            <a:off x="0" y="914400"/>
            <a:ext cx="4572000" cy="5943600"/>
          </a:xfrm>
          <a:prstGeom prst="rect">
            <a:avLst/>
          </a:prstGeom>
        </p:spPr>
        <p:txBody>
          <a:bodyPr vert="horz">
            <a:normAutofit fontScale="25000" lnSpcReduction="20000"/>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buClr>
                <a:srgbClr val="D6ECFF"/>
              </a:buClr>
            </a:pPr>
            <a:r>
              <a:rPr lang="en-CA" altLang="en-US" sz="8000" dirty="0" smtClean="0">
                <a:latin typeface="Comic Sans MS" charset="0"/>
              </a:rPr>
              <a:t>After </a:t>
            </a:r>
            <a:r>
              <a:rPr lang="en-CA" altLang="en-US" sz="8000" dirty="0">
                <a:latin typeface="Comic Sans MS" charset="0"/>
              </a:rPr>
              <a:t>the bombing of Pearl Harbor in </a:t>
            </a:r>
            <a:r>
              <a:rPr lang="en-CA" altLang="en-US" sz="8000" dirty="0" smtClean="0">
                <a:latin typeface="Comic Sans MS" charset="0"/>
              </a:rPr>
              <a:t>1941, people of Japanese ancestry in Canada with or without Canadian citizenship became enemy aliens. </a:t>
            </a:r>
          </a:p>
          <a:p>
            <a:pPr marL="68580" indent="0">
              <a:buClr>
                <a:srgbClr val="D6ECFF"/>
              </a:buClr>
              <a:buNone/>
            </a:pPr>
            <a:endParaRPr lang="en-US" altLang="en-US" sz="8000" dirty="0">
              <a:latin typeface="Comic Sans MS" charset="0"/>
            </a:endParaRPr>
          </a:p>
          <a:p>
            <a:pPr>
              <a:buClr>
                <a:srgbClr val="D6ECFF"/>
              </a:buClr>
            </a:pPr>
            <a:r>
              <a:rPr lang="en-CA" altLang="en-US" sz="8000" dirty="0" smtClean="0">
                <a:latin typeface="Comic Sans MS" charset="0"/>
              </a:rPr>
              <a:t>The Canadian </a:t>
            </a:r>
            <a:r>
              <a:rPr lang="en-CA" altLang="en-US" sz="8000" dirty="0">
                <a:latin typeface="Comic Sans MS" charset="0"/>
              </a:rPr>
              <a:t>Pacific </a:t>
            </a:r>
            <a:r>
              <a:rPr lang="en-CA" altLang="en-US" sz="8000" dirty="0" smtClean="0">
                <a:latin typeface="Comic Sans MS" charset="0"/>
              </a:rPr>
              <a:t>Railway </a:t>
            </a:r>
            <a:r>
              <a:rPr lang="en-CA" altLang="en-US" sz="8000" dirty="0">
                <a:latin typeface="Comic Sans MS" charset="0"/>
              </a:rPr>
              <a:t>fired all its Japanese workers, and most other Canadian industries followed suit. 1,200 fishing boats </a:t>
            </a:r>
            <a:r>
              <a:rPr lang="en-CA" altLang="en-US" sz="8000" dirty="0" smtClean="0">
                <a:latin typeface="Comic Sans MS" charset="0"/>
              </a:rPr>
              <a:t>belonging to Japanese fishermen were seized </a:t>
            </a:r>
            <a:r>
              <a:rPr lang="en-CA" altLang="en-US" sz="8000" dirty="0">
                <a:latin typeface="Comic Sans MS" charset="0"/>
              </a:rPr>
              <a:t>by the Canadian navy. </a:t>
            </a:r>
            <a:r>
              <a:rPr lang="en-CA" altLang="en-US" sz="8000" dirty="0" smtClean="0">
                <a:latin typeface="Comic Sans MS" charset="0"/>
              </a:rPr>
              <a:t>Japanese newspapers </a:t>
            </a:r>
            <a:r>
              <a:rPr lang="en-CA" altLang="en-US" sz="8000" dirty="0">
                <a:latin typeface="Comic Sans MS" charset="0"/>
              </a:rPr>
              <a:t>and </a:t>
            </a:r>
            <a:r>
              <a:rPr lang="en-CA" altLang="en-US" sz="8000" dirty="0" smtClean="0">
                <a:latin typeface="Comic Sans MS" charset="0"/>
              </a:rPr>
              <a:t>schools were shut down and a curfew imposed.</a:t>
            </a:r>
          </a:p>
          <a:p>
            <a:pPr>
              <a:buClr>
                <a:srgbClr val="D6ECFF"/>
              </a:buClr>
            </a:pPr>
            <a:endParaRPr lang="en-CA" altLang="en-US" sz="8000" dirty="0" smtClean="0">
              <a:latin typeface="Comic Sans MS" charset="0"/>
            </a:endParaRPr>
          </a:p>
          <a:p>
            <a:pPr>
              <a:buClr>
                <a:srgbClr val="D6ECFF"/>
              </a:buClr>
            </a:pPr>
            <a:r>
              <a:rPr lang="en-CA" altLang="en-US" sz="8000" dirty="0" smtClean="0">
                <a:latin typeface="Comic Sans MS" charset="0"/>
              </a:rPr>
              <a:t>In early 1942, the Canadian government ordered the </a:t>
            </a:r>
            <a:r>
              <a:rPr lang="en-CA" altLang="en-US" sz="8000" dirty="0">
                <a:latin typeface="Comic Sans MS" charset="0"/>
              </a:rPr>
              <a:t>removal of </a:t>
            </a:r>
            <a:r>
              <a:rPr lang="en-CA" altLang="en-US" sz="8000" dirty="0" smtClean="0">
                <a:latin typeface="Comic Sans MS" charset="0"/>
              </a:rPr>
              <a:t>Japanese Canadians </a:t>
            </a:r>
            <a:r>
              <a:rPr lang="en-CA" altLang="en-US" sz="8000" dirty="0">
                <a:latin typeface="Comic Sans MS" charset="0"/>
              </a:rPr>
              <a:t>within a </a:t>
            </a:r>
            <a:r>
              <a:rPr lang="en-CA" altLang="en-US" sz="8000" dirty="0" smtClean="0">
                <a:latin typeface="Comic Sans MS" charset="0"/>
              </a:rPr>
              <a:t>100 mile </a:t>
            </a:r>
            <a:r>
              <a:rPr lang="en-CA" altLang="en-US" sz="8000" dirty="0">
                <a:latin typeface="Comic Sans MS" charset="0"/>
              </a:rPr>
              <a:t>radius of the BC coast. </a:t>
            </a:r>
            <a:r>
              <a:rPr lang="en-CA" altLang="en-US" sz="8000" dirty="0" smtClean="0">
                <a:latin typeface="Comic Sans MS" charset="0"/>
              </a:rPr>
              <a:t>22,000 Japanese Canadians were forced to leave their </a:t>
            </a:r>
            <a:r>
              <a:rPr lang="en-CA" altLang="en-US" sz="8000" dirty="0">
                <a:latin typeface="Comic Sans MS" charset="0"/>
              </a:rPr>
              <a:t>homes. </a:t>
            </a:r>
            <a:r>
              <a:rPr lang="en-CA" altLang="en-US" sz="8000" dirty="0" smtClean="0">
                <a:latin typeface="Comic Sans MS" charset="0"/>
              </a:rPr>
              <a:t>75% of them were </a:t>
            </a:r>
            <a:r>
              <a:rPr lang="en-CA" altLang="en-US" sz="8000" dirty="0">
                <a:latin typeface="Comic Sans MS" charset="0"/>
              </a:rPr>
              <a:t>Canadian </a:t>
            </a:r>
            <a:r>
              <a:rPr lang="en-CA" altLang="en-US" sz="8000" dirty="0" smtClean="0">
                <a:latin typeface="Comic Sans MS" charset="0"/>
              </a:rPr>
              <a:t>citizens.</a:t>
            </a:r>
          </a:p>
          <a:p>
            <a:pPr>
              <a:buClr>
                <a:srgbClr val="D6ECFF"/>
              </a:buClr>
            </a:pPr>
            <a:endParaRPr lang="en-US" altLang="en-US" sz="8000" dirty="0">
              <a:latin typeface="Comic Sans MS" charset="0"/>
            </a:endParaRPr>
          </a:p>
          <a:p>
            <a:pPr marL="68580" indent="0">
              <a:buClr>
                <a:srgbClr val="D6ECFF"/>
              </a:buClr>
              <a:buNone/>
            </a:pPr>
            <a:endParaRPr kumimoji="0" lang="en-US" altLang="en-US" sz="4200" b="0" i="0" u="none" strike="noStrike" kern="1200" cap="none" spc="0" normalizeH="0" baseline="0" noProof="0" dirty="0">
              <a:ln>
                <a:noFill/>
              </a:ln>
              <a:solidFill>
                <a:sysClr val="window" lastClr="FFFFFF"/>
              </a:solidFill>
              <a:effectLst/>
              <a:uLnTx/>
              <a:uFillTx/>
              <a:latin typeface="Comic Sans MS" charset="0"/>
            </a:endParaRPr>
          </a:p>
          <a:p>
            <a:pPr marL="411480" marR="0" lvl="0" indent="-342900" algn="l" defTabSz="914400" rtl="0" eaLnBrk="1" fontAlgn="auto" latinLnBrk="0" hangingPunct="1">
              <a:lnSpc>
                <a:spcPct val="100000"/>
              </a:lnSpc>
              <a:spcBef>
                <a:spcPts val="700"/>
              </a:spcBef>
              <a:spcAft>
                <a:spcPts val="0"/>
              </a:spcAft>
              <a:buClr>
                <a:srgbClr val="D6ECFF"/>
              </a:buClr>
              <a:buSzPct val="95000"/>
              <a:buFont typeface="Wingdings"/>
              <a:buChar char=""/>
              <a:tabLst/>
              <a:defRPr/>
            </a:pPr>
            <a:endParaRPr kumimoji="0" lang="en-US" altLang="en-US" sz="1800" b="0" i="0" u="none" strike="noStrike" kern="1200" cap="none" spc="0" normalizeH="0" baseline="0" noProof="0" dirty="0" smtClean="0">
              <a:ln>
                <a:noFill/>
              </a:ln>
              <a:solidFill>
                <a:sysClr val="window" lastClr="FFFFFF"/>
              </a:solidFill>
              <a:effectLst/>
              <a:uLnTx/>
              <a:uFillTx/>
              <a:latin typeface="Corbel"/>
              <a:ea typeface="+mn-ea"/>
              <a:cs typeface="+mn-cs"/>
            </a:endParaRPr>
          </a:p>
          <a:p>
            <a:pPr marL="411480" marR="0" lvl="0" indent="-342900" algn="l" defTabSz="914400" rtl="0" eaLnBrk="1" fontAlgn="auto" latinLnBrk="0" hangingPunct="1">
              <a:lnSpc>
                <a:spcPct val="100000"/>
              </a:lnSpc>
              <a:spcBef>
                <a:spcPts val="700"/>
              </a:spcBef>
              <a:spcAft>
                <a:spcPts val="0"/>
              </a:spcAft>
              <a:buClr>
                <a:srgbClr val="D6ECFF"/>
              </a:buClr>
              <a:buSzPct val="95000"/>
              <a:buFontTx/>
              <a:buNone/>
              <a:tabLst/>
              <a:defRPr/>
            </a:pPr>
            <a:endParaRPr kumimoji="0" lang="en-US" altLang="en-US" sz="1800" b="0" i="0" u="none" strike="noStrike" kern="1200" cap="none" spc="0" normalizeH="0" baseline="0" noProof="0" dirty="0" smtClean="0">
              <a:ln>
                <a:noFill/>
              </a:ln>
              <a:solidFill>
                <a:sysClr val="window" lastClr="FFFFFF"/>
              </a:solidFill>
              <a:effectLst/>
              <a:uLnTx/>
              <a:uFillTx/>
              <a:latin typeface="Corbel"/>
              <a:ea typeface="+mn-ea"/>
              <a:cs typeface="+mn-cs"/>
            </a:endParaRPr>
          </a:p>
          <a:p>
            <a:pPr marL="411480" marR="0" lvl="0" indent="-342900" algn="l" defTabSz="914400" rtl="0" eaLnBrk="1" fontAlgn="auto" latinLnBrk="0" hangingPunct="1">
              <a:lnSpc>
                <a:spcPct val="100000"/>
              </a:lnSpc>
              <a:spcBef>
                <a:spcPts val="700"/>
              </a:spcBef>
              <a:spcAft>
                <a:spcPts val="0"/>
              </a:spcAft>
              <a:buClr>
                <a:srgbClr val="D6ECFF"/>
              </a:buClr>
              <a:buSzPct val="95000"/>
              <a:buFontTx/>
              <a:buNone/>
              <a:tabLst/>
              <a:defRPr/>
            </a:pPr>
            <a:endParaRPr kumimoji="0" lang="en-US" altLang="en-US" sz="1800" b="0" i="0" u="none" strike="noStrike" kern="1200" cap="none" spc="0" normalizeH="0" baseline="0" noProof="0" dirty="0" smtClean="0">
              <a:ln>
                <a:noFill/>
              </a:ln>
              <a:solidFill>
                <a:sysClr val="window" lastClr="FFFFFF"/>
              </a:solidFill>
              <a:effectLst/>
              <a:uLnTx/>
              <a:uFillTx/>
              <a:latin typeface="Corbel"/>
              <a:ea typeface="+mn-ea"/>
              <a:cs typeface="+mn-cs"/>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1" y="1143000"/>
            <a:ext cx="4610966"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82615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5017</TotalTime>
  <Words>926</Words>
  <Application>Microsoft Office PowerPoint</Application>
  <PresentationFormat>On-screen Show (4:3)</PresentationFormat>
  <Paragraphs>75</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Perspective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Samsung</dc:creator>
  <cp:lastModifiedBy>Samsung</cp:lastModifiedBy>
  <cp:revision>114</cp:revision>
  <cp:lastPrinted>2018-09-02T02:54:29Z</cp:lastPrinted>
  <dcterms:created xsi:type="dcterms:W3CDTF">2018-08-29T17:28:37Z</dcterms:created>
  <dcterms:modified xsi:type="dcterms:W3CDTF">2018-10-16T03:00:08Z</dcterms:modified>
</cp:coreProperties>
</file>