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9144000" cy="6858000" type="screen4x3"/>
  <p:notesSz cx="6858000" cy="9144000"/>
  <p:defaultTextStyle>
    <a:defPPr>
      <a:defRPr lang="en-CA"/>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685800" y="1600200"/>
            <a:ext cx="7772400" cy="1143000"/>
          </a:xfrm>
        </p:spPr>
        <p:txBody>
          <a:bodyPr/>
          <a:lstStyle>
            <a:lvl1pPr>
              <a:defRPr/>
            </a:lvl1pPr>
          </a:lstStyle>
          <a:p>
            <a:pPr lvl="0"/>
            <a:r>
              <a:rPr lang="en-CA" altLang="en-US" noProof="0" smtClean="0"/>
              <a:t>Click to edit Master title style</a:t>
            </a:r>
          </a:p>
        </p:txBody>
      </p:sp>
      <p:sp>
        <p:nvSpPr>
          <p:cNvPr id="2051" name="Rectangle 3"/>
          <p:cNvSpPr>
            <a:spLocks noGrp="1" noChangeArrowheads="1"/>
          </p:cNvSpPr>
          <p:nvPr>
            <p:ph type="subTitle" sz="quarter" idx="1"/>
          </p:nvPr>
        </p:nvSpPr>
        <p:spPr>
          <a:xfrm>
            <a:off x="1371600" y="4038600"/>
            <a:ext cx="6400800" cy="1752600"/>
          </a:xfrm>
        </p:spPr>
        <p:txBody>
          <a:bodyPr/>
          <a:lstStyle>
            <a:lvl1pPr marL="0" indent="0" algn="ctr">
              <a:buFontTx/>
              <a:buNone/>
              <a:defRPr/>
            </a:lvl1pPr>
          </a:lstStyle>
          <a:p>
            <a:pPr lvl="0"/>
            <a:r>
              <a:rPr lang="en-CA" altLang="en-US" noProof="0" smtClean="0"/>
              <a:t>Click to edit Master subtitle style</a:t>
            </a:r>
          </a:p>
        </p:txBody>
      </p:sp>
      <p:sp>
        <p:nvSpPr>
          <p:cNvPr id="2052" name="Rectangle 4"/>
          <p:cNvSpPr>
            <a:spLocks noGrp="1" noChangeArrowheads="1"/>
          </p:cNvSpPr>
          <p:nvPr>
            <p:ph type="dt" sz="quarter" idx="2"/>
          </p:nvPr>
        </p:nvSpPr>
        <p:spPr/>
        <p:txBody>
          <a:bodyPr/>
          <a:lstStyle>
            <a:lvl1pPr>
              <a:defRPr/>
            </a:lvl1pPr>
          </a:lstStyle>
          <a:p>
            <a:endParaRPr lang="en-CA" altLang="en-US"/>
          </a:p>
        </p:txBody>
      </p:sp>
      <p:sp>
        <p:nvSpPr>
          <p:cNvPr id="2053" name="Rectangle 5"/>
          <p:cNvSpPr>
            <a:spLocks noGrp="1" noChangeArrowheads="1"/>
          </p:cNvSpPr>
          <p:nvPr>
            <p:ph type="ftr" sz="quarter" idx="3"/>
          </p:nvPr>
        </p:nvSpPr>
        <p:spPr/>
        <p:txBody>
          <a:bodyPr/>
          <a:lstStyle>
            <a:lvl1pPr>
              <a:defRPr/>
            </a:lvl1pPr>
          </a:lstStyle>
          <a:p>
            <a:endParaRPr lang="en-CA" altLang="en-US"/>
          </a:p>
        </p:txBody>
      </p:sp>
      <p:sp>
        <p:nvSpPr>
          <p:cNvPr id="2054" name="Rectangle 6"/>
          <p:cNvSpPr>
            <a:spLocks noGrp="1" noChangeArrowheads="1"/>
          </p:cNvSpPr>
          <p:nvPr>
            <p:ph type="sldNum" sz="quarter" idx="4"/>
          </p:nvPr>
        </p:nvSpPr>
        <p:spPr/>
        <p:txBody>
          <a:bodyPr/>
          <a:lstStyle>
            <a:lvl1pPr>
              <a:defRPr/>
            </a:lvl1pPr>
          </a:lstStyle>
          <a:p>
            <a:fld id="{37D335AD-4F85-4B6E-A377-B4B0F8A8F867}" type="slidenum">
              <a:rPr lang="en-CA" altLang="en-US"/>
              <a:pPr/>
              <a:t>‹#›</a:t>
            </a:fld>
            <a:endParaRPr lang="en-CA" altLang="en-US"/>
          </a:p>
        </p:txBody>
      </p:sp>
      <p:grpSp>
        <p:nvGrpSpPr>
          <p:cNvPr id="2067" name="Group 19"/>
          <p:cNvGrpSpPr>
            <a:grpSpLocks/>
          </p:cNvGrpSpPr>
          <p:nvPr/>
        </p:nvGrpSpPr>
        <p:grpSpPr bwMode="auto">
          <a:xfrm>
            <a:off x="0" y="2895600"/>
            <a:ext cx="8382000" cy="304800"/>
            <a:chOff x="0" y="1824"/>
            <a:chExt cx="5280" cy="192"/>
          </a:xfrm>
        </p:grpSpPr>
        <p:sp>
          <p:nvSpPr>
            <p:cNvPr id="2055" name="Rectangle 7"/>
            <p:cNvSpPr>
              <a:spLocks noChangeArrowheads="1"/>
            </p:cNvSpPr>
            <p:nvPr/>
          </p:nvSpPr>
          <p:spPr bwMode="auto">
            <a:xfrm>
              <a:off x="0" y="1824"/>
              <a:ext cx="5280" cy="192"/>
            </a:xfrm>
            <a:prstGeom prst="rect">
              <a:avLst/>
            </a:prstGeom>
            <a:gradFill rotWithShape="0">
              <a:gsLst>
                <a:gs pos="0">
                  <a:schemeClr val="accent1"/>
                </a:gs>
                <a:gs pos="100000">
                  <a:schemeClr val="tx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2056" name="Rectangle 8"/>
            <p:cNvSpPr>
              <a:spLocks noChangeArrowheads="1"/>
            </p:cNvSpPr>
            <p:nvPr/>
          </p:nvSpPr>
          <p:spPr bwMode="white">
            <a:xfrm>
              <a:off x="2748" y="1824"/>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2057" name="Rectangle 9"/>
            <p:cNvSpPr>
              <a:spLocks noChangeArrowheads="1"/>
            </p:cNvSpPr>
            <p:nvPr/>
          </p:nvSpPr>
          <p:spPr bwMode="white">
            <a:xfrm>
              <a:off x="3132" y="1824"/>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2058" name="Rectangle 10"/>
            <p:cNvSpPr>
              <a:spLocks noChangeArrowheads="1"/>
            </p:cNvSpPr>
            <p:nvPr/>
          </p:nvSpPr>
          <p:spPr bwMode="white">
            <a:xfrm>
              <a:off x="3492" y="1824"/>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2059" name="Rectangle 11"/>
            <p:cNvSpPr>
              <a:spLocks noChangeArrowheads="1"/>
            </p:cNvSpPr>
            <p:nvPr/>
          </p:nvSpPr>
          <p:spPr bwMode="white">
            <a:xfrm>
              <a:off x="3822" y="1824"/>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2060" name="Rectangle 12"/>
            <p:cNvSpPr>
              <a:spLocks noChangeArrowheads="1"/>
            </p:cNvSpPr>
            <p:nvPr/>
          </p:nvSpPr>
          <p:spPr bwMode="white">
            <a:xfrm>
              <a:off x="4104" y="1824"/>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2061" name="Rectangle 13"/>
            <p:cNvSpPr>
              <a:spLocks noChangeArrowheads="1"/>
            </p:cNvSpPr>
            <p:nvPr/>
          </p:nvSpPr>
          <p:spPr bwMode="white">
            <a:xfrm>
              <a:off x="4368" y="1824"/>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2062" name="Rectangle 14"/>
            <p:cNvSpPr>
              <a:spLocks noChangeArrowheads="1"/>
            </p:cNvSpPr>
            <p:nvPr/>
          </p:nvSpPr>
          <p:spPr bwMode="white">
            <a:xfrm>
              <a:off x="4800" y="1824"/>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2063" name="Rectangle 15"/>
            <p:cNvSpPr>
              <a:spLocks noChangeArrowheads="1"/>
            </p:cNvSpPr>
            <p:nvPr/>
          </p:nvSpPr>
          <p:spPr bwMode="white">
            <a:xfrm>
              <a:off x="4602" y="1824"/>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2064" name="Rectangle 16"/>
            <p:cNvSpPr>
              <a:spLocks noChangeArrowheads="1"/>
            </p:cNvSpPr>
            <p:nvPr/>
          </p:nvSpPr>
          <p:spPr bwMode="white">
            <a:xfrm>
              <a:off x="4962" y="1824"/>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2065" name="Rectangle 17"/>
            <p:cNvSpPr>
              <a:spLocks noChangeArrowheads="1"/>
            </p:cNvSpPr>
            <p:nvPr/>
          </p:nvSpPr>
          <p:spPr bwMode="white">
            <a:xfrm>
              <a:off x="5094" y="1824"/>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2066" name="Rectangle 18"/>
            <p:cNvSpPr>
              <a:spLocks noChangeArrowheads="1"/>
            </p:cNvSpPr>
            <p:nvPr/>
          </p:nvSpPr>
          <p:spPr bwMode="white">
            <a:xfrm>
              <a:off x="5196" y="1824"/>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186F9999-B7BB-4A06-AC8A-23002EE99457}" type="slidenum">
              <a:rPr lang="en-CA" altLang="en-US"/>
              <a:pPr/>
              <a:t>‹#›</a:t>
            </a:fld>
            <a:endParaRPr lang="en-CA" altLang="en-US"/>
          </a:p>
        </p:txBody>
      </p:sp>
    </p:spTree>
    <p:extLst>
      <p:ext uri="{BB962C8B-B14F-4D97-AF65-F5344CB8AC3E}">
        <p14:creationId xmlns:p14="http://schemas.microsoft.com/office/powerpoint/2010/main" val="2217823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1925" y="171450"/>
            <a:ext cx="1946275" cy="5924550"/>
          </a:xfrm>
        </p:spPr>
        <p:txBody>
          <a:bodyPr vert="eaVert"/>
          <a:lstStyle/>
          <a:p>
            <a:r>
              <a:rPr lang="en-CA" smtClean="0"/>
              <a:t>Click to edit Master title style</a:t>
            </a:r>
            <a:endParaRPr lang="en-CA"/>
          </a:p>
        </p:txBody>
      </p:sp>
      <p:sp>
        <p:nvSpPr>
          <p:cNvPr id="3" name="Vertical Text Placeholder 2"/>
          <p:cNvSpPr>
            <a:spLocks noGrp="1"/>
          </p:cNvSpPr>
          <p:nvPr>
            <p:ph type="body" orient="vert" idx="1"/>
          </p:nvPr>
        </p:nvSpPr>
        <p:spPr>
          <a:xfrm>
            <a:off x="673100" y="171450"/>
            <a:ext cx="5686425" cy="592455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E1685E9E-9A59-462B-A5B3-E9F8F0B62F70}" type="slidenum">
              <a:rPr lang="en-CA" altLang="en-US"/>
              <a:pPr/>
              <a:t>‹#›</a:t>
            </a:fld>
            <a:endParaRPr lang="en-CA" altLang="en-US"/>
          </a:p>
        </p:txBody>
      </p:sp>
    </p:spTree>
    <p:extLst>
      <p:ext uri="{BB962C8B-B14F-4D97-AF65-F5344CB8AC3E}">
        <p14:creationId xmlns:p14="http://schemas.microsoft.com/office/powerpoint/2010/main" val="204225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CA"/>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731F8EFC-4AE9-487A-AAD5-3F24B9023980}" type="slidenum">
              <a:rPr lang="en-CA" altLang="en-US"/>
              <a:pPr/>
              <a:t>‹#›</a:t>
            </a:fld>
            <a:endParaRPr lang="en-CA" altLang="en-US"/>
          </a:p>
        </p:txBody>
      </p:sp>
    </p:spTree>
    <p:extLst>
      <p:ext uri="{BB962C8B-B14F-4D97-AF65-F5344CB8AC3E}">
        <p14:creationId xmlns:p14="http://schemas.microsoft.com/office/powerpoint/2010/main" val="1025144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5AAF2FC4-7357-4CFD-A333-61680B009666}" type="slidenum">
              <a:rPr lang="en-CA" altLang="en-US"/>
              <a:pPr/>
              <a:t>‹#›</a:t>
            </a:fld>
            <a:endParaRPr lang="en-CA" altLang="en-US"/>
          </a:p>
        </p:txBody>
      </p:sp>
    </p:spTree>
    <p:extLst>
      <p:ext uri="{BB962C8B-B14F-4D97-AF65-F5344CB8AC3E}">
        <p14:creationId xmlns:p14="http://schemas.microsoft.com/office/powerpoint/2010/main" val="3966479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5" name="Date Placeholder 4"/>
          <p:cNvSpPr>
            <a:spLocks noGrp="1"/>
          </p:cNvSpPr>
          <p:nvPr>
            <p:ph type="dt" sz="half" idx="10"/>
          </p:nvPr>
        </p:nvSpPr>
        <p:spPr/>
        <p:txBody>
          <a:bodyPr/>
          <a:lstStyle>
            <a:lvl1pPr>
              <a:defRPr/>
            </a:lvl1pPr>
          </a:lstStyle>
          <a:p>
            <a:endParaRPr lang="en-CA" altLang="en-US"/>
          </a:p>
        </p:txBody>
      </p:sp>
      <p:sp>
        <p:nvSpPr>
          <p:cNvPr id="6" name="Footer Placeholder 5"/>
          <p:cNvSpPr>
            <a:spLocks noGrp="1"/>
          </p:cNvSpPr>
          <p:nvPr>
            <p:ph type="ftr" sz="quarter" idx="11"/>
          </p:nvPr>
        </p:nvSpPr>
        <p:spPr/>
        <p:txBody>
          <a:bodyPr/>
          <a:lstStyle>
            <a:lvl1pPr>
              <a:defRPr/>
            </a:lvl1pPr>
          </a:lstStyle>
          <a:p>
            <a:endParaRPr lang="en-CA" altLang="en-US"/>
          </a:p>
        </p:txBody>
      </p:sp>
      <p:sp>
        <p:nvSpPr>
          <p:cNvPr id="7" name="Slide Number Placeholder 6"/>
          <p:cNvSpPr>
            <a:spLocks noGrp="1"/>
          </p:cNvSpPr>
          <p:nvPr>
            <p:ph type="sldNum" sz="quarter" idx="12"/>
          </p:nvPr>
        </p:nvSpPr>
        <p:spPr/>
        <p:txBody>
          <a:bodyPr/>
          <a:lstStyle>
            <a:lvl1pPr>
              <a:defRPr/>
            </a:lvl1pPr>
          </a:lstStyle>
          <a:p>
            <a:fld id="{DD5FB55D-8EFA-4C9A-8947-211D59380903}" type="slidenum">
              <a:rPr lang="en-CA" altLang="en-US"/>
              <a:pPr/>
              <a:t>‹#›</a:t>
            </a:fld>
            <a:endParaRPr lang="en-CA" altLang="en-US"/>
          </a:p>
        </p:txBody>
      </p:sp>
    </p:spTree>
    <p:extLst>
      <p:ext uri="{BB962C8B-B14F-4D97-AF65-F5344CB8AC3E}">
        <p14:creationId xmlns:p14="http://schemas.microsoft.com/office/powerpoint/2010/main" val="1843859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7" name="Date Placeholder 6"/>
          <p:cNvSpPr>
            <a:spLocks noGrp="1"/>
          </p:cNvSpPr>
          <p:nvPr>
            <p:ph type="dt" sz="half" idx="10"/>
          </p:nvPr>
        </p:nvSpPr>
        <p:spPr/>
        <p:txBody>
          <a:bodyPr/>
          <a:lstStyle>
            <a:lvl1pPr>
              <a:defRPr/>
            </a:lvl1pPr>
          </a:lstStyle>
          <a:p>
            <a:endParaRPr lang="en-CA" altLang="en-US"/>
          </a:p>
        </p:txBody>
      </p:sp>
      <p:sp>
        <p:nvSpPr>
          <p:cNvPr id="8" name="Footer Placeholder 7"/>
          <p:cNvSpPr>
            <a:spLocks noGrp="1"/>
          </p:cNvSpPr>
          <p:nvPr>
            <p:ph type="ftr" sz="quarter" idx="11"/>
          </p:nvPr>
        </p:nvSpPr>
        <p:spPr/>
        <p:txBody>
          <a:bodyPr/>
          <a:lstStyle>
            <a:lvl1pPr>
              <a:defRPr/>
            </a:lvl1pPr>
          </a:lstStyle>
          <a:p>
            <a:endParaRPr lang="en-CA" altLang="en-US"/>
          </a:p>
        </p:txBody>
      </p:sp>
      <p:sp>
        <p:nvSpPr>
          <p:cNvPr id="9" name="Slide Number Placeholder 8"/>
          <p:cNvSpPr>
            <a:spLocks noGrp="1"/>
          </p:cNvSpPr>
          <p:nvPr>
            <p:ph type="sldNum" sz="quarter" idx="12"/>
          </p:nvPr>
        </p:nvSpPr>
        <p:spPr/>
        <p:txBody>
          <a:bodyPr/>
          <a:lstStyle>
            <a:lvl1pPr>
              <a:defRPr/>
            </a:lvl1pPr>
          </a:lstStyle>
          <a:p>
            <a:fld id="{6E9B70FF-C84B-4060-993F-0325EF1F35C4}" type="slidenum">
              <a:rPr lang="en-CA" altLang="en-US"/>
              <a:pPr/>
              <a:t>‹#›</a:t>
            </a:fld>
            <a:endParaRPr lang="en-CA" altLang="en-US"/>
          </a:p>
        </p:txBody>
      </p:sp>
    </p:spTree>
    <p:extLst>
      <p:ext uri="{BB962C8B-B14F-4D97-AF65-F5344CB8AC3E}">
        <p14:creationId xmlns:p14="http://schemas.microsoft.com/office/powerpoint/2010/main" val="2700449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ltLang="en-US"/>
          </a:p>
        </p:txBody>
      </p:sp>
      <p:sp>
        <p:nvSpPr>
          <p:cNvPr id="4" name="Footer Placeholder 3"/>
          <p:cNvSpPr>
            <a:spLocks noGrp="1"/>
          </p:cNvSpPr>
          <p:nvPr>
            <p:ph type="ftr" sz="quarter" idx="11"/>
          </p:nvPr>
        </p:nvSpPr>
        <p:spPr/>
        <p:txBody>
          <a:bodyPr/>
          <a:lstStyle>
            <a:lvl1pPr>
              <a:defRPr/>
            </a:lvl1pPr>
          </a:lstStyle>
          <a:p>
            <a:endParaRPr lang="en-CA" altLang="en-US"/>
          </a:p>
        </p:txBody>
      </p:sp>
      <p:sp>
        <p:nvSpPr>
          <p:cNvPr id="5" name="Slide Number Placeholder 4"/>
          <p:cNvSpPr>
            <a:spLocks noGrp="1"/>
          </p:cNvSpPr>
          <p:nvPr>
            <p:ph type="sldNum" sz="quarter" idx="12"/>
          </p:nvPr>
        </p:nvSpPr>
        <p:spPr/>
        <p:txBody>
          <a:bodyPr/>
          <a:lstStyle>
            <a:lvl1pPr>
              <a:defRPr/>
            </a:lvl1pPr>
          </a:lstStyle>
          <a:p>
            <a:fld id="{3EA201D1-97C9-42F6-A3CB-4570A9343947}" type="slidenum">
              <a:rPr lang="en-CA" altLang="en-US"/>
              <a:pPr/>
              <a:t>‹#›</a:t>
            </a:fld>
            <a:endParaRPr lang="en-CA" altLang="en-US"/>
          </a:p>
        </p:txBody>
      </p:sp>
    </p:spTree>
    <p:extLst>
      <p:ext uri="{BB962C8B-B14F-4D97-AF65-F5344CB8AC3E}">
        <p14:creationId xmlns:p14="http://schemas.microsoft.com/office/powerpoint/2010/main" val="98463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ltLang="en-US"/>
          </a:p>
        </p:txBody>
      </p:sp>
      <p:sp>
        <p:nvSpPr>
          <p:cNvPr id="3" name="Footer Placeholder 2"/>
          <p:cNvSpPr>
            <a:spLocks noGrp="1"/>
          </p:cNvSpPr>
          <p:nvPr>
            <p:ph type="ftr" sz="quarter" idx="11"/>
          </p:nvPr>
        </p:nvSpPr>
        <p:spPr/>
        <p:txBody>
          <a:bodyPr/>
          <a:lstStyle>
            <a:lvl1pPr>
              <a:defRPr/>
            </a:lvl1pPr>
          </a:lstStyle>
          <a:p>
            <a:endParaRPr lang="en-CA" altLang="en-US"/>
          </a:p>
        </p:txBody>
      </p:sp>
      <p:sp>
        <p:nvSpPr>
          <p:cNvPr id="4" name="Slide Number Placeholder 3"/>
          <p:cNvSpPr>
            <a:spLocks noGrp="1"/>
          </p:cNvSpPr>
          <p:nvPr>
            <p:ph type="sldNum" sz="quarter" idx="12"/>
          </p:nvPr>
        </p:nvSpPr>
        <p:spPr/>
        <p:txBody>
          <a:bodyPr/>
          <a:lstStyle>
            <a:lvl1pPr>
              <a:defRPr/>
            </a:lvl1pPr>
          </a:lstStyle>
          <a:p>
            <a:fld id="{4F14170C-EA73-4061-9EB1-0278BF565A01}" type="slidenum">
              <a:rPr lang="en-CA" altLang="en-US"/>
              <a:pPr/>
              <a:t>‹#›</a:t>
            </a:fld>
            <a:endParaRPr lang="en-CA" altLang="en-US"/>
          </a:p>
        </p:txBody>
      </p:sp>
    </p:spTree>
    <p:extLst>
      <p:ext uri="{BB962C8B-B14F-4D97-AF65-F5344CB8AC3E}">
        <p14:creationId xmlns:p14="http://schemas.microsoft.com/office/powerpoint/2010/main" val="2896624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CA"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a:p>
        </p:txBody>
      </p:sp>
      <p:sp>
        <p:nvSpPr>
          <p:cNvPr id="6" name="Footer Placeholder 5"/>
          <p:cNvSpPr>
            <a:spLocks noGrp="1"/>
          </p:cNvSpPr>
          <p:nvPr>
            <p:ph type="ftr" sz="quarter" idx="11"/>
          </p:nvPr>
        </p:nvSpPr>
        <p:spPr/>
        <p:txBody>
          <a:bodyPr/>
          <a:lstStyle>
            <a:lvl1pPr>
              <a:defRPr/>
            </a:lvl1pPr>
          </a:lstStyle>
          <a:p>
            <a:endParaRPr lang="en-CA" altLang="en-US"/>
          </a:p>
        </p:txBody>
      </p:sp>
      <p:sp>
        <p:nvSpPr>
          <p:cNvPr id="7" name="Slide Number Placeholder 6"/>
          <p:cNvSpPr>
            <a:spLocks noGrp="1"/>
          </p:cNvSpPr>
          <p:nvPr>
            <p:ph type="sldNum" sz="quarter" idx="12"/>
          </p:nvPr>
        </p:nvSpPr>
        <p:spPr/>
        <p:txBody>
          <a:bodyPr/>
          <a:lstStyle>
            <a:lvl1pPr>
              <a:defRPr/>
            </a:lvl1pPr>
          </a:lstStyle>
          <a:p>
            <a:fld id="{10008C24-0B99-4E63-B96D-26B2F5B39840}" type="slidenum">
              <a:rPr lang="en-CA" altLang="en-US"/>
              <a:pPr/>
              <a:t>‹#›</a:t>
            </a:fld>
            <a:endParaRPr lang="en-CA" altLang="en-US"/>
          </a:p>
        </p:txBody>
      </p:sp>
    </p:spTree>
    <p:extLst>
      <p:ext uri="{BB962C8B-B14F-4D97-AF65-F5344CB8AC3E}">
        <p14:creationId xmlns:p14="http://schemas.microsoft.com/office/powerpoint/2010/main" val="270255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CA"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a:p>
        </p:txBody>
      </p:sp>
      <p:sp>
        <p:nvSpPr>
          <p:cNvPr id="6" name="Footer Placeholder 5"/>
          <p:cNvSpPr>
            <a:spLocks noGrp="1"/>
          </p:cNvSpPr>
          <p:nvPr>
            <p:ph type="ftr" sz="quarter" idx="11"/>
          </p:nvPr>
        </p:nvSpPr>
        <p:spPr/>
        <p:txBody>
          <a:bodyPr/>
          <a:lstStyle>
            <a:lvl1pPr>
              <a:defRPr/>
            </a:lvl1pPr>
          </a:lstStyle>
          <a:p>
            <a:endParaRPr lang="en-CA" altLang="en-US"/>
          </a:p>
        </p:txBody>
      </p:sp>
      <p:sp>
        <p:nvSpPr>
          <p:cNvPr id="7" name="Slide Number Placeholder 6"/>
          <p:cNvSpPr>
            <a:spLocks noGrp="1"/>
          </p:cNvSpPr>
          <p:nvPr>
            <p:ph type="sldNum" sz="quarter" idx="12"/>
          </p:nvPr>
        </p:nvSpPr>
        <p:spPr/>
        <p:txBody>
          <a:bodyPr/>
          <a:lstStyle>
            <a:lvl1pPr>
              <a:defRPr/>
            </a:lvl1pPr>
          </a:lstStyle>
          <a:p>
            <a:fld id="{442C8F7D-975E-4E04-BD5A-F8F2E0CAC68C}" type="slidenum">
              <a:rPr lang="en-CA" altLang="en-US"/>
              <a:pPr/>
              <a:t>‹#›</a:t>
            </a:fld>
            <a:endParaRPr lang="en-CA" altLang="en-US"/>
          </a:p>
        </p:txBody>
      </p:sp>
    </p:spTree>
    <p:extLst>
      <p:ext uri="{BB962C8B-B14F-4D97-AF65-F5344CB8AC3E}">
        <p14:creationId xmlns:p14="http://schemas.microsoft.com/office/powerpoint/2010/main" val="988194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3100" y="171450"/>
            <a:ext cx="775335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p>
            <a:pPr lvl="0"/>
            <a:r>
              <a:rPr lang="en-CA" altLang="en-US" smtClean="0"/>
              <a:t>Click to edit Master title style</a:t>
            </a:r>
            <a:endParaRPr lang="en-CA" alt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endParaRPr lang="en-CA" altLang="en-US"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lvl1pPr>
          </a:lstStyle>
          <a:p>
            <a:endParaRPr lang="en-CA"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a:lvl1pPr>
          </a:lstStyle>
          <a:p>
            <a:endParaRPr lang="en-CA"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lvl1pPr>
          </a:lstStyle>
          <a:p>
            <a:fld id="{3128234D-97D8-4E77-B896-1A9AD5473565}" type="slidenum">
              <a:rPr lang="en-CA" altLang="en-US"/>
              <a:pPr/>
              <a:t>‹#›</a:t>
            </a:fld>
            <a:endParaRPr lang="en-CA" altLang="en-US"/>
          </a:p>
        </p:txBody>
      </p:sp>
      <p:grpSp>
        <p:nvGrpSpPr>
          <p:cNvPr id="1043" name="Group 19"/>
          <p:cNvGrpSpPr>
            <a:grpSpLocks/>
          </p:cNvGrpSpPr>
          <p:nvPr/>
        </p:nvGrpSpPr>
        <p:grpSpPr bwMode="auto">
          <a:xfrm>
            <a:off x="0" y="1447800"/>
            <a:ext cx="8382000" cy="304800"/>
            <a:chOff x="0" y="912"/>
            <a:chExt cx="5280" cy="192"/>
          </a:xfrm>
        </p:grpSpPr>
        <p:sp>
          <p:nvSpPr>
            <p:cNvPr id="1031" name="Rectangle 7"/>
            <p:cNvSpPr>
              <a:spLocks noChangeArrowheads="1"/>
            </p:cNvSpPr>
            <p:nvPr/>
          </p:nvSpPr>
          <p:spPr bwMode="auto">
            <a:xfrm>
              <a:off x="0" y="912"/>
              <a:ext cx="5280" cy="192"/>
            </a:xfrm>
            <a:prstGeom prst="rect">
              <a:avLst/>
            </a:prstGeom>
            <a:gradFill rotWithShape="0">
              <a:gsLst>
                <a:gs pos="0">
                  <a:schemeClr val="accent1"/>
                </a:gs>
                <a:gs pos="100000">
                  <a:schemeClr val="tx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1032" name="Rectangle 8"/>
            <p:cNvSpPr>
              <a:spLocks noChangeArrowheads="1"/>
            </p:cNvSpPr>
            <p:nvPr/>
          </p:nvSpPr>
          <p:spPr bwMode="white">
            <a:xfrm>
              <a:off x="2748" y="912"/>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1033" name="Rectangle 9"/>
            <p:cNvSpPr>
              <a:spLocks noChangeArrowheads="1"/>
            </p:cNvSpPr>
            <p:nvPr/>
          </p:nvSpPr>
          <p:spPr bwMode="white">
            <a:xfrm>
              <a:off x="3132" y="912"/>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1034" name="Rectangle 10"/>
            <p:cNvSpPr>
              <a:spLocks noChangeArrowheads="1"/>
            </p:cNvSpPr>
            <p:nvPr/>
          </p:nvSpPr>
          <p:spPr bwMode="white">
            <a:xfrm>
              <a:off x="3492" y="912"/>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1035" name="Rectangle 11"/>
            <p:cNvSpPr>
              <a:spLocks noChangeArrowheads="1"/>
            </p:cNvSpPr>
            <p:nvPr/>
          </p:nvSpPr>
          <p:spPr bwMode="white">
            <a:xfrm>
              <a:off x="3822" y="912"/>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1036" name="Rectangle 12"/>
            <p:cNvSpPr>
              <a:spLocks noChangeArrowheads="1"/>
            </p:cNvSpPr>
            <p:nvPr/>
          </p:nvSpPr>
          <p:spPr bwMode="white">
            <a:xfrm>
              <a:off x="4104" y="912"/>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1037" name="Rectangle 13"/>
            <p:cNvSpPr>
              <a:spLocks noChangeArrowheads="1"/>
            </p:cNvSpPr>
            <p:nvPr/>
          </p:nvSpPr>
          <p:spPr bwMode="white">
            <a:xfrm>
              <a:off x="4368" y="912"/>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1038" name="Rectangle 14"/>
            <p:cNvSpPr>
              <a:spLocks noChangeArrowheads="1"/>
            </p:cNvSpPr>
            <p:nvPr/>
          </p:nvSpPr>
          <p:spPr bwMode="white">
            <a:xfrm>
              <a:off x="4800" y="912"/>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1039" name="Rectangle 15"/>
            <p:cNvSpPr>
              <a:spLocks noChangeArrowheads="1"/>
            </p:cNvSpPr>
            <p:nvPr/>
          </p:nvSpPr>
          <p:spPr bwMode="white">
            <a:xfrm>
              <a:off x="4602" y="912"/>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1040" name="Rectangle 16"/>
            <p:cNvSpPr>
              <a:spLocks noChangeArrowheads="1"/>
            </p:cNvSpPr>
            <p:nvPr/>
          </p:nvSpPr>
          <p:spPr bwMode="white">
            <a:xfrm>
              <a:off x="4962" y="912"/>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1041" name="Rectangle 17"/>
            <p:cNvSpPr>
              <a:spLocks noChangeArrowheads="1"/>
            </p:cNvSpPr>
            <p:nvPr/>
          </p:nvSpPr>
          <p:spPr bwMode="white">
            <a:xfrm>
              <a:off x="5094" y="912"/>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useBgFill="1">
          <p:nvSpPr>
            <p:cNvPr id="1042" name="Rectangle 18"/>
            <p:cNvSpPr>
              <a:spLocks noChangeArrowheads="1"/>
            </p:cNvSpPr>
            <p:nvPr/>
          </p:nvSpPr>
          <p:spPr bwMode="white">
            <a:xfrm>
              <a:off x="5196" y="912"/>
              <a:ext cx="36" cy="19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1" fontAlgn="base" hangingPunct="1">
        <a:spcBef>
          <a:spcPct val="20000"/>
        </a:spcBef>
        <a:spcAft>
          <a:spcPct val="0"/>
        </a:spcAft>
        <a:buClr>
          <a:schemeClr val="accent1"/>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2"/>
        </a:buClr>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0" y="0"/>
            <a:ext cx="9144000" cy="1143000"/>
          </a:xfrm>
        </p:spPr>
        <p:txBody>
          <a:bodyPr/>
          <a:lstStyle/>
          <a:p>
            <a:pPr algn="ctr"/>
            <a:r>
              <a:rPr lang="en-CA" dirty="0" smtClean="0"/>
              <a:t>Protecting Human Rights</a:t>
            </a:r>
            <a:endParaRPr lang="en-CA"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84134"/>
            <a:ext cx="8229600" cy="5673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6621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 y="-381000"/>
            <a:ext cx="9296400" cy="1143000"/>
          </a:xfrm>
        </p:spPr>
        <p:txBody>
          <a:bodyPr/>
          <a:lstStyle/>
          <a:p>
            <a:pPr algn="ctr"/>
            <a:r>
              <a:rPr lang="en-CA" dirty="0" smtClean="0"/>
              <a:t>Fundamental Freedoms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Under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section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2 of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the Charter, Canadians are free to follow the religion of their choice. In addition, they are guaranteed freedom of thought, belief and expression. Since the media are an important means for communicating thoughts and ideas, the Charter protects the right of the press and other media to speak out. Our right to gather and act in peaceful groups is also protected, as is our right to belong to an association like a trade union.</a:t>
            </a: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These freedoms are set out in the Charter to ensure that Canadians are free to create and express their ideas, gather to discuss them and communicate them widely to other people. These activities are basic forms of individual liberty. They are also important to the success of a democratic society like Canada</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a:t>
            </a: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72007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 y="-381000"/>
            <a:ext cx="9296400" cy="1143000"/>
          </a:xfrm>
        </p:spPr>
        <p:txBody>
          <a:bodyPr/>
          <a:lstStyle/>
          <a:p>
            <a:pPr algn="ctr"/>
            <a:r>
              <a:rPr lang="en-CA" dirty="0" smtClean="0"/>
              <a:t>Mobility Rights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Section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6 of the Charter gives citizens the right to remain in and leave</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Canada, and to move and live within the country. </a:t>
            </a: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Extradition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laws place some limits on these rights; these laws state that persons in Canada who face criminal charges or punishment in another country may be ordered to return to that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country.</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However, the Supreme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Court has ruled that people may not be extradited for crimes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that might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result in the death penalty. Subjecting a Canadian citizen to a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possible death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penalty in another country would contradict section 7 of the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Charter, which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entitles each Canadian the right to life, liberty, and security.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83448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 y="-381000"/>
            <a:ext cx="9296400" cy="1143000"/>
          </a:xfrm>
        </p:spPr>
        <p:txBody>
          <a:bodyPr/>
          <a:lstStyle/>
          <a:p>
            <a:pPr algn="ctr"/>
            <a:r>
              <a:rPr lang="en-CA" dirty="0" smtClean="0"/>
              <a:t>Equality Rights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Section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15 of the Charter guarantees equality “before and under the law.”</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“Before the law” means everyone must have access to the courts, which is</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why we have legal aid programs to make sure that those who cannot afford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a lawyer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are represented fairly. “Under the law” means that laws passed by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government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must treat everyone equally. </a:t>
            </a: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E</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very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individual in Canada – regardless of race, religion, national or ethnic origin, colour, sex, age or physical or mental disability – is to be treated with the same respect, dignity and consideration. This means that governments must not discriminate on any of these grounds in its laws or programs.</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5496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 y="-381000"/>
            <a:ext cx="9296400" cy="1143000"/>
          </a:xfrm>
        </p:spPr>
        <p:txBody>
          <a:bodyPr/>
          <a:lstStyle/>
          <a:p>
            <a:pPr algn="ctr"/>
            <a:r>
              <a:rPr lang="en-CA" dirty="0" smtClean="0"/>
              <a:t>Legal Rights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Canadians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have their legal rights guaranteed by sections 7 to 14 of the</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Charter. They ensure that individuals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dealing with the justice system are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treated fairly, especially those charged with a criminal offence.</a:t>
            </a: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Police officers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cannot take individuals into custody or hold them without a good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reason.</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Anyone accused of breaking the law is considered to be innocent until proven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guilty.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Prisoners have the right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to know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the reason for their arrest and to have a judge decide whether they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are being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held legally. They also have the right to contact a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lawyer to get legal advice about their situation,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and the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right to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a speedy trial</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a:t>
            </a:r>
          </a:p>
          <a:p>
            <a:pPr lvl="0">
              <a:spcBef>
                <a:spcPts val="0"/>
              </a:spcBef>
              <a:spcAft>
                <a:spcPts val="0"/>
              </a:spcAft>
              <a:buClr>
                <a:srgbClr val="FE8637"/>
              </a:buClr>
              <a:buSzPct val="70000"/>
            </a:pP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9679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 y="-381000"/>
            <a:ext cx="9296400" cy="1143000"/>
          </a:xfrm>
        </p:spPr>
        <p:txBody>
          <a:bodyPr/>
          <a:lstStyle/>
          <a:p>
            <a:pPr algn="ctr"/>
            <a:r>
              <a:rPr lang="en-CA" dirty="0" smtClean="0"/>
              <a:t>Democratic Rights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Canadians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have their d</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emocratic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rights guaranteed by sections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3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to 5</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of the</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Charter.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These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rights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guarantee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to all Canadian citizens the right to be involved in the election of their governments. It gives them the right to vote in federal, provincial or territorial elections, along with the right to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run as a candidate in elections.</a:t>
            </a: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Some limits on these rights may be reasonable, even in a democracy. For example, the right to vote or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run as a candidate in an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election is limited to Canadians 18 years of age or older.</a:t>
            </a: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75378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 y="-381000"/>
            <a:ext cx="9296400" cy="1143000"/>
          </a:xfrm>
        </p:spPr>
        <p:txBody>
          <a:bodyPr/>
          <a:lstStyle/>
          <a:p>
            <a:pPr algn="ctr"/>
            <a:r>
              <a:rPr lang="en-CA" dirty="0" smtClean="0"/>
              <a:t>Official Language Rights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Canadians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have their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official language rights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guaranteed by sections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16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to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22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of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Charter</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These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rights include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being able to communicate with and receive federal government services in English or French and being able to communicate in any federal court in English or French.</a:t>
            </a: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3283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 y="-381000"/>
            <a:ext cx="9296400" cy="1143000"/>
          </a:xfrm>
        </p:spPr>
        <p:txBody>
          <a:bodyPr/>
          <a:lstStyle/>
          <a:p>
            <a:pPr algn="ctr"/>
            <a:r>
              <a:rPr lang="en-CA" dirty="0" smtClean="0"/>
              <a:t>Minority Language Education Rights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Section 23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of the Charter gives citizens the right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to have their children educated in either English or French where sufficient numbers of students exist.</a:t>
            </a:r>
          </a:p>
          <a:p>
            <a:pPr lvl="0">
              <a:spcBef>
                <a:spcPts val="0"/>
              </a:spcBef>
              <a:spcAft>
                <a:spcPts val="0"/>
              </a:spcAft>
              <a:buClr>
                <a:srgbClr val="FE8637"/>
              </a:buClr>
              <a:buSzPct val="70000"/>
            </a:pP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9458" name="Picture 2" descr="Minority Language Education Rights image described be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5418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2400" y="-429491"/>
            <a:ext cx="9448800" cy="1143000"/>
          </a:xfrm>
        </p:spPr>
        <p:txBody>
          <a:bodyPr/>
          <a:lstStyle/>
          <a:p>
            <a:pPr algn="ctr"/>
            <a:r>
              <a:rPr lang="en-CA" dirty="0" smtClean="0"/>
              <a:t>Federal &amp; Provincial Human Rights Law </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federal and provincial governments have passed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laws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to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deal with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particular cases of discrimination. These laws are administered by</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human rights commissions that investigate complaints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and find solutions</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Canadian Human Rights Act covers all federally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regulated agencies and</a:t>
            </a: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businesses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including banks, the major airlines, Canada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Post, and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the national media. The Canadian Human Rights Commission administers this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Act. In British Columbia, most human rights complaints fall under the British Columbia Human Rights Code. It covers employment, tenancy and property purchases, accommodation, services, facilities available to the public and hate propaganda. The B.C. Human Rights Tribunal deals with complaints.</a:t>
            </a: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199"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64211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2400" y="-429491"/>
            <a:ext cx="9448800" cy="1143000"/>
          </a:xfrm>
        </p:spPr>
        <p:txBody>
          <a:bodyPr/>
          <a:lstStyle/>
          <a:p>
            <a:pPr algn="ctr"/>
            <a:r>
              <a:rPr lang="en-CA" dirty="0" smtClean="0"/>
              <a:t>The Supreme Court and the Charter </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Supreme Court of Canada has been the highest court for all legal issues</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in Canada since 1949. It decides on constitutional issues and acts as the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final court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of appeal for some criminal cases. </a:t>
            </a: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The Court’s decisions set precedents (legal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decisions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that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serve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as a</a:t>
            </a:r>
          </a:p>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rules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for future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cases) that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define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our rights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and, in some cases, change our legal system. No one can alter the decisions of the Supreme Court, unless Parliament passes a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constitutional amendment</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The amending formula established in 1982 specifies that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at least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seven provinces, totalling at least 50 percent of the population of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all provinces</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must approve such an amendment. </a:t>
            </a: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689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2400" y="-429491"/>
            <a:ext cx="9448800" cy="1143000"/>
          </a:xfrm>
        </p:spPr>
        <p:txBody>
          <a:bodyPr/>
          <a:lstStyle/>
          <a:p>
            <a:pPr algn="ctr"/>
            <a:r>
              <a:rPr lang="en-CA" dirty="0" smtClean="0"/>
              <a:t>The Charter and Gender Equity </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While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most Canadians believe in the idea of equality and fairness, opinions differ as to how these goals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are realized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in the workplace. Women continue to be underrepresented in many traditionally male disciplines,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and they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are often paid less than men when they perform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same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type or an equal amount of work. </a:t>
            </a: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Women in the workplace face the challenge of breaking out of traditional</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“job ghettoes,” occupations that usually pay poorly and are dominated by</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female workers. For example, secretarial and nursing positions were once</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overwhelmingly held by female workers, and as a result the average wages</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were lower than for equivalent positions held by males. </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799"/>
            <a:ext cx="8839200" cy="2667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1025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0" y="-381000"/>
            <a:ext cx="9144000" cy="1143000"/>
          </a:xfrm>
        </p:spPr>
        <p:txBody>
          <a:bodyPr/>
          <a:lstStyle/>
          <a:p>
            <a:pPr algn="ctr"/>
            <a:r>
              <a:rPr lang="en-CA" dirty="0" smtClean="0"/>
              <a:t>What Are Human Rights?</a:t>
            </a:r>
            <a:endParaRPr lang="en-CA"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term human rights is used so frequently, and in so many different situations, that a simple definition is hard to find. Many believe that human</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rights are rights that are considered basic to life in any human society.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They include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the rights to adequate food and shelter and protection from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abuses such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as torture. </a:t>
            </a: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But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we often use the term human rights to describe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other rights—such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as freedom of speech, thought, expression, and religion, or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political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and legal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protections</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While basic human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rights are considered “universal” (meaning that they should apply to everyone around the world), they are not necessarily legally sanctioned (protected by law) in all countries.</a:t>
            </a: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a:solidFill>
                <a:prstClr val="white"/>
              </a:solidFill>
              <a:latin typeface="Rockwell"/>
            </a:endParaRPr>
          </a:p>
        </p:txBody>
      </p:sp>
    </p:spTree>
    <p:extLst>
      <p:ext uri="{BB962C8B-B14F-4D97-AF65-F5344CB8AC3E}">
        <p14:creationId xmlns:p14="http://schemas.microsoft.com/office/powerpoint/2010/main" val="150340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2400" y="-429491"/>
            <a:ext cx="9448800" cy="1143000"/>
          </a:xfrm>
        </p:spPr>
        <p:txBody>
          <a:bodyPr/>
          <a:lstStyle/>
          <a:p>
            <a:pPr algn="ctr"/>
            <a:r>
              <a:rPr lang="en-CA" dirty="0" smtClean="0"/>
              <a:t>Children’s Rights </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Children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are entitled to all the rights guaranteed by the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Universal Declaration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of Human Rights and the various treaties that have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developed from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it. Children are also guaranteed additional rights because they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need special protection and care. </a:t>
            </a:r>
          </a:p>
          <a:p>
            <a:pPr lvl="0">
              <a:spcBef>
                <a:spcPts val="0"/>
              </a:spcBef>
              <a:spcAft>
                <a:spcPts val="0"/>
              </a:spcAft>
              <a:buClr>
                <a:srgbClr val="FE8637"/>
              </a:buClr>
              <a:buSzPct val="70000"/>
            </a:pP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British Columbia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government established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Ministry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of Children and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Family Development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to help communities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and families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“care for and protect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vulnerable children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and youth,” as well as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support healthy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child and family development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to maximize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the potential of every child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in B.C</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Social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workers have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power—and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the obligation—to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remove children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from unsafe environments.</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2687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2400" y="-429491"/>
            <a:ext cx="9448800" cy="1143000"/>
          </a:xfrm>
        </p:spPr>
        <p:txBody>
          <a:bodyPr/>
          <a:lstStyle/>
          <a:p>
            <a:pPr algn="ctr"/>
            <a:r>
              <a:rPr lang="en-CA" dirty="0" smtClean="0"/>
              <a:t>Child Poverty </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Child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poverty is perhaps the single biggest children’s rights issue in Canada.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About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1 in 10 children in Canada were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living in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poverty in 2007. In First Nations communities, 1 in 4 children were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living in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poverty. </a:t>
            </a: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There is significant disagreement about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how to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eliminate child poverty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in Canada</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Some activists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feel that parents with low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income should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pay lower taxes. This would give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them more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income and allow them and their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families a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better standard of living. Others emphasize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need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for governments to invest in programs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and services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for poor children and their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families, such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as good-quality and affordable child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care, housing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supplements, and allowances (such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as the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Child Tax Benefit Program) paid directly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to low-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and middle-income families.</a:t>
            </a: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3485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0" y="-381000"/>
            <a:ext cx="9144000" cy="1143000"/>
          </a:xfrm>
        </p:spPr>
        <p:txBody>
          <a:bodyPr/>
          <a:lstStyle/>
          <a:p>
            <a:pPr algn="ctr"/>
            <a:r>
              <a:rPr lang="en-CA" dirty="0" smtClean="0"/>
              <a:t>Universal Declaration of Human Rights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Universal Declaration of Human Rights was proclaimed at the United</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Nations General Assembly in 1948. The Declaration is based on the belief</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that “all human beings are born free and equal in dignity and rights.” It condemns the “barbarous acts which have outraged the conscience of</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mankind,” a reference to the horrors of the Holocaust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during the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Second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World War. </a:t>
            </a: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This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document is significant because it was the first international statement recognizing that all human beings have specific rights and freedoms. The Declaration was adopted unanimously by UN member states.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Canadian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federal and provincial governments have signed and ratified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Declaration</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and it is now binding on Canada in international law. </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0356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0" y="-381000"/>
            <a:ext cx="9144000" cy="1143000"/>
          </a:xfrm>
        </p:spPr>
        <p:txBody>
          <a:bodyPr/>
          <a:lstStyle/>
          <a:p>
            <a:pPr algn="ctr"/>
            <a:r>
              <a:rPr lang="en-CA" dirty="0" smtClean="0"/>
              <a:t>Universal Declaration of Human Rights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United Nations has succeeded in getting most countries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to agree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with the general principles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of the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Universal Declaration of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Human Rights</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Non-governmental organizations (NGOs) have also played a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role in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promoting acceptance of the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UN Declaration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in developing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countries. </a:t>
            </a: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Yet</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the only power the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United Nations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has to enforce the provisions</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of the Declaration is to draw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world attention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to abuses, putting pressure</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on offending countries.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Declaration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is not part of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binding international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law.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6448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0" y="-381000"/>
            <a:ext cx="9144000" cy="1143000"/>
          </a:xfrm>
        </p:spPr>
        <p:txBody>
          <a:bodyPr/>
          <a:lstStyle/>
          <a:p>
            <a:pPr algn="ctr"/>
            <a:r>
              <a:rPr lang="en-CA" dirty="0" smtClean="0"/>
              <a:t>International Courts and Tribunals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In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1946, the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United Nations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established the International Court of Justice (ICJ) at The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Hague, Netherlands</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to settle disputes between countries based on international law</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a:t>
            </a: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But this court becomes involved only if both sides agree to ask for its help.</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The UN also establishes temporary courts, or tribunals, to deal with specific</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events. Examples of tribunals include the Nuremberg and Tokyo trials,</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which dealt with atrocities committed during the Second World War in</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Europe and the Pacific. In the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1990s, temporary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tribunals were set up to investigate war crimes in Kosovo, part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of the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former Yugoslavia, and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genocide in Rwanda</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8373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0" y="-381000"/>
            <a:ext cx="9144000" cy="1143000"/>
          </a:xfrm>
        </p:spPr>
        <p:txBody>
          <a:bodyPr/>
          <a:lstStyle/>
          <a:p>
            <a:pPr algn="ctr"/>
            <a:r>
              <a:rPr lang="en-CA" dirty="0" smtClean="0"/>
              <a:t>Human Rights Legislation in Canada</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In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Canada, we are governed by a fixed set of laws that apply to all people</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equally, regardless of their position in society</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 This principle known as the rule of law ensures that no one is above the law. It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helps to protect our rights and prevent those in authority from abusing their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power.</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It also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means that police can only charge an individual for a specific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offence, and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then only by following proper legal procedures. </a:t>
            </a: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18657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0" y="-381000"/>
            <a:ext cx="9144000" cy="1143000"/>
          </a:xfrm>
        </p:spPr>
        <p:txBody>
          <a:bodyPr/>
          <a:lstStyle/>
          <a:p>
            <a:pPr algn="ctr"/>
            <a:r>
              <a:rPr lang="en-CA" dirty="0" smtClean="0"/>
              <a:t>The Canadian Bill of Rights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Since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signing the Universal Declaration of Human Rights in 1948, the</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Canadian government has taken steps to protect human rights in Canada.</a:t>
            </a: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In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1960,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Prime Minister John Diefenbaker’s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government passed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Canadian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Bill of Rights. This bill formally outlined and recognized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rights already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held by Canadians under common law. However, as an act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of Parliament</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the Bill of Rights could be amended or changed like any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other piece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of legislation, and it did not override other federal or provincial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laws. Human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rights in Canada were not solidly entrenched in our legal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system until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1982, when the Canadian Charter of Rights and Freedoms became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part of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the new Canadian Constitution.  </a:t>
            </a: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1"/>
            <a:ext cx="8839200" cy="266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94427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 y="-381000"/>
            <a:ext cx="9296400" cy="1143000"/>
          </a:xfrm>
        </p:spPr>
        <p:txBody>
          <a:bodyPr/>
          <a:lstStyle/>
          <a:p>
            <a:pPr algn="ctr"/>
            <a:r>
              <a:rPr lang="en-CA" dirty="0" smtClean="0"/>
              <a:t>Canadian Charter of Rights &amp; Freedoms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Few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laws have had as profound an effect on the life of Canadians as the</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Canadian Charter of Rights and Freedoms.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Prime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Minister Pierre Trudeau l</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ed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the campaign to amend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Canadian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Constitution in 1982 to include the Charter. </a:t>
            </a: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Charter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protects the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fundamental freedoms of Canadians and guarantees their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democratic, mobility</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equality, legal, and language rights. The Charter gives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Canadians the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right to challenge in court any law they believe violates their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Charter rights</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The courts do not always agree with the challenges made,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but Canadians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generally believe that the Charter offers them a chance to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stand up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for their rights, even against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powerful government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interests. </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1"/>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176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 y="-381000"/>
            <a:ext cx="9296400" cy="1143000"/>
          </a:xfrm>
        </p:spPr>
        <p:txBody>
          <a:bodyPr/>
          <a:lstStyle/>
          <a:p>
            <a:pPr algn="ctr"/>
            <a:r>
              <a:rPr lang="en-CA" dirty="0" smtClean="0"/>
              <a:t>Canadian Charter of Rights &amp; Freedoms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Section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1 of the Charter contains this limiting clause: “the Canadian Charter</a:t>
            </a:r>
          </a:p>
          <a:p>
            <a:pPr lvl="0">
              <a:spcBef>
                <a:spcPts val="0"/>
              </a:spcBef>
              <a:spcAft>
                <a:spcPts val="0"/>
              </a:spcAft>
              <a:buClr>
                <a:srgbClr val="FE8637"/>
              </a:buClr>
              <a:buSzPct val="70000"/>
            </a:pP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of Rights and Freedoms guarantees the rights and freedoms set out in it subject only to such reasonable limits prescribed by law as can be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demonstrably justified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in a free and democratic society.” This means that the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government can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limit a person’s rights or freedoms, but it must show that the limit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is necessary</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notwithstanding clause (section 33 of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Charter</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allows the federal and provincial or territorial governments to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pass a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law even if it violates a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freedom or right in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the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Charter. This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clause was a compromise. Some provincial politicians felt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Charter</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 which would be interpreted by justices, would weaken their </a:t>
            </a:r>
            <a:r>
              <a:rPr lang="en-CA" cap="none" spc="0" dirty="0" smtClean="0">
                <a:solidFill>
                  <a:prstClr val="white"/>
                </a:solidFill>
                <a:latin typeface="Tahoma" panose="020B0604030504040204" pitchFamily="34" charset="0"/>
                <a:ea typeface="Tahoma" panose="020B0604030504040204" pitchFamily="34" charset="0"/>
                <a:cs typeface="Tahoma" panose="020B0604030504040204" pitchFamily="34" charset="0"/>
              </a:rPr>
              <a:t>power as </a:t>
            </a:r>
            <a:r>
              <a:rPr lang="en-CA" cap="none" spc="0" dirty="0">
                <a:solidFill>
                  <a:prstClr val="white"/>
                </a:solidFill>
                <a:latin typeface="Tahoma" panose="020B0604030504040204" pitchFamily="34" charset="0"/>
                <a:ea typeface="Tahoma" panose="020B0604030504040204" pitchFamily="34" charset="0"/>
                <a:cs typeface="Tahoma" panose="020B0604030504040204" pitchFamily="34" charset="0"/>
              </a:rPr>
              <a:t>elected lawmakers.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685800"/>
            <a:ext cx="8839199" cy="266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1965202"/>
      </p:ext>
    </p:extLst>
  </p:cSld>
  <p:clrMapOvr>
    <a:masterClrMapping/>
  </p:clrMapOvr>
  <p:timing>
    <p:tnLst>
      <p:par>
        <p:cTn id="1" dur="indefinite" restart="never" nodeType="tmRoot"/>
      </p:par>
    </p:tnLst>
  </p:timing>
</p:sld>
</file>

<file path=ppt/theme/theme1.xml><?xml version="1.0" encoding="utf-8"?>
<a:theme xmlns:a="http://schemas.openxmlformats.org/drawingml/2006/main" name="Broken bar design template">
  <a:themeElements>
    <a:clrScheme name="Office Theme 1">
      <a:dk1>
        <a:srgbClr val="000000"/>
      </a:dk1>
      <a:lt1>
        <a:srgbClr val="FFFFFF"/>
      </a:lt1>
      <a:dk2>
        <a:srgbClr val="CC0000"/>
      </a:dk2>
      <a:lt2>
        <a:srgbClr val="FFFFFF"/>
      </a:lt2>
      <a:accent1>
        <a:srgbClr val="FF0033"/>
      </a:accent1>
      <a:accent2>
        <a:srgbClr val="996633"/>
      </a:accent2>
      <a:accent3>
        <a:srgbClr val="E2AAAA"/>
      </a:accent3>
      <a:accent4>
        <a:srgbClr val="DADADA"/>
      </a:accent4>
      <a:accent5>
        <a:srgbClr val="FFAAAD"/>
      </a:accent5>
      <a:accent6>
        <a:srgbClr val="8A5C2D"/>
      </a:accent6>
      <a:hlink>
        <a:srgbClr val="CC9900"/>
      </a:hlink>
      <a:folHlink>
        <a:srgbClr val="FF6699"/>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CC0000"/>
        </a:dk2>
        <a:lt2>
          <a:srgbClr val="FFFFFF"/>
        </a:lt2>
        <a:accent1>
          <a:srgbClr val="FF0033"/>
        </a:accent1>
        <a:accent2>
          <a:srgbClr val="996633"/>
        </a:accent2>
        <a:accent3>
          <a:srgbClr val="E2AAAA"/>
        </a:accent3>
        <a:accent4>
          <a:srgbClr val="DADADA"/>
        </a:accent4>
        <a:accent5>
          <a:srgbClr val="FFAAAD"/>
        </a:accent5>
        <a:accent6>
          <a:srgbClr val="8A5C2D"/>
        </a:accent6>
        <a:hlink>
          <a:srgbClr val="CC9900"/>
        </a:hlink>
        <a:folHlink>
          <a:srgbClr val="FF6699"/>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FF"/>
        </a:lt2>
        <a:accent1>
          <a:srgbClr val="FF00FF"/>
        </a:accent1>
        <a:accent2>
          <a:srgbClr val="FF0000"/>
        </a:accent2>
        <a:accent3>
          <a:srgbClr val="FFFFFF"/>
        </a:accent3>
        <a:accent4>
          <a:srgbClr val="000000"/>
        </a:accent4>
        <a:accent5>
          <a:srgbClr val="FFAAFF"/>
        </a:accent5>
        <a:accent6>
          <a:srgbClr val="E70000"/>
        </a:accent6>
        <a:hlink>
          <a:srgbClr val="00FFFF"/>
        </a:hlink>
        <a:folHlink>
          <a:srgbClr val="C0C0C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FFFFFF"/>
        </a:lt2>
        <a:accent1>
          <a:srgbClr val="DDDDDD"/>
        </a:accent1>
        <a:accent2>
          <a:srgbClr val="868686"/>
        </a:accent2>
        <a:accent3>
          <a:srgbClr val="FFFFFF"/>
        </a:accent3>
        <a:accent4>
          <a:srgbClr val="000000"/>
        </a:accent4>
        <a:accent5>
          <a:srgbClr val="EBEBEB"/>
        </a:accent5>
        <a:accent6>
          <a:srgbClr val="797979"/>
        </a:accent6>
        <a:hlink>
          <a:srgbClr val="393939"/>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Broken bar design template</Template>
  <TotalTime>442</TotalTime>
  <Words>2243</Words>
  <Application>Microsoft Office PowerPoint</Application>
  <PresentationFormat>On-screen Show (4:3)</PresentationFormat>
  <Paragraphs>104</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Times New Roman</vt:lpstr>
      <vt:lpstr>Monotype Sorts</vt:lpstr>
      <vt:lpstr>Broken bar design template</vt:lpstr>
      <vt:lpstr>Protecting Human Rights</vt:lpstr>
      <vt:lpstr>What Are Human Rights?</vt:lpstr>
      <vt:lpstr>Universal Declaration of Human Rights</vt:lpstr>
      <vt:lpstr>Universal Declaration of Human Rights</vt:lpstr>
      <vt:lpstr>International Courts and Tribunals</vt:lpstr>
      <vt:lpstr>Human Rights Legislation in Canada</vt:lpstr>
      <vt:lpstr>The Canadian Bill of Rights</vt:lpstr>
      <vt:lpstr>Canadian Charter of Rights &amp; Freedoms</vt:lpstr>
      <vt:lpstr>Canadian Charter of Rights &amp; Freedoms</vt:lpstr>
      <vt:lpstr>Fundamental Freedoms</vt:lpstr>
      <vt:lpstr>Mobility Rights</vt:lpstr>
      <vt:lpstr>Equality Rights</vt:lpstr>
      <vt:lpstr>Legal Rights</vt:lpstr>
      <vt:lpstr>Democratic Rights</vt:lpstr>
      <vt:lpstr>Official Language Rights</vt:lpstr>
      <vt:lpstr>Minority Language Education Rights</vt:lpstr>
      <vt:lpstr>Federal &amp; Provincial Human Rights Law </vt:lpstr>
      <vt:lpstr>The Supreme Court and the Charter </vt:lpstr>
      <vt:lpstr>The Charter and Gender Equity </vt:lpstr>
      <vt:lpstr>Children’s Rights </vt:lpstr>
      <vt:lpstr>Child Poverty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Human Rights</dc:title>
  <dc:creator>Samsung</dc:creator>
  <cp:lastModifiedBy>Samsung</cp:lastModifiedBy>
  <cp:revision>66</cp:revision>
  <cp:lastPrinted>1601-01-01T00:00:00Z</cp:lastPrinted>
  <dcterms:created xsi:type="dcterms:W3CDTF">2018-12-23T20:40:20Z</dcterms:created>
  <dcterms:modified xsi:type="dcterms:W3CDTF">2018-12-24T04:03:09Z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TC010689901033</vt:lpwstr>
  </property>
</Properties>
</file>