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9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40F4-4727-4B87-912F-B077401431F1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F185-908E-44EB-A37D-64B6586ED07E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CA" sz="3600" dirty="0" smtClean="0">
                <a:effectLst/>
              </a:rPr>
              <a:t>The </a:t>
            </a:r>
            <a:r>
              <a:rPr lang="en-CA" sz="3600" dirty="0">
                <a:effectLst/>
              </a:rPr>
              <a:t>1930s: A Decade of Despair</a:t>
            </a:r>
          </a:p>
          <a:p>
            <a:pPr algn="ctr"/>
            <a:endParaRPr lang="en-US" altLang="en-US" sz="3600" dirty="0" smtClean="0">
              <a:latin typeface="Comic Sans MS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85900"/>
            <a:ext cx="5410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Co-operative Commonwealth Federation 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Trebuchet MS" pitchFamily="34" charset="0"/>
              </a:rPr>
              <a:t>The CCF was founded in the Prairie provinces in </a:t>
            </a:r>
            <a:r>
              <a:rPr lang="en-US" sz="2000" dirty="0">
                <a:latin typeface="Trebuchet MS" pitchFamily="34" charset="0"/>
              </a:rPr>
              <a:t>1932 by </a:t>
            </a:r>
            <a:r>
              <a:rPr lang="en-US" sz="2000" dirty="0" smtClean="0">
                <a:latin typeface="Trebuchet MS" pitchFamily="34" charset="0"/>
              </a:rPr>
              <a:t>J.S. </a:t>
            </a:r>
            <a:r>
              <a:rPr lang="en-US" sz="2000" dirty="0" err="1" smtClean="0">
                <a:latin typeface="Trebuchet MS" pitchFamily="34" charset="0"/>
              </a:rPr>
              <a:t>Woodsworth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sz="2000" dirty="0" smtClean="0">
                <a:latin typeface="Trebuchet MS" pitchFamily="34" charset="0"/>
              </a:rPr>
              <a:t>The CCF wanted to end capitalism. They </a:t>
            </a:r>
            <a:r>
              <a:rPr lang="en-CA" sz="2000" dirty="0">
                <a:latin typeface="Trebuchet MS" pitchFamily="34" charset="0"/>
              </a:rPr>
              <a:t>supported a socialist system in which the government controlled the economy so that all Canadians would benefit equally. </a:t>
            </a:r>
            <a:endParaRPr lang="en-CA" sz="20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CA" sz="20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sz="2000" dirty="0" smtClean="0">
                <a:latin typeface="Trebuchet MS" pitchFamily="34" charset="0"/>
              </a:rPr>
              <a:t>Their </a:t>
            </a:r>
            <a:r>
              <a:rPr lang="en-CA" sz="2000" dirty="0">
                <a:latin typeface="Trebuchet MS" pitchFamily="34" charset="0"/>
              </a:rPr>
              <a:t>party platform opposed free-market economics and supported public ownership of key industries. It advocated social programs to help the elderly, the unemployed, the homeless, and the sick</a:t>
            </a:r>
            <a:r>
              <a:rPr lang="en-CA" sz="2000" dirty="0" smtClean="0"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CA" sz="20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sz="2000" dirty="0" smtClean="0">
                <a:latin typeface="Trebuchet MS" pitchFamily="34" charset="0"/>
              </a:rPr>
              <a:t>The CCF became today’s New Democratic Party (NDP).</a:t>
            </a:r>
            <a:endParaRPr lang="en-US" sz="2000" dirty="0">
              <a:latin typeface="Trebuchet MS" pitchFamily="34" charset="0"/>
            </a:endParaRPr>
          </a:p>
          <a:p>
            <a:pPr lvl="0"/>
            <a:endParaRPr lang="en-US" sz="2000" dirty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Social Credit Party</a:t>
            </a:r>
            <a:r>
              <a:rPr lang="en-CA" altLang="en-US" sz="2800" dirty="0" smtClean="0"/>
              <a:t> 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8000" dirty="0" smtClean="0">
                <a:latin typeface="Trebuchet MS" pitchFamily="34" charset="0"/>
              </a:rPr>
              <a:t>The Social Credit Party was founded in Western Canada in 1935 by “Bible Bill” </a:t>
            </a:r>
            <a:r>
              <a:rPr lang="en-US" altLang="en-US" sz="8000" dirty="0" err="1" smtClean="0">
                <a:latin typeface="Trebuchet MS" pitchFamily="34" charset="0"/>
              </a:rPr>
              <a:t>Aberhart</a:t>
            </a:r>
            <a:r>
              <a:rPr lang="en-US" altLang="en-US" sz="8000" dirty="0" smtClean="0">
                <a:latin typeface="Trebuchet MS" pitchFamily="34" charset="0"/>
              </a:rPr>
              <a:t>. </a:t>
            </a:r>
          </a:p>
          <a:p>
            <a:endParaRPr lang="en-US" altLang="en-US" sz="8000" dirty="0">
              <a:latin typeface="Trebuchet MS" pitchFamily="34" charset="0"/>
            </a:endParaRPr>
          </a:p>
          <a:p>
            <a:r>
              <a:rPr lang="en-CA" sz="8000" dirty="0">
                <a:latin typeface="Trebuchet MS" pitchFamily="34" charset="0"/>
              </a:rPr>
              <a:t>The </a:t>
            </a:r>
            <a:r>
              <a:rPr lang="en-CA" sz="8000" dirty="0" smtClean="0">
                <a:latin typeface="Trebuchet MS" pitchFamily="34" charset="0"/>
              </a:rPr>
              <a:t>Social Credit Party </a:t>
            </a:r>
            <a:r>
              <a:rPr lang="en-CA" sz="8000" dirty="0">
                <a:latin typeface="Trebuchet MS" pitchFamily="34" charset="0"/>
              </a:rPr>
              <a:t>wanted to end capitalism. They supported </a:t>
            </a:r>
            <a:r>
              <a:rPr lang="en-CA" sz="8000" dirty="0" smtClean="0">
                <a:latin typeface="Trebuchet MS" pitchFamily="34" charset="0"/>
              </a:rPr>
              <a:t>a system in which the government released money into the economy so that people could spend it.</a:t>
            </a:r>
          </a:p>
          <a:p>
            <a:endParaRPr lang="en-CA" sz="8000" dirty="0">
              <a:latin typeface="Trebuchet MS" pitchFamily="34" charset="0"/>
            </a:endParaRPr>
          </a:p>
          <a:p>
            <a:r>
              <a:rPr lang="en-US" altLang="en-US" sz="8000" dirty="0" smtClean="0">
                <a:latin typeface="Trebuchet MS" pitchFamily="34" charset="0"/>
              </a:rPr>
              <a:t>The Social Credit Party believed that </a:t>
            </a:r>
            <a:r>
              <a:rPr lang="en-US" altLang="en-US" sz="8000" dirty="0">
                <a:latin typeface="Trebuchet MS" pitchFamily="34" charset="0"/>
              </a:rPr>
              <a:t>people should decide how to spend </a:t>
            </a:r>
            <a:r>
              <a:rPr lang="en-US" altLang="en-US" sz="8000" dirty="0" smtClean="0">
                <a:latin typeface="Trebuchet MS" pitchFamily="34" charset="0"/>
              </a:rPr>
              <a:t>money, not the government.</a:t>
            </a:r>
          </a:p>
          <a:p>
            <a:pPr marL="68580" indent="0">
              <a:buNone/>
            </a:pPr>
            <a:endParaRPr lang="en-CA" altLang="en-US" sz="8000" dirty="0" smtClean="0">
              <a:latin typeface="Trebuchet MS" pitchFamily="34" charset="0"/>
            </a:endParaRPr>
          </a:p>
          <a:p>
            <a:r>
              <a:rPr lang="en-CA" altLang="en-US" sz="8000" dirty="0" err="1" smtClean="0">
                <a:latin typeface="Trebuchet MS" pitchFamily="34" charset="0"/>
              </a:rPr>
              <a:t>Aberhart</a:t>
            </a:r>
            <a:r>
              <a:rPr lang="en-CA" altLang="en-US" sz="8000" dirty="0" smtClean="0">
                <a:latin typeface="Trebuchet MS" pitchFamily="34" charset="0"/>
              </a:rPr>
              <a:t> </a:t>
            </a:r>
            <a:r>
              <a:rPr lang="en-CA" altLang="en-US" sz="8000" dirty="0">
                <a:latin typeface="Trebuchet MS" pitchFamily="34" charset="0"/>
              </a:rPr>
              <a:t>promised each </a:t>
            </a:r>
            <a:r>
              <a:rPr lang="en-CA" altLang="en-US" sz="8000" dirty="0" smtClean="0">
                <a:latin typeface="Trebuchet MS" pitchFamily="34" charset="0"/>
              </a:rPr>
              <a:t>citizen $25 </a:t>
            </a:r>
            <a:r>
              <a:rPr lang="en-CA" altLang="en-US" sz="8000" dirty="0">
                <a:latin typeface="Trebuchet MS" pitchFamily="34" charset="0"/>
              </a:rPr>
              <a:t>a month to buy </a:t>
            </a:r>
            <a:r>
              <a:rPr lang="en-CA" altLang="en-US" sz="8000" dirty="0" smtClean="0">
                <a:latin typeface="Trebuchet MS" pitchFamily="34" charset="0"/>
              </a:rPr>
              <a:t>needed goods. The </a:t>
            </a:r>
            <a:r>
              <a:rPr lang="en-CA" altLang="en-US" sz="8000" dirty="0">
                <a:latin typeface="Trebuchet MS" pitchFamily="34" charset="0"/>
              </a:rPr>
              <a:t>federal government challenged the right of a province to issue its own currency, and social credit was disallowed by the Supreme Court.</a:t>
            </a:r>
          </a:p>
          <a:p>
            <a:endParaRPr lang="en-US" altLang="en-US" sz="2000" dirty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Union </a:t>
            </a:r>
            <a:r>
              <a:rPr lang="en-CA" altLang="en-US" sz="2800" dirty="0" err="1" smtClean="0"/>
              <a:t>nationale</a:t>
            </a:r>
            <a:r>
              <a:rPr lang="en-CA" altLang="en-US" sz="2800" dirty="0" smtClean="0"/>
              <a:t> 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The Union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Nationale</a:t>
            </a: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 was </a:t>
            </a:r>
            <a:r>
              <a:rPr lang="en-US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f</a:t>
            </a: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ounded </a:t>
            </a:r>
            <a:r>
              <a:rPr lang="en-US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in Quebec by Maurice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Duplessis</a:t>
            </a: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en-US" sz="2000" b="1" dirty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The Union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Nationale</a:t>
            </a:r>
            <a:r>
              <a:rPr lang="en-US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 supported Quebec nationalism – a movement advocating for the protection and development of Quebecois culture and language.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en-US" sz="2000" b="1" dirty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CA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The 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Union </a:t>
            </a:r>
            <a:r>
              <a:rPr lang="en-CA" altLang="en-US" sz="2000" b="1" dirty="0" err="1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nationale’s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 political platform was based on improved working conditions, social insurance programs, publicly owned power companies, and a system of farm credits. </a:t>
            </a:r>
            <a:endParaRPr lang="en-CA" sz="20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A Change in Federal Government</a:t>
            </a:r>
            <a:r>
              <a:rPr lang="en-CA" altLang="en-US" sz="2800" dirty="0" smtClean="0"/>
              <a:t> 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CA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During 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the 1935 election campaign </a:t>
            </a:r>
            <a:r>
              <a:rPr lang="en-CA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voters were frustrated by Bennett’s inability to solve the Depression crisis. The voters chose Mackenzie King to return as Canadian Prime 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Minister. </a:t>
            </a:r>
            <a:endParaRPr lang="en-CA" altLang="en-US" sz="2000" b="1" dirty="0" smtClean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CA" altLang="en-US" sz="2000" b="1" dirty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CA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King 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did not support government intervention in the economy. He believed that in time, the economy would improve on its own. </a:t>
            </a:r>
            <a:endParaRPr lang="en-CA" altLang="en-US" sz="2000" b="1" dirty="0" smtClean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CA" altLang="en-US" sz="2000" b="1" dirty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CA" altLang="en-US" sz="20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King </a:t>
            </a:r>
            <a:r>
              <a:rPr lang="en-CA" altLang="en-US" sz="2000" b="1" dirty="0">
                <a:solidFill>
                  <a:srgbClr val="FFFFFF"/>
                </a:solidFill>
                <a:latin typeface="Trebuchet MS" panose="020B0603020202020204" pitchFamily="34" charset="0"/>
                <a:cs typeface="Times New Roman" pitchFamily="96" charset="0"/>
              </a:rPr>
              <a:t>also felt that spending money on social programs during a depression did not make economic sense, and that it was better to wait until the economy was strong before introducing these expensive programs.</a:t>
            </a:r>
            <a:endParaRPr lang="en-CA" altLang="en-US" sz="2000" b="1" dirty="0" smtClean="0">
              <a:solidFill>
                <a:srgbClr val="FFFFFF"/>
              </a:solidFill>
              <a:latin typeface="Trebuchet MS" panose="020B0603020202020204" pitchFamily="34" charset="0"/>
              <a:cs typeface="Times New Roman" pitchFamily="96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CA" altLang="en-US" sz="2000" b="1" dirty="0">
              <a:solidFill>
                <a:srgbClr val="FFFFFF"/>
              </a:solidFill>
              <a:cs typeface="Times New Roman" pitchFamily="96" charset="0"/>
            </a:endParaRP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914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Causes </a:t>
            </a:r>
            <a:r>
              <a:rPr lang="en-CA" altLang="en-US" sz="2800" dirty="0"/>
              <a:t>of The Great Depression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en-CA" altLang="en-US" sz="2200" dirty="0" smtClean="0">
                <a:latin typeface="Trebuchet MS" panose="020B0603020202020204" pitchFamily="34" charset="0"/>
              </a:rPr>
              <a:t>Overproduction </a:t>
            </a:r>
            <a:r>
              <a:rPr lang="en-CA" altLang="en-US" sz="2200" dirty="0">
                <a:latin typeface="Trebuchet MS" panose="020B0603020202020204" pitchFamily="34" charset="0"/>
              </a:rPr>
              <a:t>of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goods by companies. Workers were laid off, had less money, bought less goods.</a:t>
            </a:r>
          </a:p>
          <a:p>
            <a:pPr>
              <a:lnSpc>
                <a:spcPct val="90000"/>
              </a:lnSpc>
              <a:defRPr/>
            </a:pP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200" dirty="0">
                <a:latin typeface="Trebuchet MS" panose="020B0603020202020204" pitchFamily="34" charset="0"/>
              </a:rPr>
              <a:t>Canada’s dependency on a few primary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resource exports. Primary resource producers from other countries generated competition, reducing market demand and price.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200" dirty="0">
                <a:latin typeface="Trebuchet MS" panose="020B0603020202020204" pitchFamily="34" charset="0"/>
              </a:rPr>
              <a:t>High Tariffs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– Protectionism. High taxes caused a decrease in exports. </a:t>
            </a:r>
          </a:p>
          <a:p>
            <a:pPr>
              <a:lnSpc>
                <a:spcPct val="90000"/>
              </a:lnSpc>
              <a:defRPr/>
            </a:pP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200" dirty="0">
                <a:latin typeface="Trebuchet MS" panose="020B0603020202020204" pitchFamily="34" charset="0"/>
              </a:rPr>
              <a:t>Canada’s dependence on the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U.S. </a:t>
            </a:r>
            <a:r>
              <a:rPr lang="en-CA" altLang="en-US" sz="2200" dirty="0">
                <a:latin typeface="Trebuchet MS" panose="020B0603020202020204" pitchFamily="34" charset="0"/>
              </a:rPr>
              <a:t>for most of its trade and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exports.</a:t>
            </a:r>
          </a:p>
          <a:p>
            <a:pPr>
              <a:lnSpc>
                <a:spcPct val="90000"/>
              </a:lnSpc>
              <a:defRPr/>
            </a:pP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200" dirty="0">
                <a:latin typeface="Trebuchet MS" panose="020B0603020202020204" pitchFamily="34" charset="0"/>
              </a:rPr>
              <a:t>International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debt.</a:t>
            </a:r>
          </a:p>
          <a:p>
            <a:pPr>
              <a:lnSpc>
                <a:spcPct val="90000"/>
              </a:lnSpc>
              <a:defRPr/>
            </a:pP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CA" altLang="en-US" sz="2200" dirty="0">
                <a:latin typeface="Trebuchet MS" panose="020B0603020202020204" pitchFamily="34" charset="0"/>
              </a:rPr>
              <a:t>Stock market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crash. </a:t>
            </a:r>
            <a:endParaRPr lang="en-CA" altLang="en-US" sz="2200" dirty="0">
              <a:latin typeface="Trebuchet MS" panose="020B0603020202020204" pitchFamily="34" charset="0"/>
            </a:endParaRPr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3619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Drought on the Prairies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CA" sz="2200" dirty="0">
                <a:latin typeface="Trebuchet MS" panose="020B0603020202020204" pitchFamily="34" charset="0"/>
              </a:rPr>
              <a:t>The price of wheat (an important crop) per bushel fell from $1.51 in 1925 to $0.54 in 1932.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 sz="2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sz="2200" dirty="0" smtClean="0">
                <a:latin typeface="Trebuchet MS" panose="020B0603020202020204" pitchFamily="34" charset="0"/>
              </a:rPr>
              <a:t>There </a:t>
            </a:r>
            <a:r>
              <a:rPr lang="en-CA" sz="2200" dirty="0">
                <a:latin typeface="Trebuchet MS" panose="020B0603020202020204" pitchFamily="34" charset="0"/>
              </a:rPr>
              <a:t>was severe drought on the Prairies from </a:t>
            </a:r>
            <a:r>
              <a:rPr lang="en-CA" sz="2200" dirty="0" smtClean="0">
                <a:latin typeface="Trebuchet MS" panose="020B0603020202020204" pitchFamily="34" charset="0"/>
              </a:rPr>
              <a:t>1929-1935. </a:t>
            </a:r>
            <a:r>
              <a:rPr lang="en-CA" sz="2200" dirty="0">
                <a:latin typeface="Trebuchet MS" panose="020B0603020202020204" pitchFamily="34" charset="0"/>
              </a:rPr>
              <a:t>L</a:t>
            </a:r>
            <a:r>
              <a:rPr lang="en-CA" sz="2200" dirty="0" smtClean="0">
                <a:latin typeface="Trebuchet MS" panose="020B0603020202020204" pitchFamily="34" charset="0"/>
              </a:rPr>
              <a:t>and </a:t>
            </a:r>
            <a:r>
              <a:rPr lang="en-CA" sz="2200" dirty="0">
                <a:latin typeface="Trebuchet MS" panose="020B0603020202020204" pitchFamily="34" charset="0"/>
              </a:rPr>
              <a:t>was too dry to grow many </a:t>
            </a:r>
            <a:r>
              <a:rPr lang="en-CA" sz="2200" dirty="0" smtClean="0">
                <a:latin typeface="Trebuchet MS" panose="020B0603020202020204" pitchFamily="34" charset="0"/>
              </a:rPr>
              <a:t>crops and families struggled to survive.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 sz="2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sz="2200" dirty="0" smtClean="0">
                <a:latin typeface="Trebuchet MS" panose="020B0603020202020204" pitchFamily="34" charset="0"/>
              </a:rPr>
              <a:t>Millions of hectares of fertile topsoil – dried up the drought and </a:t>
            </a:r>
            <a:r>
              <a:rPr lang="en-CA" sz="2200" dirty="0" err="1" smtClean="0">
                <a:latin typeface="Trebuchet MS" panose="020B0603020202020204" pitchFamily="34" charset="0"/>
              </a:rPr>
              <a:t>overfarming</a:t>
            </a:r>
            <a:r>
              <a:rPr lang="en-CA" sz="2200" dirty="0" smtClean="0">
                <a:latin typeface="Trebuchet MS" panose="020B0603020202020204" pitchFamily="34" charset="0"/>
              </a:rPr>
              <a:t> – blew away.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 sz="2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sz="2200" dirty="0">
                <a:latin typeface="Trebuchet MS" panose="020B0603020202020204" pitchFamily="34" charset="0"/>
              </a:rPr>
              <a:t>G</a:t>
            </a:r>
            <a:r>
              <a:rPr lang="en-CA" sz="2200" dirty="0" smtClean="0">
                <a:latin typeface="Trebuchet MS" panose="020B0603020202020204" pitchFamily="34" charset="0"/>
              </a:rPr>
              <a:t>rasshoppers </a:t>
            </a:r>
            <a:r>
              <a:rPr lang="en-CA" sz="2200" dirty="0">
                <a:latin typeface="Trebuchet MS" panose="020B0603020202020204" pitchFamily="34" charset="0"/>
              </a:rPr>
              <a:t>became a problem, as millions ate crops that did grow</a:t>
            </a:r>
            <a:r>
              <a:rPr lang="en-CA" sz="2200" dirty="0" smtClean="0">
                <a:latin typeface="Trebuchet MS" panose="020B0603020202020204" pitchFamily="34" charset="0"/>
              </a:rPr>
              <a:t>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 sz="2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CA" sz="2200" dirty="0" smtClean="0">
                <a:latin typeface="Trebuchet MS" panose="020B0603020202020204" pitchFamily="34" charset="0"/>
              </a:rPr>
              <a:t>Thousands of farming families were forced to abandon their land.</a:t>
            </a:r>
            <a:endParaRPr lang="en-CA" sz="2200" dirty="0">
              <a:latin typeface="Trebuchet MS" panose="020B0603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69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Unemployment And Collecting </a:t>
            </a:r>
            <a:r>
              <a:rPr lang="en-CA" altLang="en-US" sz="2800" dirty="0" err="1" smtClean="0"/>
              <a:t>Pogey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8000" dirty="0" smtClean="0">
                <a:latin typeface="Trebuchet MS" panose="020B0603020202020204" pitchFamily="34" charset="0"/>
              </a:rPr>
              <a:t>Factories and businesses closed and people became unemployed. Without a source of income, many people were unable to pay the rent for their homes and were evicted.</a:t>
            </a:r>
          </a:p>
          <a:p>
            <a:endParaRPr lang="en-US" sz="8000" dirty="0">
              <a:latin typeface="Trebuchet MS" panose="020B0603020202020204" pitchFamily="34" charset="0"/>
            </a:endParaRPr>
          </a:p>
          <a:p>
            <a:r>
              <a:rPr lang="en-CA" altLang="en-US" sz="8000" dirty="0" smtClean="0">
                <a:latin typeface="Trebuchet MS" panose="020B0603020202020204" pitchFamily="34" charset="0"/>
              </a:rPr>
              <a:t>Collecting government relief payments (“</a:t>
            </a:r>
            <a:r>
              <a:rPr lang="en-CA" altLang="en-US" sz="8000" dirty="0" err="1" smtClean="0">
                <a:latin typeface="Trebuchet MS" panose="020B0603020202020204" pitchFamily="34" charset="0"/>
              </a:rPr>
              <a:t>pogey</a:t>
            </a:r>
            <a:r>
              <a:rPr lang="en-CA" altLang="en-US" sz="8000" dirty="0" smtClean="0">
                <a:latin typeface="Trebuchet MS" panose="020B0603020202020204" pitchFamily="34" charset="0"/>
              </a:rPr>
              <a:t>”) was </a:t>
            </a:r>
            <a:r>
              <a:rPr lang="en-CA" altLang="en-US" sz="8000" dirty="0">
                <a:latin typeface="Trebuchet MS" panose="020B0603020202020204" pitchFamily="34" charset="0"/>
              </a:rPr>
              <a:t>a humiliating </a:t>
            </a:r>
            <a:r>
              <a:rPr lang="en-CA" altLang="en-US" sz="8000" dirty="0" smtClean="0">
                <a:latin typeface="Trebuchet MS" panose="020B0603020202020204" pitchFamily="34" charset="0"/>
              </a:rPr>
              <a:t>experience. </a:t>
            </a:r>
            <a:r>
              <a:rPr lang="en-CA" altLang="en-US" sz="8000" dirty="0">
                <a:latin typeface="Trebuchet MS" panose="020B0603020202020204" pitchFamily="34" charset="0"/>
              </a:rPr>
              <a:t>P</a:t>
            </a:r>
            <a:r>
              <a:rPr lang="en-CA" altLang="en-US" sz="8000" dirty="0" smtClean="0">
                <a:latin typeface="Trebuchet MS" panose="020B0603020202020204" pitchFamily="34" charset="0"/>
              </a:rPr>
              <a:t>eople </a:t>
            </a:r>
            <a:r>
              <a:rPr lang="en-CA" altLang="en-US" sz="8000" dirty="0">
                <a:latin typeface="Trebuchet MS" panose="020B0603020202020204" pitchFamily="34" charset="0"/>
              </a:rPr>
              <a:t>had to publicly declare their financial failure and swear they had no home and nothing of value</a:t>
            </a:r>
            <a:r>
              <a:rPr lang="en-CA" altLang="en-US" sz="8000" dirty="0" smtClean="0">
                <a:latin typeface="Trebuchet MS" panose="020B0603020202020204" pitchFamily="34" charset="0"/>
              </a:rPr>
              <a:t>.</a:t>
            </a:r>
          </a:p>
          <a:p>
            <a:endParaRPr lang="en-CA" altLang="en-US" sz="8000" dirty="0">
              <a:latin typeface="Trebuchet MS" panose="020B0603020202020204" pitchFamily="34" charset="0"/>
            </a:endParaRPr>
          </a:p>
          <a:p>
            <a:r>
              <a:rPr lang="en-US" sz="8000" dirty="0">
                <a:latin typeface="Trebuchet MS" panose="020B0603020202020204" pitchFamily="34" charset="0"/>
              </a:rPr>
              <a:t>Private </a:t>
            </a:r>
            <a:r>
              <a:rPr lang="en-US" sz="8000" dirty="0" smtClean="0">
                <a:latin typeface="Trebuchet MS" panose="020B0603020202020204" pitchFamily="34" charset="0"/>
              </a:rPr>
              <a:t>charities opened </a:t>
            </a:r>
            <a:r>
              <a:rPr lang="en-US" sz="8000" dirty="0">
                <a:latin typeface="Trebuchet MS" panose="020B0603020202020204" pitchFamily="34" charset="0"/>
              </a:rPr>
              <a:t>soup kitchens to feed </a:t>
            </a:r>
            <a:r>
              <a:rPr lang="en-US" sz="8000" dirty="0" smtClean="0">
                <a:latin typeface="Trebuchet MS" panose="020B0603020202020204" pitchFamily="34" charset="0"/>
              </a:rPr>
              <a:t>the poor </a:t>
            </a:r>
            <a:r>
              <a:rPr lang="en-US" sz="8000" dirty="0">
                <a:latin typeface="Trebuchet MS" panose="020B0603020202020204" pitchFamily="34" charset="0"/>
              </a:rPr>
              <a:t>and </a:t>
            </a:r>
            <a:r>
              <a:rPr lang="en-US" sz="8000" dirty="0" smtClean="0">
                <a:latin typeface="Trebuchet MS" panose="020B0603020202020204" pitchFamily="34" charset="0"/>
              </a:rPr>
              <a:t>homeless.</a:t>
            </a:r>
          </a:p>
          <a:p>
            <a:endParaRPr lang="en-US" sz="8000" dirty="0">
              <a:latin typeface="Trebuchet MS" panose="020B0603020202020204" pitchFamily="34" charset="0"/>
            </a:endParaRPr>
          </a:p>
          <a:p>
            <a:r>
              <a:rPr lang="en-US" sz="8000" dirty="0" smtClean="0">
                <a:latin typeface="Trebuchet MS" panose="020B0603020202020204" pitchFamily="34" charset="0"/>
              </a:rPr>
              <a:t>Young jobless, homeless men “rode the rails” hopping freight trains in search of employment.</a:t>
            </a:r>
          </a:p>
          <a:p>
            <a:endParaRPr lang="en-US" sz="3200" dirty="0"/>
          </a:p>
          <a:p>
            <a:pPr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CA" altLang="en-US" sz="2300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The Disadvantaged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2200" dirty="0" smtClean="0">
                <a:latin typeface="Trebuchet MS" panose="020B0603020202020204" pitchFamily="34" charset="0"/>
              </a:rPr>
              <a:t>Immigrants were  viewed with hostility since they competed for the few jobs available. By 1935, more than 28,000  immigrants were deported from Canada.</a:t>
            </a:r>
          </a:p>
          <a:p>
            <a:endParaRPr lang="en-US" altLang="en-US" sz="2200" dirty="0">
              <a:latin typeface="Trebuchet MS" panose="020B0603020202020204" pitchFamily="34" charset="0"/>
            </a:endParaRPr>
          </a:p>
          <a:p>
            <a:r>
              <a:rPr lang="en-US" altLang="en-US" sz="2200" dirty="0" smtClean="0">
                <a:latin typeface="Trebuchet MS" panose="020B0603020202020204" pitchFamily="34" charset="0"/>
              </a:rPr>
              <a:t>Most of Vancouver’s Chinese population did not qualify for relief payments. </a:t>
            </a:r>
          </a:p>
          <a:p>
            <a:endParaRPr lang="en-US" altLang="en-US" sz="2200" dirty="0">
              <a:latin typeface="Trebuchet MS" panose="020B0603020202020204" pitchFamily="34" charset="0"/>
            </a:endParaRPr>
          </a:p>
          <a:p>
            <a:r>
              <a:rPr lang="en-US" altLang="en-US" sz="2200" dirty="0" smtClean="0">
                <a:latin typeface="Trebuchet MS" panose="020B0603020202020204" pitchFamily="34" charset="0"/>
              </a:rPr>
              <a:t>Jewish people faced anti-Semitism. They were forbidden from applying for many jobs and joining various clubs and organizations.</a:t>
            </a:r>
          </a:p>
          <a:p>
            <a:endParaRPr lang="en-US" altLang="en-US" sz="2200" dirty="0">
              <a:latin typeface="Trebuchet MS" panose="020B0603020202020204" pitchFamily="34" charset="0"/>
            </a:endParaRPr>
          </a:p>
          <a:p>
            <a:r>
              <a:rPr lang="en-US" altLang="en-US" sz="2200" dirty="0" smtClean="0">
                <a:latin typeface="Trebuchet MS" panose="020B0603020202020204" pitchFamily="34" charset="0"/>
              </a:rPr>
              <a:t>Aboriginal families on relief were given only $5.00 a month, compared to the $19.00 - $60.00 received by non-Aboriginals. </a:t>
            </a:r>
            <a:r>
              <a:rPr lang="en-US" altLang="en-US" sz="2200" dirty="0" smtClean="0"/>
              <a:t> 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Prime Minister King’s Response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altLang="en-US" sz="2000" dirty="0" smtClean="0">
                <a:latin typeface="Trebuchet MS" panose="020B0603020202020204" pitchFamily="34" charset="0"/>
              </a:rPr>
              <a:t>King </a:t>
            </a:r>
            <a:r>
              <a:rPr lang="en-CA" altLang="en-US" sz="2000" dirty="0">
                <a:latin typeface="Trebuchet MS" panose="020B0603020202020204" pitchFamily="34" charset="0"/>
              </a:rPr>
              <a:t>believed that the Depression was only </a:t>
            </a:r>
            <a:r>
              <a:rPr lang="en-CA" altLang="en-US" sz="2000" dirty="0" smtClean="0">
                <a:latin typeface="Trebuchet MS" panose="020B0603020202020204" pitchFamily="34" charset="0"/>
              </a:rPr>
              <a:t>temporary and that, in time, the economy would get </a:t>
            </a:r>
            <a:r>
              <a:rPr lang="en-CA" altLang="en-US" sz="2000" dirty="0">
                <a:latin typeface="Trebuchet MS" panose="020B0603020202020204" pitchFamily="34" charset="0"/>
              </a:rPr>
              <a:t>better without government help. </a:t>
            </a:r>
            <a:endParaRPr lang="en-CA" altLang="en-US" sz="2000" dirty="0" smtClean="0">
              <a:latin typeface="Trebuchet MS" panose="020B0603020202020204" pitchFamily="34" charset="0"/>
            </a:endParaRPr>
          </a:p>
          <a:p>
            <a:endParaRPr lang="en-CA" altLang="en-US" sz="2000" dirty="0">
              <a:latin typeface="Trebuchet MS" panose="020B0603020202020204" pitchFamily="34" charset="0"/>
            </a:endParaRPr>
          </a:p>
          <a:p>
            <a:r>
              <a:rPr lang="en-CA" altLang="en-US" sz="2000" dirty="0" smtClean="0">
                <a:latin typeface="Trebuchet MS" panose="020B0603020202020204" pitchFamily="34" charset="0"/>
              </a:rPr>
              <a:t>Provincial </a:t>
            </a:r>
            <a:r>
              <a:rPr lang="en-CA" altLang="en-US" sz="2000" dirty="0">
                <a:latin typeface="Trebuchet MS" panose="020B0603020202020204" pitchFamily="34" charset="0"/>
              </a:rPr>
              <a:t>governments </a:t>
            </a:r>
            <a:r>
              <a:rPr lang="en-CA" altLang="en-US" sz="2000" dirty="0" smtClean="0">
                <a:latin typeface="Trebuchet MS" panose="020B0603020202020204" pitchFamily="34" charset="0"/>
              </a:rPr>
              <a:t>asked the federal government for financial assistance to help unemployed Canadian. King said </a:t>
            </a:r>
            <a:r>
              <a:rPr lang="en-CA" altLang="en-US" sz="2000" dirty="0">
                <a:latin typeface="Trebuchet MS" panose="020B0603020202020204" pitchFamily="34" charset="0"/>
              </a:rPr>
              <a:t>he would not even give </a:t>
            </a:r>
            <a:r>
              <a:rPr lang="en-CA" altLang="en-US" sz="2000" dirty="0" smtClean="0">
                <a:latin typeface="Trebuchet MS" panose="020B0603020202020204" pitchFamily="34" charset="0"/>
              </a:rPr>
              <a:t>a Conservative provincial government “a </a:t>
            </a:r>
            <a:r>
              <a:rPr lang="en-CA" altLang="en-US" sz="2000" dirty="0">
                <a:latin typeface="Trebuchet MS" panose="020B0603020202020204" pitchFamily="34" charset="0"/>
              </a:rPr>
              <a:t>five cent piece</a:t>
            </a:r>
            <a:r>
              <a:rPr lang="en-CA" altLang="en-US" sz="2000" dirty="0" smtClean="0">
                <a:latin typeface="Trebuchet MS" panose="020B0603020202020204" pitchFamily="34" charset="0"/>
              </a:rPr>
              <a:t>.”</a:t>
            </a:r>
          </a:p>
          <a:p>
            <a:endParaRPr lang="en-CA" altLang="en-US" sz="2000" dirty="0">
              <a:latin typeface="Trebuchet MS" panose="020B0603020202020204" pitchFamily="34" charset="0"/>
            </a:endParaRPr>
          </a:p>
          <a:p>
            <a:r>
              <a:rPr lang="en-CA" altLang="en-US" sz="2000" dirty="0" smtClean="0">
                <a:latin typeface="Trebuchet MS" panose="020B0603020202020204" pitchFamily="34" charset="0"/>
              </a:rPr>
              <a:t>Many people </a:t>
            </a:r>
            <a:r>
              <a:rPr lang="en-CA" altLang="en-US" sz="2000" dirty="0">
                <a:latin typeface="Trebuchet MS" panose="020B0603020202020204" pitchFamily="34" charset="0"/>
              </a:rPr>
              <a:t>thought King did not care about </a:t>
            </a:r>
            <a:r>
              <a:rPr lang="en-CA" altLang="en-US" sz="2000" dirty="0" smtClean="0">
                <a:latin typeface="Trebuchet MS" panose="020B0603020202020204" pitchFamily="34" charset="0"/>
              </a:rPr>
              <a:t>them. In the election of 1930, Canadian voters chose to replace King’s Liberal government with Richard Bedford Bennett’s Conservative government.</a:t>
            </a:r>
            <a:endParaRPr lang="en-CA" altLang="en-US" sz="2000" dirty="0">
              <a:latin typeface="Trebuchet MS" panose="020B0603020202020204" pitchFamily="34" charset="0"/>
            </a:endParaRP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Prime Minister Bennett’s Response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altLang="en-US" sz="2200" dirty="0" smtClean="0">
                <a:latin typeface="Trebuchet MS" panose="020B0603020202020204" pitchFamily="34" charset="0"/>
              </a:rPr>
              <a:t>Introduced the Unemployment </a:t>
            </a:r>
            <a:r>
              <a:rPr lang="en-CA" altLang="en-US" sz="2200" dirty="0">
                <a:latin typeface="Trebuchet MS" panose="020B0603020202020204" pitchFamily="34" charset="0"/>
              </a:rPr>
              <a:t>Relief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Act, which gave the provinces </a:t>
            </a:r>
            <a:r>
              <a:rPr lang="en-CA" altLang="en-US" sz="2200" dirty="0">
                <a:latin typeface="Trebuchet MS" panose="020B0603020202020204" pitchFamily="34" charset="0"/>
              </a:rPr>
              <a:t>$20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million for </a:t>
            </a:r>
            <a:r>
              <a:rPr lang="en-CA" altLang="en-US" sz="2200" dirty="0">
                <a:latin typeface="Trebuchet MS" panose="020B0603020202020204" pitchFamily="34" charset="0"/>
              </a:rPr>
              <a:t>work creation programs. In spite of this spending, the economy did not improve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.</a:t>
            </a:r>
          </a:p>
          <a:p>
            <a:endParaRPr lang="en-CA" altLang="en-US" sz="2200" dirty="0">
              <a:latin typeface="Trebuchet MS" panose="020B0603020202020204" pitchFamily="34" charset="0"/>
            </a:endParaRPr>
          </a:p>
          <a:p>
            <a:r>
              <a:rPr lang="en-CA" altLang="en-US" sz="2200" dirty="0" smtClean="0">
                <a:latin typeface="Trebuchet MS" panose="020B0603020202020204" pitchFamily="34" charset="0"/>
              </a:rPr>
              <a:t>Raised </a:t>
            </a:r>
            <a:r>
              <a:rPr lang="en-CA" altLang="en-US" sz="2200" dirty="0">
                <a:latin typeface="Trebuchet MS" panose="020B0603020202020204" pitchFamily="34" charset="0"/>
              </a:rPr>
              <a:t>tariffs (taxes) on foreign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imports in an attempt to </a:t>
            </a:r>
            <a:r>
              <a:rPr lang="en-CA" altLang="en-US" sz="2200" dirty="0">
                <a:latin typeface="Trebuchet MS" panose="020B0603020202020204" pitchFamily="34" charset="0"/>
              </a:rPr>
              <a:t>protect Canadian industry.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In </a:t>
            </a:r>
            <a:r>
              <a:rPr lang="en-CA" altLang="en-US" sz="2200" dirty="0">
                <a:latin typeface="Trebuchet MS" panose="020B0603020202020204" pitchFamily="34" charset="0"/>
              </a:rPr>
              <a:t>the long run, it did more harm than good, as other nations, in turn, set up trade barriers against Canada. </a:t>
            </a:r>
            <a:endParaRPr lang="en-CA" altLang="en-US" sz="2200" dirty="0" smtClean="0">
              <a:latin typeface="Trebuchet MS" panose="020B0603020202020204" pitchFamily="34" charset="0"/>
            </a:endParaRPr>
          </a:p>
          <a:p>
            <a:endParaRPr lang="en-CA" altLang="en-US" sz="2200" dirty="0">
              <a:latin typeface="Trebuchet MS" panose="020B0603020202020204" pitchFamily="34" charset="0"/>
            </a:endParaRPr>
          </a:p>
          <a:p>
            <a:r>
              <a:rPr lang="en-CA" altLang="en-US" sz="2200" dirty="0" smtClean="0">
                <a:latin typeface="Trebuchet MS" panose="020B0603020202020204" pitchFamily="34" charset="0"/>
              </a:rPr>
              <a:t>Introduced the </a:t>
            </a:r>
            <a:r>
              <a:rPr lang="en-CA" altLang="en-US" sz="2200" dirty="0">
                <a:latin typeface="Trebuchet MS" panose="020B0603020202020204" pitchFamily="34" charset="0"/>
              </a:rPr>
              <a:t>Prairie Farm Rehabilitation Act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in </a:t>
            </a:r>
            <a:r>
              <a:rPr lang="en-CA" altLang="en-US" sz="2200" dirty="0">
                <a:latin typeface="Trebuchet MS" panose="020B0603020202020204" pitchFamily="34" charset="0"/>
              </a:rPr>
              <a:t>1935 </a:t>
            </a:r>
            <a:r>
              <a:rPr lang="en-CA" altLang="en-US" sz="2200" dirty="0" smtClean="0">
                <a:latin typeface="Trebuchet MS" panose="020B0603020202020204" pitchFamily="34" charset="0"/>
              </a:rPr>
              <a:t>to </a:t>
            </a:r>
            <a:r>
              <a:rPr lang="en-CA" altLang="en-US" sz="2200" dirty="0">
                <a:latin typeface="Trebuchet MS" panose="020B0603020202020204" pitchFamily="34" charset="0"/>
              </a:rPr>
              <a:t>help farmers build irrigation systems and reservoirs. Unfortunately, drought and poverty had already forced many farmers to abandon their farms.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Work Camps And The On-to-Ottawa Trek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8000" dirty="0">
                <a:latin typeface="Trebuchet MS" panose="020B0603020202020204" pitchFamily="34" charset="0"/>
              </a:rPr>
              <a:t>T</a:t>
            </a:r>
            <a:r>
              <a:rPr lang="en-US" sz="8000" dirty="0" smtClean="0">
                <a:latin typeface="Trebuchet MS" panose="020B0603020202020204" pitchFamily="34" charset="0"/>
              </a:rPr>
              <a:t>o provide relief to the single, unemployed men, Bennett created </a:t>
            </a:r>
            <a:r>
              <a:rPr lang="en-US" sz="8000" dirty="0">
                <a:latin typeface="Trebuchet MS" panose="020B0603020202020204" pitchFamily="34" charset="0"/>
              </a:rPr>
              <a:t>relief </a:t>
            </a:r>
            <a:r>
              <a:rPr lang="en-US" sz="8000" dirty="0" smtClean="0">
                <a:latin typeface="Trebuchet MS" panose="020B0603020202020204" pitchFamily="34" charset="0"/>
              </a:rPr>
              <a:t>camps. Men worked on building roads, clearing land, and digging drainage ditches.</a:t>
            </a:r>
            <a:r>
              <a:rPr lang="en-US" sz="8000" dirty="0">
                <a:latin typeface="Trebuchet MS" panose="020B0603020202020204" pitchFamily="34" charset="0"/>
              </a:rPr>
              <a:t> </a:t>
            </a:r>
            <a:endParaRPr lang="en-US" sz="8000" dirty="0" smtClean="0">
              <a:latin typeface="Trebuchet MS" panose="020B0603020202020204" pitchFamily="34" charset="0"/>
            </a:endParaRPr>
          </a:p>
          <a:p>
            <a:endParaRPr lang="en-US" sz="8000" dirty="0">
              <a:latin typeface="Trebuchet MS" panose="020B0603020202020204" pitchFamily="34" charset="0"/>
            </a:endParaRPr>
          </a:p>
          <a:p>
            <a:r>
              <a:rPr lang="en-US" sz="8000" dirty="0">
                <a:latin typeface="Trebuchet MS" panose="020B0603020202020204" pitchFamily="34" charset="0"/>
              </a:rPr>
              <a:t>Workers were paid 20 cents per day and given room and board. </a:t>
            </a:r>
            <a:r>
              <a:rPr lang="en-US" sz="8000" dirty="0" smtClean="0">
                <a:latin typeface="Trebuchet MS" panose="020B0603020202020204" pitchFamily="34" charset="0"/>
              </a:rPr>
              <a:t>The food was terrible, and the bunks were often bug-infested. </a:t>
            </a:r>
          </a:p>
          <a:p>
            <a:endParaRPr lang="en-US" sz="8000" dirty="0" smtClean="0">
              <a:latin typeface="Trebuchet MS" panose="020B0603020202020204" pitchFamily="34" charset="0"/>
            </a:endParaRPr>
          </a:p>
          <a:p>
            <a:r>
              <a:rPr lang="en-US" sz="8000" dirty="0">
                <a:latin typeface="Trebuchet MS" panose="020B0603020202020204" pitchFamily="34" charset="0"/>
              </a:rPr>
              <a:t>In </a:t>
            </a:r>
            <a:r>
              <a:rPr lang="en-US" sz="8000" dirty="0" smtClean="0">
                <a:latin typeface="Trebuchet MS" panose="020B0603020202020204" pitchFamily="34" charset="0"/>
              </a:rPr>
              <a:t>1935</a:t>
            </a:r>
            <a:r>
              <a:rPr lang="en-US" sz="8000" dirty="0">
                <a:latin typeface="Trebuchet MS" panose="020B0603020202020204" pitchFamily="34" charset="0"/>
              </a:rPr>
              <a:t>, </a:t>
            </a:r>
            <a:r>
              <a:rPr lang="en-US" sz="8000" dirty="0" smtClean="0">
                <a:latin typeface="Trebuchet MS" panose="020B0603020202020204" pitchFamily="34" charset="0"/>
              </a:rPr>
              <a:t>over a thousand men who were angry about the camp </a:t>
            </a:r>
            <a:r>
              <a:rPr lang="en-US" sz="8000" dirty="0">
                <a:latin typeface="Trebuchet MS" panose="020B0603020202020204" pitchFamily="34" charset="0"/>
              </a:rPr>
              <a:t>conditions and </a:t>
            </a:r>
            <a:r>
              <a:rPr lang="en-US" sz="8000" dirty="0" smtClean="0">
                <a:latin typeface="Trebuchet MS" panose="020B0603020202020204" pitchFamily="34" charset="0"/>
              </a:rPr>
              <a:t>low rate of pay, </a:t>
            </a:r>
            <a:r>
              <a:rPr lang="en-US" sz="8000" dirty="0">
                <a:latin typeface="Trebuchet MS" panose="020B0603020202020204" pitchFamily="34" charset="0"/>
              </a:rPr>
              <a:t>boarded trains to go to Ottawa to protest against the federal </a:t>
            </a:r>
            <a:r>
              <a:rPr lang="en-US" sz="8000" dirty="0" smtClean="0">
                <a:latin typeface="Trebuchet MS" panose="020B0603020202020204" pitchFamily="34" charset="0"/>
              </a:rPr>
              <a:t>government. This protest was known as the On-to-Ottawa Trek.</a:t>
            </a:r>
          </a:p>
          <a:p>
            <a:endParaRPr lang="en-US" sz="8000" dirty="0">
              <a:latin typeface="Trebuchet MS" panose="020B0603020202020204" pitchFamily="34" charset="0"/>
            </a:endParaRPr>
          </a:p>
          <a:p>
            <a:r>
              <a:rPr lang="en-US" sz="8000" dirty="0" smtClean="0">
                <a:latin typeface="Trebuchet MS" panose="020B0603020202020204" pitchFamily="34" charset="0"/>
              </a:rPr>
              <a:t>Trekkers </a:t>
            </a:r>
            <a:r>
              <a:rPr lang="en-US" sz="8000" dirty="0">
                <a:latin typeface="Trebuchet MS" panose="020B0603020202020204" pitchFamily="34" charset="0"/>
              </a:rPr>
              <a:t>were met in Regina by the </a:t>
            </a:r>
            <a:r>
              <a:rPr lang="en-US" sz="8000" dirty="0" smtClean="0">
                <a:latin typeface="Trebuchet MS" panose="020B0603020202020204" pitchFamily="34" charset="0"/>
              </a:rPr>
              <a:t>RCMP. Riots </a:t>
            </a:r>
            <a:r>
              <a:rPr lang="en-US" sz="8000" dirty="0">
                <a:latin typeface="Trebuchet MS" panose="020B0603020202020204" pitchFamily="34" charset="0"/>
              </a:rPr>
              <a:t>broke out.  Many were injured and </a:t>
            </a:r>
            <a:r>
              <a:rPr lang="en-US" sz="8000" dirty="0" smtClean="0">
                <a:latin typeface="Trebuchet MS" panose="020B0603020202020204" pitchFamily="34" charset="0"/>
              </a:rPr>
              <a:t>one officer died.</a:t>
            </a:r>
            <a:endParaRPr lang="en-US" sz="8000" dirty="0">
              <a:latin typeface="Trebuchet MS" panose="020B0603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1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9372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altLang="en-US" sz="2800" dirty="0" smtClean="0"/>
              <a:t>Bennett’s New Deal</a:t>
            </a:r>
            <a:endParaRPr lang="en-US" altLang="en-US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14400"/>
            <a:ext cx="4572000" cy="594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en-US" sz="2200" dirty="0" smtClean="0">
                <a:latin typeface="Trebuchet MS" panose="020B0603020202020204" pitchFamily="34" charset="0"/>
              </a:rPr>
              <a:t>Fairer</a:t>
            </a:r>
            <a:r>
              <a:rPr lang="en-US" sz="2200" dirty="0">
                <a:latin typeface="Trebuchet MS" panose="020B0603020202020204" pitchFamily="34" charset="0"/>
              </a:rPr>
              <a:t>, progressive taxation so that people who earned more money paid more tax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lvl="0"/>
            <a:endParaRPr lang="en-CA" sz="2200" dirty="0">
              <a:latin typeface="Trebuchet MS" panose="020B0603020202020204" pitchFamily="34" charset="0"/>
            </a:endParaRPr>
          </a:p>
          <a:p>
            <a:pPr lvl="0"/>
            <a:r>
              <a:rPr lang="en-US" sz="2200" dirty="0">
                <a:latin typeface="Trebuchet MS" panose="020B0603020202020204" pitchFamily="34" charset="0"/>
              </a:rPr>
              <a:t>Insurance to protect workers against illnesses, injury, and unemployment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lvl="0"/>
            <a:endParaRPr lang="en-CA" sz="2200" dirty="0">
              <a:latin typeface="Trebuchet MS" panose="020B0603020202020204" pitchFamily="34" charset="0"/>
            </a:endParaRPr>
          </a:p>
          <a:p>
            <a:pPr lvl="0"/>
            <a:r>
              <a:rPr lang="en-US" sz="2200" dirty="0">
                <a:latin typeface="Trebuchet MS" panose="020B0603020202020204" pitchFamily="34" charset="0"/>
              </a:rPr>
              <a:t>Legislation for workplace reforms that regulated work hours, minimum wages, and working conditions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lvl="0"/>
            <a:endParaRPr lang="en-CA" sz="2200" dirty="0">
              <a:latin typeface="Trebuchet MS" panose="020B0603020202020204" pitchFamily="34" charset="0"/>
            </a:endParaRPr>
          </a:p>
          <a:p>
            <a:pPr lvl="0"/>
            <a:r>
              <a:rPr lang="en-US" sz="2200" dirty="0">
                <a:latin typeface="Trebuchet MS" panose="020B0603020202020204" pitchFamily="34" charset="0"/>
              </a:rPr>
              <a:t>Revised old-age pensions to help support workers over 65 years of age</a:t>
            </a:r>
            <a:r>
              <a:rPr lang="en-US" sz="2200" dirty="0" smtClean="0">
                <a:latin typeface="Trebuchet MS" panose="020B0603020202020204" pitchFamily="34" charset="0"/>
              </a:rPr>
              <a:t>.</a:t>
            </a:r>
          </a:p>
          <a:p>
            <a:pPr lvl="0"/>
            <a:endParaRPr lang="en-CA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Agricultural support programs to help farmers and the creation of the Canadian Wheat Board to regulate wheat prices.</a:t>
            </a:r>
            <a:endParaRPr lang="en-US" sz="2200" dirty="0">
              <a:latin typeface="Trebuchet MS" panose="020B0603020202020204" pitchFamily="34" charset="0"/>
            </a:endParaRPr>
          </a:p>
          <a:p>
            <a:endParaRPr lang="en-US" sz="2000" dirty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endParaRPr lang="en-US" altLang="en-US" sz="8000" dirty="0"/>
          </a:p>
          <a:p>
            <a:endParaRPr lang="en-US" altLang="en-US" sz="8000" dirty="0" smtClean="0"/>
          </a:p>
          <a:p>
            <a:endParaRPr lang="en-US" altLang="en-US" sz="8000" dirty="0"/>
          </a:p>
          <a:p>
            <a:endParaRPr lang="en-CA" altLang="en-US" sz="23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/>
          </a:p>
          <a:p>
            <a:pPr>
              <a:buFont typeface="Arial" pitchFamily="34" charset="0"/>
              <a:buChar char="•"/>
              <a:defRPr/>
            </a:pPr>
            <a:endParaRPr lang="en-CA" sz="2000" dirty="0" smtClean="0"/>
          </a:p>
          <a:p>
            <a:pPr>
              <a:lnSpc>
                <a:spcPct val="90000"/>
              </a:lnSpc>
              <a:defRPr/>
            </a:pPr>
            <a:endParaRPr lang="en-CA" altLang="en-US" sz="2000" dirty="0"/>
          </a:p>
          <a:p>
            <a:pPr>
              <a:lnSpc>
                <a:spcPct val="90000"/>
              </a:lnSpc>
              <a:defRPr/>
            </a:pPr>
            <a:endParaRPr lang="en-CA" altLang="en-US" sz="2000" dirty="0" smtClean="0"/>
          </a:p>
          <a:p>
            <a:pPr>
              <a:buClr>
                <a:srgbClr val="D6ECFF"/>
              </a:buClr>
            </a:pPr>
            <a:endParaRPr lang="en-US" altLang="en-US" sz="2200" dirty="0" smtClean="0">
              <a:latin typeface="Comic Sans MS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1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1947</TotalTime>
  <Words>1108</Words>
  <Application>Microsoft Office PowerPoint</Application>
  <PresentationFormat>On-screen Show (4:3)</PresentationFormat>
  <Paragraphs>280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50</cp:revision>
  <dcterms:created xsi:type="dcterms:W3CDTF">2018-09-19T02:26:58Z</dcterms:created>
  <dcterms:modified xsi:type="dcterms:W3CDTF">2018-09-21T04:42:06Z</dcterms:modified>
</cp:coreProperties>
</file>