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6427B2-4474-4277-A312-43F9D7BA70C5}" type="datetimeFigureOut">
              <a:rPr lang="en-CA" smtClean="0"/>
              <a:t>2019-01-05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BBD91-1C0A-479D-99BC-9B14CD7346C5}" type="slidenum">
              <a:rPr lang="en-CA" smtClean="0"/>
              <a:t>‹#›</a:t>
            </a:fld>
            <a:endParaRPr lang="en-CA"/>
          </a:p>
        </p:txBody>
      </p:sp>
    </p:spTree>
    <p:extLst>
      <p:ext uri="{BB962C8B-B14F-4D97-AF65-F5344CB8AC3E}">
        <p14:creationId xmlns:p14="http://schemas.microsoft.com/office/powerpoint/2010/main" val="3245822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14</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15</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16</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17</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18</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19</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20</a:t>
            </a:fld>
            <a:endParaRPr lang="en-CA"/>
          </a:p>
        </p:txBody>
      </p:sp>
    </p:spTree>
    <p:extLst>
      <p:ext uri="{BB962C8B-B14F-4D97-AF65-F5344CB8AC3E}">
        <p14:creationId xmlns:p14="http://schemas.microsoft.com/office/powerpoint/2010/main" val="259194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FBBD91-1C0A-479D-99BC-9B14CD7346C5}" type="slidenum">
              <a:rPr lang="en-CA" smtClean="0"/>
              <a:t>21</a:t>
            </a:fld>
            <a:endParaRPr lang="en-CA"/>
          </a:p>
        </p:txBody>
      </p:sp>
    </p:spTree>
    <p:extLst>
      <p:ext uri="{BB962C8B-B14F-4D97-AF65-F5344CB8AC3E}">
        <p14:creationId xmlns:p14="http://schemas.microsoft.com/office/powerpoint/2010/main" val="25919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782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CA" altLang="en-US" noProof="0" smtClean="0"/>
              <a:t>Click to edit Master title style</a:t>
            </a:r>
          </a:p>
        </p:txBody>
      </p:sp>
      <p:sp>
        <p:nvSpPr>
          <p:cNvPr id="778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CA" altLang="en-US" noProof="0" smtClean="0"/>
              <a:t>Click to edit Master subtitle style</a:t>
            </a:r>
          </a:p>
        </p:txBody>
      </p:sp>
      <p:sp>
        <p:nvSpPr>
          <p:cNvPr id="77831" name="Freeform 7"/>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7832" name="Rectangle 8"/>
          <p:cNvSpPr>
            <a:spLocks noGrp="1" noChangeArrowheads="1"/>
          </p:cNvSpPr>
          <p:nvPr>
            <p:ph type="ftr" sz="quarter" idx="3"/>
          </p:nvPr>
        </p:nvSpPr>
        <p:spPr/>
        <p:txBody>
          <a:bodyPr/>
          <a:lstStyle>
            <a:lvl1pPr>
              <a:defRPr/>
            </a:lvl1pPr>
          </a:lstStyle>
          <a:p>
            <a:endParaRPr lang="en-CA" altLang="en-US"/>
          </a:p>
        </p:txBody>
      </p:sp>
      <p:sp>
        <p:nvSpPr>
          <p:cNvPr id="77833" name="Rectangle 9"/>
          <p:cNvSpPr>
            <a:spLocks noGrp="1" noChangeArrowheads="1"/>
          </p:cNvSpPr>
          <p:nvPr>
            <p:ph type="sldNum" sz="quarter" idx="4"/>
          </p:nvPr>
        </p:nvSpPr>
        <p:spPr/>
        <p:txBody>
          <a:bodyPr/>
          <a:lstStyle>
            <a:lvl1pPr>
              <a:defRPr/>
            </a:lvl1pPr>
          </a:lstStyle>
          <a:p>
            <a:fld id="{D6BF0051-BF11-47AA-9987-445C9D6FADEB}" type="slidenum">
              <a:rPr lang="en-CA" altLang="en-US"/>
              <a:pPr/>
              <a:t>‹#›</a:t>
            </a:fld>
            <a:endParaRPr lang="en-CA" altLang="en-US"/>
          </a:p>
        </p:txBody>
      </p:sp>
      <p:sp>
        <p:nvSpPr>
          <p:cNvPr id="77834" name="Rectangle 10"/>
          <p:cNvSpPr>
            <a:spLocks noGrp="1" noChangeArrowheads="1"/>
          </p:cNvSpPr>
          <p:nvPr>
            <p:ph type="dt" sz="quarter" idx="2"/>
          </p:nvPr>
        </p:nvSpPr>
        <p:spPr/>
        <p:txBody>
          <a:bodyPr/>
          <a:lstStyle>
            <a:lvl1pPr>
              <a:defRPr/>
            </a:lvl1pPr>
          </a:lstStyle>
          <a:p>
            <a:endParaRPr lang="en-CA"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8EACE22B-A67D-48C6-A9C3-E60B46CB77F7}" type="slidenum">
              <a:rPr lang="en-CA" altLang="en-US"/>
              <a:pPr/>
              <a:t>‹#›</a:t>
            </a:fld>
            <a:endParaRPr lang="en-CA" altLang="en-US"/>
          </a:p>
        </p:txBody>
      </p:sp>
    </p:spTree>
    <p:extLst>
      <p:ext uri="{BB962C8B-B14F-4D97-AF65-F5344CB8AC3E}">
        <p14:creationId xmlns:p14="http://schemas.microsoft.com/office/powerpoint/2010/main" val="26525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CA" smtClean="0"/>
              <a:t>Click to edit Master title style</a:t>
            </a:r>
            <a:endParaRPr lang="en-CA"/>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E46ABAF0-81C2-4FFA-8F16-4173332672BC}" type="slidenum">
              <a:rPr lang="en-CA" altLang="en-US"/>
              <a:pPr/>
              <a:t>‹#›</a:t>
            </a:fld>
            <a:endParaRPr lang="en-CA" altLang="en-US"/>
          </a:p>
        </p:txBody>
      </p:sp>
    </p:spTree>
    <p:extLst>
      <p:ext uri="{BB962C8B-B14F-4D97-AF65-F5344CB8AC3E}">
        <p14:creationId xmlns:p14="http://schemas.microsoft.com/office/powerpoint/2010/main" val="331950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73900E79-39FC-47B5-ADC0-51F2DAFF6C43}" type="slidenum">
              <a:rPr lang="en-CA" altLang="en-US"/>
              <a:pPr/>
              <a:t>‹#›</a:t>
            </a:fld>
            <a:endParaRPr lang="en-CA" altLang="en-US"/>
          </a:p>
        </p:txBody>
      </p:sp>
    </p:spTree>
    <p:extLst>
      <p:ext uri="{BB962C8B-B14F-4D97-AF65-F5344CB8AC3E}">
        <p14:creationId xmlns:p14="http://schemas.microsoft.com/office/powerpoint/2010/main" val="257336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6A99D7B5-E89B-4CDA-8534-779EB50A8B95}" type="slidenum">
              <a:rPr lang="en-CA" altLang="en-US"/>
              <a:pPr/>
              <a:t>‹#›</a:t>
            </a:fld>
            <a:endParaRPr lang="en-CA" altLang="en-US"/>
          </a:p>
        </p:txBody>
      </p:sp>
    </p:spTree>
    <p:extLst>
      <p:ext uri="{BB962C8B-B14F-4D97-AF65-F5344CB8AC3E}">
        <p14:creationId xmlns:p14="http://schemas.microsoft.com/office/powerpoint/2010/main" val="1719850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96A0A8B5-9735-494E-A810-627DD0904610}" type="slidenum">
              <a:rPr lang="en-CA" altLang="en-US"/>
              <a:pPr/>
              <a:t>‹#›</a:t>
            </a:fld>
            <a:endParaRPr lang="en-CA" altLang="en-US"/>
          </a:p>
        </p:txBody>
      </p:sp>
    </p:spTree>
    <p:extLst>
      <p:ext uri="{BB962C8B-B14F-4D97-AF65-F5344CB8AC3E}">
        <p14:creationId xmlns:p14="http://schemas.microsoft.com/office/powerpoint/2010/main" val="414902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a:p>
        </p:txBody>
      </p:sp>
      <p:sp>
        <p:nvSpPr>
          <p:cNvPr id="8" name="Footer Placeholder 7"/>
          <p:cNvSpPr>
            <a:spLocks noGrp="1"/>
          </p:cNvSpPr>
          <p:nvPr>
            <p:ph type="ftr" sz="quarter" idx="11"/>
          </p:nvPr>
        </p:nvSpPr>
        <p:spPr/>
        <p:txBody>
          <a:bodyPr/>
          <a:lstStyle>
            <a:lvl1pPr>
              <a:defRPr/>
            </a:lvl1pPr>
          </a:lstStyle>
          <a:p>
            <a:endParaRPr lang="en-CA" altLang="en-US"/>
          </a:p>
        </p:txBody>
      </p:sp>
      <p:sp>
        <p:nvSpPr>
          <p:cNvPr id="9" name="Slide Number Placeholder 8"/>
          <p:cNvSpPr>
            <a:spLocks noGrp="1"/>
          </p:cNvSpPr>
          <p:nvPr>
            <p:ph type="sldNum" sz="quarter" idx="12"/>
          </p:nvPr>
        </p:nvSpPr>
        <p:spPr/>
        <p:txBody>
          <a:bodyPr/>
          <a:lstStyle>
            <a:lvl1pPr>
              <a:defRPr/>
            </a:lvl1pPr>
          </a:lstStyle>
          <a:p>
            <a:fld id="{FAD2446B-30B2-46E5-966B-C3A10661F2E9}" type="slidenum">
              <a:rPr lang="en-CA" altLang="en-US"/>
              <a:pPr/>
              <a:t>‹#›</a:t>
            </a:fld>
            <a:endParaRPr lang="en-CA" altLang="en-US"/>
          </a:p>
        </p:txBody>
      </p:sp>
    </p:spTree>
    <p:extLst>
      <p:ext uri="{BB962C8B-B14F-4D97-AF65-F5344CB8AC3E}">
        <p14:creationId xmlns:p14="http://schemas.microsoft.com/office/powerpoint/2010/main" val="395744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a:p>
        </p:txBody>
      </p:sp>
      <p:sp>
        <p:nvSpPr>
          <p:cNvPr id="4" name="Footer Placeholder 3"/>
          <p:cNvSpPr>
            <a:spLocks noGrp="1"/>
          </p:cNvSpPr>
          <p:nvPr>
            <p:ph type="ftr" sz="quarter" idx="11"/>
          </p:nvPr>
        </p:nvSpPr>
        <p:spPr/>
        <p:txBody>
          <a:bodyPr/>
          <a:lstStyle>
            <a:lvl1pPr>
              <a:defRPr/>
            </a:lvl1pPr>
          </a:lstStyle>
          <a:p>
            <a:endParaRPr lang="en-CA" altLang="en-US"/>
          </a:p>
        </p:txBody>
      </p:sp>
      <p:sp>
        <p:nvSpPr>
          <p:cNvPr id="5" name="Slide Number Placeholder 4"/>
          <p:cNvSpPr>
            <a:spLocks noGrp="1"/>
          </p:cNvSpPr>
          <p:nvPr>
            <p:ph type="sldNum" sz="quarter" idx="12"/>
          </p:nvPr>
        </p:nvSpPr>
        <p:spPr/>
        <p:txBody>
          <a:bodyPr/>
          <a:lstStyle>
            <a:lvl1pPr>
              <a:defRPr/>
            </a:lvl1pPr>
          </a:lstStyle>
          <a:p>
            <a:fld id="{DF535030-D922-4FE4-992F-F0883790557C}" type="slidenum">
              <a:rPr lang="en-CA" altLang="en-US"/>
              <a:pPr/>
              <a:t>‹#›</a:t>
            </a:fld>
            <a:endParaRPr lang="en-CA" altLang="en-US"/>
          </a:p>
        </p:txBody>
      </p:sp>
    </p:spTree>
    <p:extLst>
      <p:ext uri="{BB962C8B-B14F-4D97-AF65-F5344CB8AC3E}">
        <p14:creationId xmlns:p14="http://schemas.microsoft.com/office/powerpoint/2010/main" val="220444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a:p>
        </p:txBody>
      </p:sp>
      <p:sp>
        <p:nvSpPr>
          <p:cNvPr id="3" name="Footer Placeholder 2"/>
          <p:cNvSpPr>
            <a:spLocks noGrp="1"/>
          </p:cNvSpPr>
          <p:nvPr>
            <p:ph type="ftr" sz="quarter" idx="11"/>
          </p:nvPr>
        </p:nvSpPr>
        <p:spPr/>
        <p:txBody>
          <a:bodyPr/>
          <a:lstStyle>
            <a:lvl1pPr>
              <a:defRPr/>
            </a:lvl1pPr>
          </a:lstStyle>
          <a:p>
            <a:endParaRPr lang="en-CA" altLang="en-US"/>
          </a:p>
        </p:txBody>
      </p:sp>
      <p:sp>
        <p:nvSpPr>
          <p:cNvPr id="4" name="Slide Number Placeholder 3"/>
          <p:cNvSpPr>
            <a:spLocks noGrp="1"/>
          </p:cNvSpPr>
          <p:nvPr>
            <p:ph type="sldNum" sz="quarter" idx="12"/>
          </p:nvPr>
        </p:nvSpPr>
        <p:spPr/>
        <p:txBody>
          <a:bodyPr/>
          <a:lstStyle>
            <a:lvl1pPr>
              <a:defRPr/>
            </a:lvl1pPr>
          </a:lstStyle>
          <a:p>
            <a:fld id="{3CD43092-F3FE-418F-9719-4270F2C126A1}" type="slidenum">
              <a:rPr lang="en-CA" altLang="en-US"/>
              <a:pPr/>
              <a:t>‹#›</a:t>
            </a:fld>
            <a:endParaRPr lang="en-CA" altLang="en-US"/>
          </a:p>
        </p:txBody>
      </p:sp>
    </p:spTree>
    <p:extLst>
      <p:ext uri="{BB962C8B-B14F-4D97-AF65-F5344CB8AC3E}">
        <p14:creationId xmlns:p14="http://schemas.microsoft.com/office/powerpoint/2010/main" val="122978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1354ED00-1E3F-4A43-B627-65FADB17A82C}" type="slidenum">
              <a:rPr lang="en-CA" altLang="en-US"/>
              <a:pPr/>
              <a:t>‹#›</a:t>
            </a:fld>
            <a:endParaRPr lang="en-CA" altLang="en-US"/>
          </a:p>
        </p:txBody>
      </p:sp>
    </p:spTree>
    <p:extLst>
      <p:ext uri="{BB962C8B-B14F-4D97-AF65-F5344CB8AC3E}">
        <p14:creationId xmlns:p14="http://schemas.microsoft.com/office/powerpoint/2010/main" val="376200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4CD87100-D971-432A-9B9F-3E81BA61E325}" type="slidenum">
              <a:rPr lang="en-CA" altLang="en-US"/>
              <a:pPr/>
              <a:t>‹#›</a:t>
            </a:fld>
            <a:endParaRPr lang="en-CA" altLang="en-US"/>
          </a:p>
        </p:txBody>
      </p:sp>
    </p:spTree>
    <p:extLst>
      <p:ext uri="{BB962C8B-B14F-4D97-AF65-F5344CB8AC3E}">
        <p14:creationId xmlns:p14="http://schemas.microsoft.com/office/powerpoint/2010/main" val="12083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6805" name="Rectangle 5"/>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endParaRPr lang="en-CA" altLang="en-US" smtClean="0"/>
          </a:p>
        </p:txBody>
      </p:sp>
      <p:sp>
        <p:nvSpPr>
          <p:cNvPr id="76806" name="Rectangle 6"/>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endParaRPr lang="en-CA" altLang="en-US" smtClean="0"/>
          </a:p>
        </p:txBody>
      </p:sp>
      <p:sp>
        <p:nvSpPr>
          <p:cNvPr id="76807" name="Rectangle 7"/>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CA" altLang="en-US"/>
          </a:p>
        </p:txBody>
      </p:sp>
      <p:sp>
        <p:nvSpPr>
          <p:cNvPr id="76808" name="Rectangle 8"/>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CA" altLang="en-US"/>
          </a:p>
        </p:txBody>
      </p:sp>
      <p:sp>
        <p:nvSpPr>
          <p:cNvPr id="76809" name="Rectangle 9"/>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AD8C133B-8352-4607-BA7D-B66AF30D0AD4}" type="slidenum">
              <a:rPr lang="en-CA" altLang="en-US"/>
              <a:pPr/>
              <a:t>‹#›</a:t>
            </a:fld>
            <a:endParaRPr lang="en-CA" alt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927" y="0"/>
            <a:ext cx="914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endParaRPr lang="en-CA" kern="0" dirty="0"/>
          </a:p>
          <a:p>
            <a:endParaRPr lang="en-CA" b="1" kern="0" dirty="0" smtClean="0">
              <a:effectLst/>
            </a:endParaRPr>
          </a:p>
          <a:p>
            <a:endParaRPr lang="en-CA" b="1" kern="0" dirty="0">
              <a:effectLst/>
            </a:endParaRPr>
          </a:p>
          <a:p>
            <a:endParaRPr lang="en-CA" b="1" kern="0" dirty="0" smtClean="0">
              <a:effectLst/>
            </a:endParaRPr>
          </a:p>
          <a:p>
            <a:endParaRPr lang="en-CA" b="1" kern="0" dirty="0">
              <a:effectLst/>
            </a:endParaRPr>
          </a:p>
          <a:p>
            <a:endParaRPr lang="en-CA" b="1" kern="0" dirty="0" smtClean="0">
              <a:effectLst/>
            </a:endParaRPr>
          </a:p>
          <a:p>
            <a:endParaRPr lang="en-CA" b="1" kern="0" dirty="0">
              <a:effectLst/>
            </a:endParaRPr>
          </a:p>
          <a:p>
            <a:endParaRPr lang="en-CA" b="1" kern="0" dirty="0" smtClean="0">
              <a:effectLst/>
            </a:endParaRPr>
          </a:p>
          <a:p>
            <a:endParaRPr lang="en-CA" b="1" kern="0" dirty="0">
              <a:effectLst/>
            </a:endParaRPr>
          </a:p>
          <a:p>
            <a:endParaRPr lang="en-CA" b="1" kern="0" dirty="0" smtClean="0">
              <a:effectLst/>
            </a:endParaRPr>
          </a:p>
          <a:p>
            <a:endParaRPr lang="en-CA" b="1" kern="0" dirty="0">
              <a:effectLst/>
            </a:endParaRPr>
          </a:p>
          <a:p>
            <a:endParaRPr lang="en-CA" b="1" kern="0" dirty="0" smtClean="0">
              <a:effectLst/>
            </a:endParaRPr>
          </a:p>
          <a:p>
            <a:r>
              <a:rPr lang="en-CA" b="1" dirty="0" smtClean="0">
                <a:effectLst/>
              </a:rPr>
              <a:t>The </a:t>
            </a:r>
            <a:r>
              <a:rPr lang="en-CA" b="1" dirty="0">
                <a:effectLst/>
              </a:rPr>
              <a:t>Environment: Our Challenges and Responsibilities</a:t>
            </a:r>
          </a:p>
          <a:p>
            <a:endParaRPr lang="en-CA" kern="0" dirty="0"/>
          </a:p>
        </p:txBody>
      </p:sp>
      <p:pic>
        <p:nvPicPr>
          <p:cNvPr id="962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295401"/>
            <a:ext cx="81915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816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Threats to Our Freshwater Supply</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Surface </a:t>
            </a:r>
            <a:r>
              <a:rPr lang="en-CA" cap="none" spc="0" dirty="0">
                <a:solidFill>
                  <a:prstClr val="white"/>
                </a:solidFill>
                <a:latin typeface="+mn-lt"/>
              </a:rPr>
              <a:t>water can be polluted from municipal, agricultural, and industrial sources. Municipal wastewater may contain </a:t>
            </a:r>
            <a:r>
              <a:rPr lang="en-CA" cap="none" spc="0" dirty="0" smtClean="0">
                <a:solidFill>
                  <a:prstClr val="white"/>
                </a:solidFill>
                <a:latin typeface="+mn-lt"/>
              </a:rPr>
              <a:t>human waste</a:t>
            </a:r>
            <a:r>
              <a:rPr lang="en-CA" cap="none" spc="0" dirty="0">
                <a:solidFill>
                  <a:prstClr val="white"/>
                </a:solidFill>
                <a:latin typeface="+mn-lt"/>
              </a:rPr>
              <a:t>, detergents, and solvents. Agricultural chemicals like herbicides </a:t>
            </a:r>
            <a:r>
              <a:rPr lang="en-CA" cap="none" spc="0" dirty="0" smtClean="0">
                <a:solidFill>
                  <a:prstClr val="white"/>
                </a:solidFill>
                <a:latin typeface="+mn-lt"/>
              </a:rPr>
              <a:t>and pesticides </a:t>
            </a:r>
            <a:r>
              <a:rPr lang="en-CA" cap="none" spc="0" dirty="0">
                <a:solidFill>
                  <a:prstClr val="white"/>
                </a:solidFill>
                <a:latin typeface="+mn-lt"/>
              </a:rPr>
              <a:t>can also make their way into surface water. Industries such as </a:t>
            </a:r>
            <a:r>
              <a:rPr lang="en-CA" cap="none" spc="0" dirty="0" smtClean="0">
                <a:solidFill>
                  <a:prstClr val="white"/>
                </a:solidFill>
                <a:latin typeface="+mn-lt"/>
              </a:rPr>
              <a:t>oil refineries</a:t>
            </a:r>
            <a:r>
              <a:rPr lang="en-CA" cap="none" spc="0" dirty="0">
                <a:solidFill>
                  <a:prstClr val="white"/>
                </a:solidFill>
                <a:latin typeface="+mn-lt"/>
              </a:rPr>
              <a:t>, pulp mills, and chemical factories release wastes into rivers </a:t>
            </a:r>
            <a:r>
              <a:rPr lang="en-CA" cap="none" spc="0" dirty="0" smtClean="0">
                <a:solidFill>
                  <a:prstClr val="white"/>
                </a:solidFill>
                <a:latin typeface="+mn-lt"/>
              </a:rPr>
              <a:t>and oceans</a:t>
            </a:r>
            <a:r>
              <a:rPr lang="en-CA" cap="none" spc="0" dirty="0">
                <a:solidFill>
                  <a:prstClr val="white"/>
                </a:solidFill>
                <a:latin typeface="+mn-lt"/>
              </a:rPr>
              <a:t>. In lakes near populated areas, chemicals and wastes promote </a:t>
            </a:r>
            <a:r>
              <a:rPr lang="en-CA" cap="none" spc="0" dirty="0" smtClean="0">
                <a:solidFill>
                  <a:prstClr val="white"/>
                </a:solidFill>
                <a:latin typeface="+mn-lt"/>
              </a:rPr>
              <a:t>the growth </a:t>
            </a:r>
            <a:r>
              <a:rPr lang="en-CA" cap="none" spc="0" dirty="0">
                <a:solidFill>
                  <a:prstClr val="white"/>
                </a:solidFill>
                <a:latin typeface="+mn-lt"/>
              </a:rPr>
              <a:t>of algae and weeds, which can deplete the lakes’ oxygen </a:t>
            </a:r>
            <a:r>
              <a:rPr lang="en-CA" cap="none" spc="0" dirty="0" smtClean="0">
                <a:solidFill>
                  <a:prstClr val="white"/>
                </a:solidFill>
                <a:latin typeface="+mn-lt"/>
              </a:rPr>
              <a:t>supply, harming living things.</a:t>
            </a: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Increasing </a:t>
            </a:r>
            <a:r>
              <a:rPr lang="en-CA" cap="none" spc="0" dirty="0">
                <a:solidFill>
                  <a:prstClr val="white"/>
                </a:solidFill>
                <a:latin typeface="+mn-lt"/>
              </a:rPr>
              <a:t>populations are the main threat to the world’s freshwater supply.</a:t>
            </a:r>
          </a:p>
          <a:p>
            <a:pPr lvl="0">
              <a:spcBef>
                <a:spcPts val="0"/>
              </a:spcBef>
              <a:spcAft>
                <a:spcPts val="0"/>
              </a:spcAft>
              <a:buClr>
                <a:srgbClr val="FE8637"/>
              </a:buClr>
              <a:buSzPct val="70000"/>
            </a:pPr>
            <a:r>
              <a:rPr lang="en-CA" cap="none" spc="0" dirty="0">
                <a:solidFill>
                  <a:prstClr val="white"/>
                </a:solidFill>
                <a:latin typeface="+mn-lt"/>
              </a:rPr>
              <a:t>Falling groundwater tables and diversion of surface supplies for </a:t>
            </a:r>
            <a:r>
              <a:rPr lang="en-CA" cap="none" spc="0" dirty="0" smtClean="0">
                <a:solidFill>
                  <a:prstClr val="white"/>
                </a:solidFill>
                <a:latin typeface="+mn-lt"/>
              </a:rPr>
              <a:t>crop irrigation </a:t>
            </a:r>
            <a:r>
              <a:rPr lang="en-CA" cap="none" spc="0" dirty="0">
                <a:solidFill>
                  <a:prstClr val="white"/>
                </a:solidFill>
                <a:latin typeface="+mn-lt"/>
              </a:rPr>
              <a:t>are the main causes of shortages.</a:t>
            </a:r>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852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Conserving Our Water Resources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Water </a:t>
            </a:r>
            <a:r>
              <a:rPr lang="en-CA" cap="none" spc="0" dirty="0">
                <a:solidFill>
                  <a:prstClr val="white"/>
                </a:solidFill>
                <a:latin typeface="+mn-lt"/>
              </a:rPr>
              <a:t>development programs are moving toward conservation and efficient</a:t>
            </a:r>
          </a:p>
          <a:p>
            <a:pPr lvl="0">
              <a:spcBef>
                <a:spcPts val="0"/>
              </a:spcBef>
              <a:spcAft>
                <a:spcPts val="0"/>
              </a:spcAft>
              <a:buClr>
                <a:srgbClr val="FE8637"/>
              </a:buClr>
              <a:buSzPct val="70000"/>
            </a:pPr>
            <a:r>
              <a:rPr lang="en-CA" cap="none" spc="0" dirty="0">
                <a:solidFill>
                  <a:prstClr val="white"/>
                </a:solidFill>
                <a:latin typeface="+mn-lt"/>
              </a:rPr>
              <a:t>small-scale supply systems. </a:t>
            </a:r>
            <a:r>
              <a:rPr lang="en-CA" cap="none" spc="0" dirty="0" smtClean="0">
                <a:solidFill>
                  <a:prstClr val="white"/>
                </a:solidFill>
                <a:latin typeface="+mn-lt"/>
              </a:rPr>
              <a:t>Large-scale </a:t>
            </a:r>
            <a:r>
              <a:rPr lang="en-CA" cap="none" spc="0" dirty="0">
                <a:solidFill>
                  <a:prstClr val="white"/>
                </a:solidFill>
                <a:latin typeface="+mn-lt"/>
              </a:rPr>
              <a:t>projects can be replaced by</a:t>
            </a:r>
          </a:p>
          <a:p>
            <a:pPr lvl="0">
              <a:spcBef>
                <a:spcPts val="0"/>
              </a:spcBef>
              <a:spcAft>
                <a:spcPts val="0"/>
              </a:spcAft>
              <a:buClr>
                <a:srgbClr val="FE8637"/>
              </a:buClr>
              <a:buSzPct val="70000"/>
            </a:pPr>
            <a:r>
              <a:rPr lang="en-CA" cap="none" spc="0" dirty="0">
                <a:solidFill>
                  <a:prstClr val="white"/>
                </a:solidFill>
                <a:latin typeface="+mn-lt"/>
              </a:rPr>
              <a:t>micro-dams, hydro systems that run with a river’s natural flow, shallow</a:t>
            </a:r>
          </a:p>
          <a:p>
            <a:pPr lvl="0">
              <a:spcBef>
                <a:spcPts val="0"/>
              </a:spcBef>
              <a:spcAft>
                <a:spcPts val="0"/>
              </a:spcAft>
              <a:buClr>
                <a:srgbClr val="FE8637"/>
              </a:buClr>
              <a:buSzPct val="70000"/>
            </a:pPr>
            <a:r>
              <a:rPr lang="en-CA" cap="none" spc="0" dirty="0">
                <a:solidFill>
                  <a:prstClr val="white"/>
                </a:solidFill>
                <a:latin typeface="+mn-lt"/>
              </a:rPr>
              <a:t>wells, and more efficient rainwater harvesting. As technologies develop,</a:t>
            </a:r>
          </a:p>
          <a:p>
            <a:pPr lvl="0">
              <a:spcBef>
                <a:spcPts val="0"/>
              </a:spcBef>
              <a:spcAft>
                <a:spcPts val="0"/>
              </a:spcAft>
              <a:buClr>
                <a:srgbClr val="FE8637"/>
              </a:buClr>
              <a:buSzPct val="70000"/>
            </a:pPr>
            <a:r>
              <a:rPr lang="en-CA" cap="none" spc="0" dirty="0">
                <a:solidFill>
                  <a:prstClr val="white"/>
                </a:solidFill>
                <a:latin typeface="+mn-lt"/>
              </a:rPr>
              <a:t>experts believe we will use more reclaimed or recycled water and, to a lesser</a:t>
            </a:r>
          </a:p>
          <a:p>
            <a:pPr lvl="0">
              <a:spcBef>
                <a:spcPts val="0"/>
              </a:spcBef>
              <a:spcAft>
                <a:spcPts val="0"/>
              </a:spcAft>
              <a:buClr>
                <a:srgbClr val="FE8637"/>
              </a:buClr>
              <a:buSzPct val="70000"/>
            </a:pPr>
            <a:r>
              <a:rPr lang="en-CA" cap="none" spc="0" dirty="0">
                <a:solidFill>
                  <a:prstClr val="white"/>
                </a:solidFill>
                <a:latin typeface="+mn-lt"/>
              </a:rPr>
              <a:t>degree, desalinated sea water. </a:t>
            </a:r>
            <a:endParaRPr lang="en-CA" cap="none" spc="0" dirty="0" smtClean="0">
              <a:solidFill>
                <a:prstClr val="white"/>
              </a:solidFill>
              <a:latin typeface="+mn-lt"/>
            </a:endParaRP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a:solidFill>
                  <a:prstClr val="white"/>
                </a:solidFill>
                <a:latin typeface="+mn-lt"/>
              </a:rPr>
              <a:t>In developed countries, industrial and domestic water use can be </a:t>
            </a:r>
            <a:r>
              <a:rPr lang="en-CA" cap="none" spc="0" dirty="0" smtClean="0">
                <a:solidFill>
                  <a:prstClr val="white"/>
                </a:solidFill>
                <a:latin typeface="+mn-lt"/>
              </a:rPr>
              <a:t>reduced. </a:t>
            </a:r>
            <a:r>
              <a:rPr lang="en-CA" cap="none" spc="0" dirty="0">
                <a:solidFill>
                  <a:prstClr val="white"/>
                </a:solidFill>
                <a:latin typeface="+mn-lt"/>
              </a:rPr>
              <a:t>For example, high-efficiency and low-flow </a:t>
            </a:r>
            <a:r>
              <a:rPr lang="en-CA" cap="none" spc="0" dirty="0" smtClean="0">
                <a:solidFill>
                  <a:prstClr val="white"/>
                </a:solidFill>
                <a:latin typeface="+mn-lt"/>
              </a:rPr>
              <a:t>toilets reduce </a:t>
            </a:r>
            <a:r>
              <a:rPr lang="en-CA" cap="none" spc="0" dirty="0">
                <a:solidFill>
                  <a:prstClr val="white"/>
                </a:solidFill>
                <a:latin typeface="+mn-lt"/>
              </a:rPr>
              <a:t>the amount of water needed to flush millions of toilets by 70 percent</a:t>
            </a:r>
            <a:r>
              <a:rPr lang="en-CA" cap="none" spc="0" dirty="0" smtClean="0">
                <a:solidFill>
                  <a:prstClr val="white"/>
                </a:solidFill>
                <a:latin typeface="+mn-lt"/>
              </a:rPr>
              <a:t>.</a:t>
            </a:r>
            <a:endParaRPr lang="en-CA" cap="none" spc="0" dirty="0">
              <a:solidFill>
                <a:prstClr val="white"/>
              </a:solidFill>
              <a:latin typeface="+mn-lt"/>
            </a:endParaRPr>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2752"/>
            <a:ext cx="8839200" cy="267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255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Change is in the Air</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Ozone, </a:t>
            </a:r>
            <a:r>
              <a:rPr lang="en-CA" cap="none" spc="0" dirty="0">
                <a:solidFill>
                  <a:prstClr val="white"/>
                </a:solidFill>
                <a:latin typeface="+mn-lt"/>
              </a:rPr>
              <a:t>a special kind of </a:t>
            </a:r>
            <a:r>
              <a:rPr lang="en-CA" cap="none" spc="0" dirty="0" smtClean="0">
                <a:solidFill>
                  <a:prstClr val="white"/>
                </a:solidFill>
                <a:latin typeface="+mn-lt"/>
              </a:rPr>
              <a:t>oxygen, </a:t>
            </a:r>
            <a:r>
              <a:rPr lang="en-CA" cap="none" spc="0" dirty="0">
                <a:solidFill>
                  <a:prstClr val="white"/>
                </a:solidFill>
                <a:latin typeface="+mn-lt"/>
              </a:rPr>
              <a:t>is the only gas in the atmosphere </a:t>
            </a:r>
            <a:r>
              <a:rPr lang="en-CA" cap="none" spc="0" dirty="0" smtClean="0">
                <a:solidFill>
                  <a:prstClr val="white"/>
                </a:solidFill>
                <a:latin typeface="+mn-lt"/>
              </a:rPr>
              <a:t>that blocks </a:t>
            </a:r>
            <a:r>
              <a:rPr lang="en-CA" cap="none" spc="0" dirty="0">
                <a:solidFill>
                  <a:prstClr val="white"/>
                </a:solidFill>
                <a:latin typeface="+mn-lt"/>
              </a:rPr>
              <a:t>the sun’s ultraviolet </a:t>
            </a:r>
            <a:r>
              <a:rPr lang="en-CA" cap="none" spc="0" dirty="0" smtClean="0">
                <a:solidFill>
                  <a:prstClr val="white"/>
                </a:solidFill>
                <a:latin typeface="+mn-lt"/>
              </a:rPr>
              <a:t>rays</a:t>
            </a:r>
            <a:r>
              <a:rPr lang="en-CA" cap="none" spc="0" dirty="0">
                <a:solidFill>
                  <a:prstClr val="white"/>
                </a:solidFill>
                <a:latin typeface="+mn-lt"/>
              </a:rPr>
              <a:t>. Ultraviolet radiation can cause skin cancer in humans, and can damage other </a:t>
            </a:r>
            <a:r>
              <a:rPr lang="en-CA" cap="none" spc="0" dirty="0" smtClean="0">
                <a:solidFill>
                  <a:prstClr val="white"/>
                </a:solidFill>
                <a:latin typeface="+mn-lt"/>
              </a:rPr>
              <a:t>animal and </a:t>
            </a:r>
            <a:r>
              <a:rPr lang="en-CA" cap="none" spc="0" dirty="0">
                <a:solidFill>
                  <a:prstClr val="white"/>
                </a:solidFill>
                <a:latin typeface="+mn-lt"/>
              </a:rPr>
              <a:t>plant </a:t>
            </a:r>
            <a:r>
              <a:rPr lang="en-CA" cap="none" spc="0" dirty="0" smtClean="0">
                <a:solidFill>
                  <a:prstClr val="white"/>
                </a:solidFill>
                <a:latin typeface="+mn-lt"/>
              </a:rPr>
              <a:t>species. In </a:t>
            </a:r>
            <a:r>
              <a:rPr lang="en-CA" cap="none" spc="0" dirty="0">
                <a:solidFill>
                  <a:prstClr val="white"/>
                </a:solidFill>
                <a:latin typeface="+mn-lt"/>
              </a:rPr>
              <a:t>1978, satellite observation of the atmosphere revealed that </a:t>
            </a:r>
            <a:r>
              <a:rPr lang="en-CA" cap="none" spc="0" dirty="0" smtClean="0">
                <a:solidFill>
                  <a:prstClr val="white"/>
                </a:solidFill>
                <a:latin typeface="+mn-lt"/>
              </a:rPr>
              <a:t>the ozone </a:t>
            </a:r>
            <a:r>
              <a:rPr lang="en-CA" cap="none" spc="0" dirty="0">
                <a:solidFill>
                  <a:prstClr val="white"/>
                </a:solidFill>
                <a:latin typeface="+mn-lt"/>
              </a:rPr>
              <a:t>layer was thinning. </a:t>
            </a:r>
            <a:endParaRPr lang="en-CA" cap="none" spc="0" dirty="0" smtClean="0">
              <a:solidFill>
                <a:prstClr val="white"/>
              </a:solidFill>
              <a:latin typeface="+mn-lt"/>
            </a:endParaRP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a:solidFill>
                  <a:prstClr val="white"/>
                </a:solidFill>
                <a:latin typeface="+mn-lt"/>
              </a:rPr>
              <a:t>Chemicals, particularly chlorofluorocarbons (CFCs), destroy </a:t>
            </a:r>
            <a:r>
              <a:rPr lang="en-CA" cap="none" spc="0" dirty="0" smtClean="0">
                <a:solidFill>
                  <a:prstClr val="white"/>
                </a:solidFill>
                <a:latin typeface="+mn-lt"/>
              </a:rPr>
              <a:t>the ozone </a:t>
            </a:r>
            <a:r>
              <a:rPr lang="en-CA" cap="none" spc="0" dirty="0">
                <a:solidFill>
                  <a:prstClr val="white"/>
                </a:solidFill>
                <a:latin typeface="+mn-lt"/>
              </a:rPr>
              <a:t>layer. CFCs have been widely used since the 1930s in </a:t>
            </a:r>
            <a:r>
              <a:rPr lang="en-CA" cap="none" spc="0" dirty="0" smtClean="0">
                <a:solidFill>
                  <a:prstClr val="white"/>
                </a:solidFill>
                <a:latin typeface="+mn-lt"/>
              </a:rPr>
              <a:t>coolants for </a:t>
            </a:r>
            <a:r>
              <a:rPr lang="en-CA" cap="none" spc="0" dirty="0">
                <a:solidFill>
                  <a:prstClr val="white"/>
                </a:solidFill>
                <a:latin typeface="+mn-lt"/>
              </a:rPr>
              <a:t>refrigerators and air conditioners, and in foams, solvents, </a:t>
            </a:r>
            <a:r>
              <a:rPr lang="en-CA" cap="none" spc="0" dirty="0" smtClean="0">
                <a:solidFill>
                  <a:prstClr val="white"/>
                </a:solidFill>
                <a:latin typeface="+mn-lt"/>
              </a:rPr>
              <a:t>and aerosol </a:t>
            </a:r>
            <a:r>
              <a:rPr lang="en-CA" cap="none" spc="0" dirty="0">
                <a:solidFill>
                  <a:prstClr val="white"/>
                </a:solidFill>
                <a:latin typeface="+mn-lt"/>
              </a:rPr>
              <a:t>cans. </a:t>
            </a:r>
            <a:r>
              <a:rPr lang="en-CA" cap="none" spc="0" dirty="0" smtClean="0">
                <a:solidFill>
                  <a:prstClr val="white"/>
                </a:solidFill>
                <a:latin typeface="+mn-lt"/>
              </a:rPr>
              <a:t>The United Nations </a:t>
            </a:r>
            <a:r>
              <a:rPr lang="en-CA" cap="none" spc="0" dirty="0">
                <a:solidFill>
                  <a:prstClr val="white"/>
                </a:solidFill>
                <a:latin typeface="+mn-lt"/>
              </a:rPr>
              <a:t>Environment Programme created </a:t>
            </a:r>
            <a:r>
              <a:rPr lang="en-CA" cap="none" spc="0" dirty="0" smtClean="0">
                <a:solidFill>
                  <a:prstClr val="white"/>
                </a:solidFill>
                <a:latin typeface="+mn-lt"/>
              </a:rPr>
              <a:t>the Montréal </a:t>
            </a:r>
            <a:r>
              <a:rPr lang="en-CA" cap="none" spc="0" dirty="0">
                <a:solidFill>
                  <a:prstClr val="white"/>
                </a:solidFill>
                <a:latin typeface="+mn-lt"/>
              </a:rPr>
              <a:t>Protocol to phase out the use of ozone-depleting chemicals. A</a:t>
            </a:r>
            <a:r>
              <a:rPr lang="en-CA" cap="none" spc="0" dirty="0" smtClean="0">
                <a:solidFill>
                  <a:prstClr val="white"/>
                </a:solidFill>
                <a:latin typeface="+mn-lt"/>
              </a:rPr>
              <a:t>ll </a:t>
            </a:r>
            <a:r>
              <a:rPr lang="en-CA" cap="none" spc="0" dirty="0">
                <a:solidFill>
                  <a:prstClr val="white"/>
                </a:solidFill>
                <a:latin typeface="+mn-lt"/>
              </a:rPr>
              <a:t>industrial nations </a:t>
            </a:r>
            <a:r>
              <a:rPr lang="en-CA" cap="none" spc="0" dirty="0" smtClean="0">
                <a:solidFill>
                  <a:prstClr val="white"/>
                </a:solidFill>
                <a:latin typeface="+mn-lt"/>
              </a:rPr>
              <a:t>agreed to it. In 2009, 97% of the chemicals controlled by the protocol had been phased out. </a:t>
            </a:r>
            <a:endParaRPr lang="en-CA" cap="none" spc="0" dirty="0">
              <a:solidFill>
                <a:prstClr val="white"/>
              </a:solidFill>
              <a:latin typeface="+mn-lt"/>
            </a:endParaRPr>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431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Greenhouse Gas Emissions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Since the Industrial </a:t>
            </a:r>
            <a:r>
              <a:rPr lang="en-CA" cap="none" spc="0" dirty="0">
                <a:solidFill>
                  <a:prstClr val="white"/>
                </a:solidFill>
                <a:latin typeface="+mn-lt"/>
              </a:rPr>
              <a:t>Revolution in the 19th century, industrial and chemical contaminants have polluted the air. These pollutants cause smog, acid rain, and </a:t>
            </a:r>
            <a:r>
              <a:rPr lang="en-CA" cap="none" spc="0" dirty="0" smtClean="0">
                <a:solidFill>
                  <a:prstClr val="white"/>
                </a:solidFill>
                <a:latin typeface="+mn-lt"/>
              </a:rPr>
              <a:t>the widening </a:t>
            </a:r>
            <a:r>
              <a:rPr lang="en-CA" cap="none" spc="0" dirty="0">
                <a:solidFill>
                  <a:prstClr val="white"/>
                </a:solidFill>
                <a:latin typeface="+mn-lt"/>
              </a:rPr>
              <a:t>hole in the ozone </a:t>
            </a:r>
            <a:r>
              <a:rPr lang="en-CA" cap="none" spc="0" dirty="0" smtClean="0">
                <a:solidFill>
                  <a:prstClr val="white"/>
                </a:solidFill>
                <a:latin typeface="+mn-lt"/>
              </a:rPr>
              <a:t>layer. Fossil </a:t>
            </a:r>
            <a:r>
              <a:rPr lang="en-CA" cap="none" spc="0" dirty="0">
                <a:solidFill>
                  <a:prstClr val="white"/>
                </a:solidFill>
                <a:latin typeface="+mn-lt"/>
              </a:rPr>
              <a:t>fuels—coal, oil, and natural gas—are at the centre of </a:t>
            </a:r>
            <a:r>
              <a:rPr lang="en-CA" cap="none" spc="0" dirty="0" smtClean="0">
                <a:solidFill>
                  <a:prstClr val="white"/>
                </a:solidFill>
                <a:latin typeface="+mn-lt"/>
              </a:rPr>
              <a:t>global warming</a:t>
            </a:r>
            <a:r>
              <a:rPr lang="en-CA" cap="none" spc="0" dirty="0">
                <a:solidFill>
                  <a:prstClr val="white"/>
                </a:solidFill>
                <a:latin typeface="+mn-lt"/>
              </a:rPr>
              <a:t>. Coal is widely used </a:t>
            </a:r>
            <a:r>
              <a:rPr lang="en-CA" cap="none" spc="0" dirty="0" smtClean="0">
                <a:solidFill>
                  <a:prstClr val="white"/>
                </a:solidFill>
                <a:latin typeface="+mn-lt"/>
              </a:rPr>
              <a:t>outside Canada </a:t>
            </a:r>
            <a:r>
              <a:rPr lang="en-CA" cap="none" spc="0" dirty="0">
                <a:solidFill>
                  <a:prstClr val="white"/>
                </a:solidFill>
                <a:latin typeface="+mn-lt"/>
              </a:rPr>
              <a:t>for heating and energy generation. </a:t>
            </a:r>
            <a:endParaRPr lang="en-CA" cap="none" spc="0" dirty="0" smtClean="0">
              <a:solidFill>
                <a:prstClr val="white"/>
              </a:solidFill>
              <a:latin typeface="+mn-lt"/>
            </a:endParaRP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a:solidFill>
                  <a:prstClr val="white"/>
                </a:solidFill>
                <a:latin typeface="+mn-lt"/>
              </a:rPr>
              <a:t>Environment </a:t>
            </a:r>
            <a:r>
              <a:rPr lang="en-CA" cap="none" spc="0" dirty="0" smtClean="0">
                <a:solidFill>
                  <a:prstClr val="white"/>
                </a:solidFill>
                <a:latin typeface="+mn-lt"/>
              </a:rPr>
              <a:t>Canada reports </a:t>
            </a:r>
            <a:r>
              <a:rPr lang="en-CA" cap="none" spc="0" dirty="0">
                <a:solidFill>
                  <a:prstClr val="white"/>
                </a:solidFill>
                <a:latin typeface="+mn-lt"/>
              </a:rPr>
              <a:t>that there was significant long-term growth in emissions </a:t>
            </a:r>
            <a:r>
              <a:rPr lang="en-CA" cap="none" spc="0" dirty="0" smtClean="0">
                <a:solidFill>
                  <a:prstClr val="white"/>
                </a:solidFill>
                <a:latin typeface="+mn-lt"/>
              </a:rPr>
              <a:t>between 1990 </a:t>
            </a:r>
            <a:r>
              <a:rPr lang="en-CA" cap="none" spc="0" dirty="0">
                <a:solidFill>
                  <a:prstClr val="white"/>
                </a:solidFill>
                <a:latin typeface="+mn-lt"/>
              </a:rPr>
              <a:t>and 2007. These emissions came from increases in oil and gas production (much of it for export), motor vehicles, and coal electricity generation. </a:t>
            </a:r>
            <a:r>
              <a:rPr lang="en-CA" cap="none" spc="0" dirty="0" smtClean="0">
                <a:solidFill>
                  <a:prstClr val="white"/>
                </a:solidFill>
                <a:latin typeface="+mn-lt"/>
              </a:rPr>
              <a:t>One </a:t>
            </a:r>
            <a:r>
              <a:rPr lang="en-CA" cap="none" spc="0" dirty="0">
                <a:solidFill>
                  <a:prstClr val="white"/>
                </a:solidFill>
                <a:latin typeface="+mn-lt"/>
              </a:rPr>
              <a:t>reason </a:t>
            </a:r>
            <a:r>
              <a:rPr lang="en-CA" cap="none" spc="0" dirty="0" smtClean="0">
                <a:solidFill>
                  <a:prstClr val="white"/>
                </a:solidFill>
                <a:latin typeface="+mn-lt"/>
              </a:rPr>
              <a:t>for the </a:t>
            </a:r>
            <a:r>
              <a:rPr lang="en-CA" cap="none" spc="0" dirty="0">
                <a:solidFill>
                  <a:prstClr val="white"/>
                </a:solidFill>
                <a:latin typeface="+mn-lt"/>
              </a:rPr>
              <a:t>increasing emissions is </a:t>
            </a:r>
            <a:r>
              <a:rPr lang="en-CA" cap="none" spc="0" dirty="0" smtClean="0">
                <a:solidFill>
                  <a:prstClr val="white"/>
                </a:solidFill>
                <a:latin typeface="+mn-lt"/>
              </a:rPr>
              <a:t>the Alberta </a:t>
            </a:r>
            <a:r>
              <a:rPr lang="en-CA" cap="none" spc="0" dirty="0">
                <a:solidFill>
                  <a:prstClr val="white"/>
                </a:solidFill>
                <a:latin typeface="+mn-lt"/>
              </a:rPr>
              <a:t>tar sands, where natural gas is used to process the </a:t>
            </a:r>
            <a:r>
              <a:rPr lang="en-CA" cap="none" spc="0" dirty="0" smtClean="0">
                <a:solidFill>
                  <a:prstClr val="white"/>
                </a:solidFill>
                <a:latin typeface="+mn-lt"/>
              </a:rPr>
              <a:t>tar sands</a:t>
            </a:r>
            <a:r>
              <a:rPr lang="en-CA" cap="none" spc="0" dirty="0">
                <a:solidFill>
                  <a:prstClr val="white"/>
                </a:solidFill>
                <a:latin typeface="+mn-lt"/>
              </a:rPr>
              <a:t>. </a:t>
            </a:r>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50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Things Are Warming Up</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The </a:t>
            </a:r>
            <a:r>
              <a:rPr lang="en-CA" cap="none" spc="0" dirty="0">
                <a:solidFill>
                  <a:prstClr val="white"/>
                </a:solidFill>
                <a:latin typeface="+mn-lt"/>
              </a:rPr>
              <a:t>gases in the atmosphere work like the glass in a greenhouse. They trap</a:t>
            </a:r>
          </a:p>
          <a:p>
            <a:pPr lvl="0">
              <a:spcBef>
                <a:spcPts val="0"/>
              </a:spcBef>
              <a:spcAft>
                <a:spcPts val="0"/>
              </a:spcAft>
              <a:buClr>
                <a:srgbClr val="FE8637"/>
              </a:buClr>
              <a:buSzPct val="70000"/>
            </a:pPr>
            <a:r>
              <a:rPr lang="en-CA" cap="none" spc="0" dirty="0">
                <a:solidFill>
                  <a:prstClr val="white"/>
                </a:solidFill>
                <a:latin typeface="+mn-lt"/>
              </a:rPr>
              <a:t>heat energy from the sun, creating our climate and making life on Earth</a:t>
            </a:r>
          </a:p>
          <a:p>
            <a:pPr lvl="0">
              <a:spcBef>
                <a:spcPts val="0"/>
              </a:spcBef>
              <a:spcAft>
                <a:spcPts val="0"/>
              </a:spcAft>
              <a:buClr>
                <a:srgbClr val="FE8637"/>
              </a:buClr>
              <a:buSzPct val="70000"/>
            </a:pPr>
            <a:r>
              <a:rPr lang="en-CA" cap="none" spc="0" dirty="0">
                <a:solidFill>
                  <a:prstClr val="white"/>
                </a:solidFill>
                <a:latin typeface="+mn-lt"/>
              </a:rPr>
              <a:t>possible. If these </a:t>
            </a:r>
            <a:r>
              <a:rPr lang="en-CA" cap="none" spc="0" dirty="0" smtClean="0">
                <a:solidFill>
                  <a:prstClr val="white"/>
                </a:solidFill>
                <a:latin typeface="+mn-lt"/>
              </a:rPr>
              <a:t>gases—especially </a:t>
            </a:r>
            <a:r>
              <a:rPr lang="en-CA" cap="none" spc="0" dirty="0">
                <a:solidFill>
                  <a:prstClr val="white"/>
                </a:solidFill>
                <a:latin typeface="+mn-lt"/>
              </a:rPr>
              <a:t>carbon </a:t>
            </a:r>
            <a:r>
              <a:rPr lang="en-CA" cap="none" spc="0" dirty="0" smtClean="0">
                <a:solidFill>
                  <a:prstClr val="white"/>
                </a:solidFill>
                <a:latin typeface="+mn-lt"/>
              </a:rPr>
              <a:t>dioxide—are </a:t>
            </a:r>
            <a:r>
              <a:rPr lang="en-CA" cap="none" spc="0" dirty="0">
                <a:solidFill>
                  <a:prstClr val="white"/>
                </a:solidFill>
                <a:latin typeface="+mn-lt"/>
              </a:rPr>
              <a:t>out of balance, they</a:t>
            </a:r>
          </a:p>
          <a:p>
            <a:pPr lvl="0">
              <a:spcBef>
                <a:spcPts val="0"/>
              </a:spcBef>
              <a:spcAft>
                <a:spcPts val="0"/>
              </a:spcAft>
              <a:buClr>
                <a:srgbClr val="FE8637"/>
              </a:buClr>
              <a:buSzPct val="70000"/>
            </a:pPr>
            <a:r>
              <a:rPr lang="en-CA" cap="none" spc="0" dirty="0" smtClean="0">
                <a:solidFill>
                  <a:prstClr val="white"/>
                </a:solidFill>
                <a:latin typeface="+mn-lt"/>
              </a:rPr>
              <a:t>can </a:t>
            </a:r>
            <a:r>
              <a:rPr lang="en-CA" cap="none" spc="0" dirty="0">
                <a:solidFill>
                  <a:prstClr val="white"/>
                </a:solidFill>
                <a:latin typeface="+mn-lt"/>
              </a:rPr>
              <a:t>cause major changes to our climate</a:t>
            </a:r>
            <a:r>
              <a:rPr lang="en-CA" cap="none" spc="0" dirty="0" smtClean="0">
                <a:solidFill>
                  <a:prstClr val="white"/>
                </a:solidFill>
                <a:latin typeface="+mn-lt"/>
              </a:rPr>
              <a:t>.</a:t>
            </a: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Scientists </a:t>
            </a:r>
            <a:r>
              <a:rPr lang="en-CA" cap="none" spc="0" dirty="0">
                <a:solidFill>
                  <a:prstClr val="white"/>
                </a:solidFill>
                <a:latin typeface="+mn-lt"/>
              </a:rPr>
              <a:t>estimate that carbon dioxide (CO2) in the </a:t>
            </a:r>
            <a:r>
              <a:rPr lang="en-CA" cap="none" spc="0" dirty="0" smtClean="0">
                <a:solidFill>
                  <a:prstClr val="white"/>
                </a:solidFill>
                <a:latin typeface="+mn-lt"/>
              </a:rPr>
              <a:t>atmosphere has </a:t>
            </a:r>
            <a:r>
              <a:rPr lang="en-CA" cap="none" spc="0" dirty="0">
                <a:solidFill>
                  <a:prstClr val="white"/>
                </a:solidFill>
                <a:latin typeface="+mn-lt"/>
              </a:rPr>
              <a:t>increased by 30 percent since the Industrial Revolution and the subsequent burning of massive amounts of fossil fuels. The </a:t>
            </a:r>
            <a:r>
              <a:rPr lang="en-CA" cap="none" spc="0" dirty="0" smtClean="0">
                <a:solidFill>
                  <a:prstClr val="white"/>
                </a:solidFill>
                <a:latin typeface="+mn-lt"/>
              </a:rPr>
              <a:t>global temperature </a:t>
            </a:r>
            <a:r>
              <a:rPr lang="en-CA" cap="none" spc="0" dirty="0">
                <a:solidFill>
                  <a:prstClr val="white"/>
                </a:solidFill>
                <a:latin typeface="+mn-lt"/>
              </a:rPr>
              <a:t>has risen by about 0.74˚C in the past 100 years. </a:t>
            </a:r>
            <a:r>
              <a:rPr lang="en-CA" cap="none" spc="0" dirty="0" smtClean="0">
                <a:solidFill>
                  <a:prstClr val="white"/>
                </a:solidFill>
                <a:latin typeface="+mn-lt"/>
              </a:rPr>
              <a:t>Scientists predict </a:t>
            </a:r>
            <a:r>
              <a:rPr lang="en-CA" cap="none" spc="0" dirty="0">
                <a:solidFill>
                  <a:prstClr val="white"/>
                </a:solidFill>
                <a:latin typeface="+mn-lt"/>
              </a:rPr>
              <a:t>that it could rise by an additional 0.2˚C every 10 years for the </a:t>
            </a:r>
            <a:r>
              <a:rPr lang="en-CA" cap="none" spc="0" dirty="0" smtClean="0">
                <a:solidFill>
                  <a:prstClr val="white"/>
                </a:solidFill>
                <a:latin typeface="+mn-lt"/>
              </a:rPr>
              <a:t>next two </a:t>
            </a:r>
            <a:r>
              <a:rPr lang="en-CA" cap="none" spc="0" dirty="0">
                <a:solidFill>
                  <a:prstClr val="white"/>
                </a:solidFill>
                <a:latin typeface="+mn-lt"/>
              </a:rPr>
              <a:t>decades. Even minor increases in Earth’s temperature can have profound effects on life on Earth. </a:t>
            </a:r>
          </a:p>
        </p:txBody>
      </p:sp>
      <p:pic>
        <p:nvPicPr>
          <p:cNvPr id="1105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20"/>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86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Consequences of Global Warming</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Scientists </a:t>
            </a:r>
            <a:r>
              <a:rPr lang="en-CA" cap="none" spc="0" dirty="0">
                <a:solidFill>
                  <a:prstClr val="white"/>
                </a:solidFill>
                <a:latin typeface="+mn-lt"/>
              </a:rPr>
              <a:t>agree that the increased number of heat waves and violent storms</a:t>
            </a:r>
          </a:p>
          <a:p>
            <a:pPr lvl="0">
              <a:spcBef>
                <a:spcPts val="0"/>
              </a:spcBef>
              <a:spcAft>
                <a:spcPts val="0"/>
              </a:spcAft>
              <a:buClr>
                <a:srgbClr val="FE8637"/>
              </a:buClr>
              <a:buSzPct val="70000"/>
            </a:pPr>
            <a:r>
              <a:rPr lang="en-CA" cap="none" spc="0" dirty="0">
                <a:solidFill>
                  <a:prstClr val="white"/>
                </a:solidFill>
                <a:latin typeface="+mn-lt"/>
              </a:rPr>
              <a:t>in recent years are linked to global warming. Above-average temperatures in</a:t>
            </a:r>
          </a:p>
          <a:p>
            <a:pPr lvl="0">
              <a:spcBef>
                <a:spcPts val="0"/>
              </a:spcBef>
              <a:spcAft>
                <a:spcPts val="0"/>
              </a:spcAft>
              <a:buClr>
                <a:srgbClr val="FE8637"/>
              </a:buClr>
              <a:buSzPct val="70000"/>
            </a:pPr>
            <a:r>
              <a:rPr lang="en-CA" cap="none" spc="0" dirty="0">
                <a:solidFill>
                  <a:prstClr val="white"/>
                </a:solidFill>
                <a:latin typeface="+mn-lt"/>
              </a:rPr>
              <a:t>polar regions are melting glaciers, and sea levels are rising as a </a:t>
            </a:r>
            <a:r>
              <a:rPr lang="en-CA" cap="none" spc="0" dirty="0" smtClean="0">
                <a:solidFill>
                  <a:prstClr val="white"/>
                </a:solidFill>
                <a:latin typeface="+mn-lt"/>
              </a:rPr>
              <a:t>result.</a:t>
            </a: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Other effects </a:t>
            </a:r>
            <a:r>
              <a:rPr lang="en-CA" cap="none" spc="0" dirty="0">
                <a:solidFill>
                  <a:prstClr val="white"/>
                </a:solidFill>
                <a:latin typeface="+mn-lt"/>
              </a:rPr>
              <a:t>are harder to link directly to global warming. These include </a:t>
            </a:r>
            <a:r>
              <a:rPr lang="en-CA" cap="none" spc="0" dirty="0" smtClean="0">
                <a:solidFill>
                  <a:prstClr val="white"/>
                </a:solidFill>
                <a:latin typeface="+mn-lt"/>
              </a:rPr>
              <a:t>diseases extending </a:t>
            </a:r>
            <a:r>
              <a:rPr lang="en-CA" cap="none" spc="0" dirty="0">
                <a:solidFill>
                  <a:prstClr val="white"/>
                </a:solidFill>
                <a:latin typeface="+mn-lt"/>
              </a:rPr>
              <a:t>their ranges because of warmer temperatures, and the </a:t>
            </a:r>
            <a:r>
              <a:rPr lang="en-CA" cap="none" spc="0" dirty="0" smtClean="0">
                <a:solidFill>
                  <a:prstClr val="white"/>
                </a:solidFill>
                <a:latin typeface="+mn-lt"/>
              </a:rPr>
              <a:t>earlier arrival </a:t>
            </a:r>
            <a:r>
              <a:rPr lang="en-CA" cap="none" spc="0" dirty="0">
                <a:solidFill>
                  <a:prstClr val="white"/>
                </a:solidFill>
                <a:latin typeface="+mn-lt"/>
              </a:rPr>
              <a:t>of spring in many parts of the world. Plant and animal ranges </a:t>
            </a:r>
            <a:r>
              <a:rPr lang="en-CA" cap="none" spc="0" dirty="0" smtClean="0">
                <a:solidFill>
                  <a:prstClr val="white"/>
                </a:solidFill>
                <a:latin typeface="+mn-lt"/>
              </a:rPr>
              <a:t>are shifting </a:t>
            </a:r>
            <a:r>
              <a:rPr lang="en-CA" cap="none" spc="0" dirty="0">
                <a:solidFill>
                  <a:prstClr val="white"/>
                </a:solidFill>
                <a:latin typeface="+mn-lt"/>
              </a:rPr>
              <a:t>as species try to adapt to changing temperatures by moving to different habitats. Coral reefs in more than 30 countries are </a:t>
            </a:r>
            <a:r>
              <a:rPr lang="en-CA" cap="none" spc="0" dirty="0" smtClean="0">
                <a:solidFill>
                  <a:prstClr val="white"/>
                </a:solidFill>
                <a:latin typeface="+mn-lt"/>
              </a:rPr>
              <a:t>experiencing coral bleaching </a:t>
            </a:r>
            <a:r>
              <a:rPr lang="en-CA" cap="none" spc="0" dirty="0">
                <a:solidFill>
                  <a:prstClr val="white"/>
                </a:solidFill>
                <a:latin typeface="+mn-lt"/>
              </a:rPr>
              <a:t>as the microscopic algae that give them their colours fail to </a:t>
            </a:r>
            <a:r>
              <a:rPr lang="en-CA" cap="none" spc="0" dirty="0" smtClean="0">
                <a:solidFill>
                  <a:prstClr val="white"/>
                </a:solidFill>
                <a:latin typeface="+mn-lt"/>
              </a:rPr>
              <a:t>adapt to </a:t>
            </a:r>
            <a:r>
              <a:rPr lang="en-CA" cap="none" spc="0" dirty="0">
                <a:solidFill>
                  <a:prstClr val="white"/>
                </a:solidFill>
                <a:latin typeface="+mn-lt"/>
              </a:rPr>
              <a:t>warmer water temperatures and die. </a:t>
            </a:r>
          </a:p>
        </p:txBody>
      </p:sp>
      <p:pic>
        <p:nvPicPr>
          <p:cNvPr id="1116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883919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012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Forests and Climate Change</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Warmer </a:t>
            </a:r>
            <a:r>
              <a:rPr lang="en-CA" cap="none" spc="0" dirty="0">
                <a:solidFill>
                  <a:prstClr val="white"/>
                </a:solidFill>
                <a:latin typeface="+mn-lt"/>
              </a:rPr>
              <a:t>temperatures have already had damaging effects on British</a:t>
            </a:r>
          </a:p>
          <a:p>
            <a:pPr lvl="0">
              <a:spcBef>
                <a:spcPts val="0"/>
              </a:spcBef>
              <a:spcAft>
                <a:spcPts val="0"/>
              </a:spcAft>
              <a:buClr>
                <a:srgbClr val="FE8637"/>
              </a:buClr>
              <a:buSzPct val="70000"/>
            </a:pPr>
            <a:r>
              <a:rPr lang="en-CA" cap="none" spc="0" dirty="0">
                <a:solidFill>
                  <a:prstClr val="white"/>
                </a:solidFill>
                <a:latin typeface="+mn-lt"/>
              </a:rPr>
              <a:t>Columbia’s pine forests. Warmer winters allowed the mountain pine beetle</a:t>
            </a:r>
          </a:p>
          <a:p>
            <a:pPr lvl="0">
              <a:spcBef>
                <a:spcPts val="0"/>
              </a:spcBef>
              <a:spcAft>
                <a:spcPts val="0"/>
              </a:spcAft>
              <a:buClr>
                <a:srgbClr val="FE8637"/>
              </a:buClr>
              <a:buSzPct val="70000"/>
            </a:pPr>
            <a:r>
              <a:rPr lang="en-CA" cap="none" spc="0" dirty="0">
                <a:solidFill>
                  <a:prstClr val="white"/>
                </a:solidFill>
                <a:latin typeface="+mn-lt"/>
              </a:rPr>
              <a:t>to survive in previously inhospitable areas and to extend its range. Westerly</a:t>
            </a:r>
          </a:p>
          <a:p>
            <a:pPr lvl="0">
              <a:spcBef>
                <a:spcPts val="0"/>
              </a:spcBef>
              <a:spcAft>
                <a:spcPts val="0"/>
              </a:spcAft>
              <a:buClr>
                <a:srgbClr val="FE8637"/>
              </a:buClr>
              <a:buSzPct val="70000"/>
            </a:pPr>
            <a:r>
              <a:rPr lang="en-CA" cap="none" spc="0" dirty="0">
                <a:solidFill>
                  <a:prstClr val="white"/>
                </a:solidFill>
                <a:latin typeface="+mn-lt"/>
              </a:rPr>
              <a:t>winds have allowed the insect to migrate over the Rockies and take root in</a:t>
            </a:r>
          </a:p>
          <a:p>
            <a:pPr lvl="0">
              <a:spcBef>
                <a:spcPts val="0"/>
              </a:spcBef>
              <a:spcAft>
                <a:spcPts val="0"/>
              </a:spcAft>
              <a:buClr>
                <a:srgbClr val="FE8637"/>
              </a:buClr>
              <a:buSzPct val="70000"/>
            </a:pPr>
            <a:r>
              <a:rPr lang="en-CA" cap="none" spc="0" dirty="0">
                <a:solidFill>
                  <a:prstClr val="white"/>
                </a:solidFill>
                <a:latin typeface="+mn-lt"/>
              </a:rPr>
              <a:t>the pine forests of northern Alberta. </a:t>
            </a:r>
            <a:endParaRPr lang="en-CA" cap="none" spc="0" dirty="0" smtClean="0">
              <a:solidFill>
                <a:prstClr val="white"/>
              </a:solidFill>
              <a:latin typeface="+mn-lt"/>
            </a:endParaRP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The </a:t>
            </a:r>
            <a:r>
              <a:rPr lang="en-CA" cap="none" spc="0" dirty="0">
                <a:solidFill>
                  <a:prstClr val="white"/>
                </a:solidFill>
                <a:latin typeface="+mn-lt"/>
              </a:rPr>
              <a:t>spruce budworm is also a concern in the </a:t>
            </a:r>
            <a:r>
              <a:rPr lang="en-CA" cap="none" spc="0" dirty="0" smtClean="0">
                <a:solidFill>
                  <a:prstClr val="white"/>
                </a:solidFill>
                <a:latin typeface="+mn-lt"/>
              </a:rPr>
              <a:t>boreal forests </a:t>
            </a:r>
            <a:r>
              <a:rPr lang="en-CA" cap="none" spc="0" dirty="0">
                <a:solidFill>
                  <a:prstClr val="white"/>
                </a:solidFill>
                <a:latin typeface="+mn-lt"/>
              </a:rPr>
              <a:t>of Western Canada. The effect of these insects goes beyond the loss </a:t>
            </a:r>
            <a:r>
              <a:rPr lang="en-CA" cap="none" spc="0" dirty="0" smtClean="0">
                <a:solidFill>
                  <a:prstClr val="white"/>
                </a:solidFill>
                <a:latin typeface="+mn-lt"/>
              </a:rPr>
              <a:t>of wood</a:t>
            </a:r>
            <a:r>
              <a:rPr lang="en-CA" cap="none" spc="0" dirty="0">
                <a:solidFill>
                  <a:prstClr val="white"/>
                </a:solidFill>
                <a:latin typeface="+mn-lt"/>
              </a:rPr>
              <a:t>. Dead trees act as fuel for wildfires that threaten communities. Once </a:t>
            </a:r>
            <a:r>
              <a:rPr lang="en-CA" cap="none" spc="0" dirty="0" smtClean="0">
                <a:solidFill>
                  <a:prstClr val="white"/>
                </a:solidFill>
                <a:latin typeface="+mn-lt"/>
              </a:rPr>
              <a:t>a forest </a:t>
            </a:r>
            <a:r>
              <a:rPr lang="en-CA" cap="none" spc="0" dirty="0">
                <a:solidFill>
                  <a:prstClr val="white"/>
                </a:solidFill>
                <a:latin typeface="+mn-lt"/>
              </a:rPr>
              <a:t>dies, it </a:t>
            </a:r>
            <a:r>
              <a:rPr lang="en-CA" cap="none" spc="0" dirty="0" smtClean="0">
                <a:solidFill>
                  <a:prstClr val="white"/>
                </a:solidFill>
                <a:latin typeface="+mn-lt"/>
              </a:rPr>
              <a:t>can no longer absorb and </a:t>
            </a:r>
            <a:r>
              <a:rPr lang="en-CA" cap="none" spc="0" dirty="0">
                <a:solidFill>
                  <a:prstClr val="white"/>
                </a:solidFill>
                <a:latin typeface="+mn-lt"/>
              </a:rPr>
              <a:t>store carbon </a:t>
            </a:r>
            <a:r>
              <a:rPr lang="en-CA" cap="none" spc="0" dirty="0" smtClean="0">
                <a:solidFill>
                  <a:prstClr val="white"/>
                </a:solidFill>
                <a:latin typeface="+mn-lt"/>
              </a:rPr>
              <a:t>dioxide from the atmosphere, but </a:t>
            </a:r>
            <a:r>
              <a:rPr lang="en-CA" cap="none" spc="0" dirty="0">
                <a:solidFill>
                  <a:prstClr val="white"/>
                </a:solidFill>
                <a:latin typeface="+mn-lt"/>
              </a:rPr>
              <a:t>emits carbon dioxide </a:t>
            </a:r>
            <a:r>
              <a:rPr lang="en-CA" cap="none" spc="0" dirty="0" smtClean="0">
                <a:solidFill>
                  <a:prstClr val="white"/>
                </a:solidFill>
                <a:latin typeface="+mn-lt"/>
              </a:rPr>
              <a:t>into the </a:t>
            </a:r>
            <a:r>
              <a:rPr lang="en-CA" cap="none" spc="0" dirty="0">
                <a:solidFill>
                  <a:prstClr val="white"/>
                </a:solidFill>
                <a:latin typeface="+mn-lt"/>
              </a:rPr>
              <a:t>atmosphere instead. </a:t>
            </a:r>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490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Agriculture and Climate Change</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Climate </a:t>
            </a:r>
            <a:r>
              <a:rPr lang="en-CA" cap="none" spc="0" dirty="0">
                <a:solidFill>
                  <a:prstClr val="white"/>
                </a:solidFill>
                <a:latin typeface="+mn-lt"/>
              </a:rPr>
              <a:t>change is expected to </a:t>
            </a:r>
            <a:r>
              <a:rPr lang="en-CA" cap="none" spc="0" dirty="0" smtClean="0">
                <a:solidFill>
                  <a:prstClr val="white"/>
                </a:solidFill>
                <a:latin typeface="+mn-lt"/>
              </a:rPr>
              <a:t>impact Canada’s </a:t>
            </a:r>
            <a:r>
              <a:rPr lang="en-CA" cap="none" spc="0" dirty="0">
                <a:solidFill>
                  <a:prstClr val="white"/>
                </a:solidFill>
                <a:latin typeface="+mn-lt"/>
              </a:rPr>
              <a:t>agriculture in both positive</a:t>
            </a:r>
          </a:p>
          <a:p>
            <a:pPr lvl="0">
              <a:spcBef>
                <a:spcPts val="0"/>
              </a:spcBef>
              <a:spcAft>
                <a:spcPts val="0"/>
              </a:spcAft>
              <a:buClr>
                <a:srgbClr val="FE8637"/>
              </a:buClr>
              <a:buSzPct val="70000"/>
            </a:pPr>
            <a:r>
              <a:rPr lang="en-CA" cap="none" spc="0" dirty="0">
                <a:solidFill>
                  <a:prstClr val="white"/>
                </a:solidFill>
                <a:latin typeface="+mn-lt"/>
              </a:rPr>
              <a:t>and negative ways. For </a:t>
            </a:r>
            <a:r>
              <a:rPr lang="en-CA" cap="none" spc="0" dirty="0" smtClean="0">
                <a:solidFill>
                  <a:prstClr val="white"/>
                </a:solidFill>
                <a:latin typeface="+mn-lt"/>
              </a:rPr>
              <a:t>example, warmer </a:t>
            </a:r>
            <a:r>
              <a:rPr lang="en-CA" cap="none" spc="0" dirty="0">
                <a:solidFill>
                  <a:prstClr val="white"/>
                </a:solidFill>
                <a:latin typeface="+mn-lt"/>
              </a:rPr>
              <a:t>temperatures would make the</a:t>
            </a:r>
          </a:p>
          <a:p>
            <a:pPr lvl="0">
              <a:spcBef>
                <a:spcPts val="0"/>
              </a:spcBef>
              <a:spcAft>
                <a:spcPts val="0"/>
              </a:spcAft>
              <a:buClr>
                <a:srgbClr val="FE8637"/>
              </a:buClr>
              <a:buSzPct val="70000"/>
            </a:pPr>
            <a:r>
              <a:rPr lang="en-CA" cap="none" spc="0" dirty="0">
                <a:solidFill>
                  <a:prstClr val="white"/>
                </a:solidFill>
                <a:latin typeface="+mn-lt"/>
              </a:rPr>
              <a:t>growing season longer, but they </a:t>
            </a:r>
            <a:r>
              <a:rPr lang="en-CA" cap="none" spc="0" dirty="0" smtClean="0">
                <a:solidFill>
                  <a:prstClr val="white"/>
                </a:solidFill>
                <a:latin typeface="+mn-lt"/>
              </a:rPr>
              <a:t>could also </a:t>
            </a:r>
            <a:r>
              <a:rPr lang="en-CA" cap="none" spc="0" dirty="0">
                <a:solidFill>
                  <a:prstClr val="white"/>
                </a:solidFill>
                <a:latin typeface="+mn-lt"/>
              </a:rPr>
              <a:t>increase crop damage due to </a:t>
            </a:r>
            <a:r>
              <a:rPr lang="en-CA" cap="none" spc="0" dirty="0" smtClean="0">
                <a:solidFill>
                  <a:prstClr val="white"/>
                </a:solidFill>
                <a:latin typeface="+mn-lt"/>
              </a:rPr>
              <a:t>heat stress </a:t>
            </a:r>
            <a:r>
              <a:rPr lang="en-CA" cap="none" spc="0" dirty="0">
                <a:solidFill>
                  <a:prstClr val="white"/>
                </a:solidFill>
                <a:latin typeface="+mn-lt"/>
              </a:rPr>
              <a:t>and pest problems. Warmer temperatures may make it possible to </a:t>
            </a:r>
            <a:r>
              <a:rPr lang="en-CA" cap="none" spc="0" dirty="0" smtClean="0">
                <a:solidFill>
                  <a:prstClr val="white"/>
                </a:solidFill>
                <a:latin typeface="+mn-lt"/>
              </a:rPr>
              <a:t>grow crops </a:t>
            </a:r>
            <a:r>
              <a:rPr lang="en-CA" cap="none" spc="0" dirty="0">
                <a:solidFill>
                  <a:prstClr val="white"/>
                </a:solidFill>
                <a:latin typeface="+mn-lt"/>
              </a:rPr>
              <a:t>farther north, but the soils </a:t>
            </a:r>
            <a:r>
              <a:rPr lang="en-CA" cap="none" spc="0" dirty="0" smtClean="0">
                <a:solidFill>
                  <a:prstClr val="white"/>
                </a:solidFill>
                <a:latin typeface="+mn-lt"/>
              </a:rPr>
              <a:t>will not </a:t>
            </a:r>
            <a:r>
              <a:rPr lang="en-CA" cap="none" spc="0" dirty="0">
                <a:solidFill>
                  <a:prstClr val="white"/>
                </a:solidFill>
                <a:latin typeface="+mn-lt"/>
              </a:rPr>
              <a:t>be as rich</a:t>
            </a:r>
            <a:r>
              <a:rPr lang="en-CA" cap="none" spc="0" dirty="0" smtClean="0">
                <a:solidFill>
                  <a:prstClr val="white"/>
                </a:solidFill>
                <a:latin typeface="+mn-lt"/>
              </a:rPr>
              <a:t>.</a:t>
            </a: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Global warming </a:t>
            </a:r>
            <a:r>
              <a:rPr lang="en-CA" cap="none" spc="0" dirty="0">
                <a:solidFill>
                  <a:prstClr val="white"/>
                </a:solidFill>
                <a:latin typeface="+mn-lt"/>
              </a:rPr>
              <a:t>will likely affect water </a:t>
            </a:r>
            <a:r>
              <a:rPr lang="en-CA" cap="none" spc="0" dirty="0" smtClean="0">
                <a:solidFill>
                  <a:prstClr val="white"/>
                </a:solidFill>
                <a:latin typeface="+mn-lt"/>
              </a:rPr>
              <a:t>supply for </a:t>
            </a:r>
            <a:r>
              <a:rPr lang="en-CA" cap="none" spc="0" dirty="0">
                <a:solidFill>
                  <a:prstClr val="white"/>
                </a:solidFill>
                <a:latin typeface="+mn-lt"/>
              </a:rPr>
              <a:t>agriculture. For example, </a:t>
            </a:r>
            <a:r>
              <a:rPr lang="en-CA" cap="none" spc="0" dirty="0" smtClean="0">
                <a:solidFill>
                  <a:prstClr val="white"/>
                </a:solidFill>
                <a:latin typeface="+mn-lt"/>
              </a:rPr>
              <a:t>less meltwater </a:t>
            </a:r>
            <a:r>
              <a:rPr lang="en-CA" cap="none" spc="0" dirty="0">
                <a:solidFill>
                  <a:prstClr val="white"/>
                </a:solidFill>
                <a:latin typeface="+mn-lt"/>
              </a:rPr>
              <a:t>from receding glaciers </a:t>
            </a:r>
            <a:r>
              <a:rPr lang="en-CA" cap="none" spc="0" dirty="0" smtClean="0">
                <a:solidFill>
                  <a:prstClr val="white"/>
                </a:solidFill>
                <a:latin typeface="+mn-lt"/>
              </a:rPr>
              <a:t>in the </a:t>
            </a:r>
            <a:r>
              <a:rPr lang="en-CA" cap="none" spc="0" dirty="0">
                <a:solidFill>
                  <a:prstClr val="white"/>
                </a:solidFill>
                <a:latin typeface="+mn-lt"/>
              </a:rPr>
              <a:t>Rocky Mountains will mean </a:t>
            </a:r>
            <a:r>
              <a:rPr lang="en-CA" cap="none" spc="0" dirty="0" smtClean="0">
                <a:solidFill>
                  <a:prstClr val="white"/>
                </a:solidFill>
                <a:latin typeface="+mn-lt"/>
              </a:rPr>
              <a:t>less available </a:t>
            </a:r>
            <a:r>
              <a:rPr lang="en-CA" cap="none" spc="0" dirty="0">
                <a:solidFill>
                  <a:prstClr val="white"/>
                </a:solidFill>
                <a:latin typeface="+mn-lt"/>
              </a:rPr>
              <a:t>water for Alberta and </a:t>
            </a:r>
            <a:r>
              <a:rPr lang="en-CA" cap="none" spc="0" dirty="0" smtClean="0">
                <a:solidFill>
                  <a:prstClr val="white"/>
                </a:solidFill>
                <a:latin typeface="+mn-lt"/>
              </a:rPr>
              <a:t>British Columbia </a:t>
            </a:r>
            <a:r>
              <a:rPr lang="en-CA" cap="none" spc="0" dirty="0">
                <a:solidFill>
                  <a:prstClr val="white"/>
                </a:solidFill>
                <a:latin typeface="+mn-lt"/>
              </a:rPr>
              <a:t>agriculture during the </a:t>
            </a:r>
            <a:r>
              <a:rPr lang="en-CA" cap="none" spc="0" dirty="0" smtClean="0">
                <a:solidFill>
                  <a:prstClr val="white"/>
                </a:solidFill>
                <a:latin typeface="+mn-lt"/>
              </a:rPr>
              <a:t>dry summer </a:t>
            </a:r>
            <a:r>
              <a:rPr lang="en-CA" cap="none" spc="0" dirty="0">
                <a:solidFill>
                  <a:prstClr val="white"/>
                </a:solidFill>
                <a:latin typeface="+mn-lt"/>
              </a:rPr>
              <a:t>months. The benefits of </a:t>
            </a:r>
            <a:r>
              <a:rPr lang="en-CA" cap="none" spc="0" dirty="0" smtClean="0">
                <a:solidFill>
                  <a:prstClr val="white"/>
                </a:solidFill>
                <a:latin typeface="+mn-lt"/>
              </a:rPr>
              <a:t>a longer </a:t>
            </a:r>
            <a:r>
              <a:rPr lang="en-CA" cap="none" spc="0" dirty="0">
                <a:solidFill>
                  <a:prstClr val="white"/>
                </a:solidFill>
                <a:latin typeface="+mn-lt"/>
              </a:rPr>
              <a:t>growing season may then </a:t>
            </a:r>
            <a:r>
              <a:rPr lang="en-CA" cap="none" spc="0" dirty="0" smtClean="0">
                <a:solidFill>
                  <a:prstClr val="white"/>
                </a:solidFill>
                <a:latin typeface="+mn-lt"/>
              </a:rPr>
              <a:t>be offset </a:t>
            </a:r>
            <a:r>
              <a:rPr lang="en-CA" cap="none" spc="0" dirty="0">
                <a:solidFill>
                  <a:prstClr val="white"/>
                </a:solidFill>
                <a:latin typeface="+mn-lt"/>
              </a:rPr>
              <a:t>by water </a:t>
            </a:r>
            <a:r>
              <a:rPr lang="en-CA" cap="none" spc="0" dirty="0" smtClean="0">
                <a:solidFill>
                  <a:prstClr val="white"/>
                </a:solidFill>
                <a:latin typeface="+mn-lt"/>
              </a:rPr>
              <a:t>shortages.</a:t>
            </a:r>
            <a:endParaRPr lang="en-CA" cap="none" spc="0" dirty="0">
              <a:solidFill>
                <a:prstClr val="white"/>
              </a:solidFill>
              <a:latin typeface="+mn-lt"/>
            </a:endParaRP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68897"/>
            <a:ext cx="8839200" cy="267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285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Water and Climate Change</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In </a:t>
            </a:r>
            <a:r>
              <a:rPr lang="en-CA" cap="none" spc="0" dirty="0">
                <a:solidFill>
                  <a:prstClr val="white"/>
                </a:solidFill>
                <a:latin typeface="+mn-lt"/>
              </a:rPr>
              <a:t>Canada, changes in temperature and precipitation can affect runoff, evaporation, and the storage of water in lakes, soils, and glaciers. Reduced flows from glaciers and less precipitation will decrease summer flows of rivers, which will in turn affect agriculture and salmon spawning. In winter, less ice cover, winter thaws, and snow-rain precipitation may increase the risk of flooding in many regions. </a:t>
            </a:r>
            <a:endParaRPr lang="en-CA" cap="none" spc="0" dirty="0" smtClean="0">
              <a:solidFill>
                <a:prstClr val="white"/>
              </a:solidFill>
              <a:latin typeface="+mn-lt"/>
            </a:endParaRP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Melting </a:t>
            </a:r>
            <a:r>
              <a:rPr lang="en-CA" cap="none" spc="0" dirty="0">
                <a:solidFill>
                  <a:prstClr val="white"/>
                </a:solidFill>
                <a:latin typeface="+mn-lt"/>
              </a:rPr>
              <a:t>glaciers and ice caps, and warming oceans, will result in rising sea levels. These changes will have a serious impact on Canada’s coastline. Some effects might include cliff erosion, land destabilization, flooding of low-lying areas, and the disruption of infrastructure.</a:t>
            </a:r>
          </a:p>
        </p:txBody>
      </p:sp>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929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Kyoto Protocol</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The </a:t>
            </a:r>
            <a:r>
              <a:rPr lang="en-CA" cap="none" spc="0" dirty="0">
                <a:solidFill>
                  <a:prstClr val="white"/>
                </a:solidFill>
                <a:latin typeface="+mn-lt"/>
              </a:rPr>
              <a:t>United Nations Framework Convention on Climate </a:t>
            </a:r>
            <a:r>
              <a:rPr lang="en-CA" cap="none" spc="0" dirty="0" smtClean="0">
                <a:solidFill>
                  <a:prstClr val="white"/>
                </a:solidFill>
                <a:latin typeface="+mn-lt"/>
              </a:rPr>
              <a:t>Change was </a:t>
            </a:r>
            <a:r>
              <a:rPr lang="en-CA" cap="none" spc="0" dirty="0">
                <a:solidFill>
                  <a:prstClr val="white"/>
                </a:solidFill>
                <a:latin typeface="+mn-lt"/>
              </a:rPr>
              <a:t>created at the 1992 Earth Summit in Rio de Janeiro, </a:t>
            </a:r>
            <a:r>
              <a:rPr lang="en-CA" cap="none" spc="0" dirty="0" smtClean="0">
                <a:solidFill>
                  <a:prstClr val="white"/>
                </a:solidFill>
                <a:latin typeface="+mn-lt"/>
              </a:rPr>
              <a:t>Brazil. Several </a:t>
            </a:r>
            <a:r>
              <a:rPr lang="en-CA" cap="none" spc="0" dirty="0">
                <a:solidFill>
                  <a:prstClr val="white"/>
                </a:solidFill>
                <a:latin typeface="+mn-lt"/>
              </a:rPr>
              <a:t>protocols that set emission limits came out of this </a:t>
            </a:r>
            <a:r>
              <a:rPr lang="en-CA" cap="none" spc="0" dirty="0" smtClean="0">
                <a:solidFill>
                  <a:prstClr val="white"/>
                </a:solidFill>
                <a:latin typeface="+mn-lt"/>
              </a:rPr>
              <a:t>convention, including </a:t>
            </a:r>
            <a:r>
              <a:rPr lang="en-CA" cap="none" spc="0" dirty="0">
                <a:solidFill>
                  <a:prstClr val="white"/>
                </a:solidFill>
                <a:latin typeface="+mn-lt"/>
              </a:rPr>
              <a:t>the Kyoto Protocol</a:t>
            </a:r>
            <a:r>
              <a:rPr lang="en-CA" cap="none" spc="0" dirty="0" smtClean="0">
                <a:solidFill>
                  <a:prstClr val="white"/>
                </a:solidFill>
                <a:latin typeface="+mn-lt"/>
              </a:rPr>
              <a:t>.</a:t>
            </a: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This document outlined </a:t>
            </a:r>
            <a:r>
              <a:rPr lang="en-CA" cap="none" spc="0" dirty="0">
                <a:solidFill>
                  <a:prstClr val="white"/>
                </a:solidFill>
                <a:latin typeface="+mn-lt"/>
              </a:rPr>
              <a:t>target reductions </a:t>
            </a:r>
            <a:r>
              <a:rPr lang="en-CA" cap="none" spc="0" dirty="0" smtClean="0">
                <a:solidFill>
                  <a:prstClr val="white"/>
                </a:solidFill>
                <a:latin typeface="+mn-lt"/>
              </a:rPr>
              <a:t>for Greenhouse gas </a:t>
            </a:r>
            <a:r>
              <a:rPr lang="en-CA" cap="none" spc="0" dirty="0">
                <a:solidFill>
                  <a:prstClr val="white"/>
                </a:solidFill>
                <a:latin typeface="+mn-lt"/>
              </a:rPr>
              <a:t>emissions. It also introduced the system of carbon credits, </a:t>
            </a:r>
            <a:r>
              <a:rPr lang="en-CA" cap="none" spc="0" dirty="0" smtClean="0">
                <a:solidFill>
                  <a:prstClr val="white"/>
                </a:solidFill>
                <a:latin typeface="+mn-lt"/>
              </a:rPr>
              <a:t>which allow </a:t>
            </a:r>
            <a:r>
              <a:rPr lang="en-CA" cap="none" spc="0" dirty="0">
                <a:solidFill>
                  <a:prstClr val="white"/>
                </a:solidFill>
                <a:latin typeface="+mn-lt"/>
              </a:rPr>
              <a:t>countries that do not meet their reduction targets to buy credits </a:t>
            </a:r>
            <a:r>
              <a:rPr lang="en-CA" cap="none" spc="0" dirty="0" smtClean="0">
                <a:solidFill>
                  <a:prstClr val="white"/>
                </a:solidFill>
                <a:latin typeface="+mn-lt"/>
              </a:rPr>
              <a:t>from countries </a:t>
            </a:r>
            <a:r>
              <a:rPr lang="en-CA" cap="none" spc="0" dirty="0">
                <a:solidFill>
                  <a:prstClr val="white"/>
                </a:solidFill>
                <a:latin typeface="+mn-lt"/>
              </a:rPr>
              <a:t>that keep emissions below their allotted levels. In 1997, </a:t>
            </a:r>
            <a:r>
              <a:rPr lang="en-CA" cap="none" spc="0" dirty="0" smtClean="0">
                <a:solidFill>
                  <a:prstClr val="white"/>
                </a:solidFill>
                <a:latin typeface="+mn-lt"/>
              </a:rPr>
              <a:t>Canada signed </a:t>
            </a:r>
            <a:r>
              <a:rPr lang="en-CA" cap="none" spc="0" dirty="0">
                <a:solidFill>
                  <a:prstClr val="white"/>
                </a:solidFill>
                <a:latin typeface="+mn-lt"/>
              </a:rPr>
              <a:t>the Kyoto Protocol, promising to reduce greenhouse gas emissions </a:t>
            </a:r>
            <a:r>
              <a:rPr lang="en-CA" cap="none" spc="0" dirty="0" smtClean="0">
                <a:solidFill>
                  <a:prstClr val="white"/>
                </a:solidFill>
                <a:latin typeface="+mn-lt"/>
              </a:rPr>
              <a:t>by 6 </a:t>
            </a:r>
            <a:r>
              <a:rPr lang="en-CA" cap="none" spc="0" dirty="0">
                <a:solidFill>
                  <a:prstClr val="white"/>
                </a:solidFill>
                <a:latin typeface="+mn-lt"/>
              </a:rPr>
              <a:t>percent of its 1990 level by 2012. In 2007, the Canadian </a:t>
            </a:r>
            <a:r>
              <a:rPr lang="en-CA" cap="none" spc="0" dirty="0" smtClean="0">
                <a:solidFill>
                  <a:prstClr val="white"/>
                </a:solidFill>
                <a:latin typeface="+mn-lt"/>
              </a:rPr>
              <a:t>government announced </a:t>
            </a:r>
            <a:r>
              <a:rPr lang="en-CA" cap="none" spc="0" dirty="0">
                <a:solidFill>
                  <a:prstClr val="white"/>
                </a:solidFill>
                <a:latin typeface="+mn-lt"/>
              </a:rPr>
              <a:t>it could not meet its Kyoto Protocol </a:t>
            </a:r>
            <a:r>
              <a:rPr lang="en-CA" cap="none" spc="0" dirty="0" smtClean="0">
                <a:solidFill>
                  <a:prstClr val="white"/>
                </a:solidFill>
                <a:latin typeface="+mn-lt"/>
              </a:rPr>
              <a:t>targets</a:t>
            </a:r>
            <a:r>
              <a:rPr lang="en-CA" cap="none" spc="0" dirty="0">
                <a:solidFill>
                  <a:prstClr val="white"/>
                </a:solidFill>
                <a:latin typeface="+mn-lt"/>
              </a:rPr>
              <a:t>.</a:t>
            </a:r>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2752"/>
            <a:ext cx="8839200" cy="267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766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Why Care About the Environment?</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ea typeface="Tahoma" panose="020B0604030504040204" pitchFamily="34" charset="0"/>
                <a:cs typeface="Tahoma" panose="020B0604030504040204" pitchFamily="34" charset="0"/>
              </a:rPr>
              <a:t>People </a:t>
            </a:r>
            <a:r>
              <a:rPr lang="en-CA" cap="none" spc="0" dirty="0">
                <a:solidFill>
                  <a:prstClr val="white"/>
                </a:solidFill>
                <a:latin typeface="+mn-lt"/>
                <a:ea typeface="Tahoma" panose="020B0604030504040204" pitchFamily="34" charset="0"/>
                <a:cs typeface="Tahoma" panose="020B0604030504040204" pitchFamily="34" charset="0"/>
              </a:rPr>
              <a:t>are changing Earth and the effects are seen all over the planet. The</a:t>
            </a:r>
          </a:p>
          <a:p>
            <a:pPr lvl="0">
              <a:spcBef>
                <a:spcPts val="0"/>
              </a:spcBef>
              <a:spcAft>
                <a:spcPts val="0"/>
              </a:spcAft>
              <a:buClr>
                <a:srgbClr val="FE8637"/>
              </a:buClr>
              <a:buSzPct val="70000"/>
            </a:pPr>
            <a:r>
              <a:rPr lang="en-CA" cap="none" spc="0" dirty="0">
                <a:solidFill>
                  <a:prstClr val="white"/>
                </a:solidFill>
                <a:latin typeface="+mn-lt"/>
                <a:ea typeface="Tahoma" panose="020B0604030504040204" pitchFamily="34" charset="0"/>
                <a:cs typeface="Tahoma" panose="020B0604030504040204" pitchFamily="34" charset="0"/>
              </a:rPr>
              <a:t>world’s boreal forests are threatened with increased fire risk, water needs </a:t>
            </a:r>
            <a:r>
              <a:rPr lang="en-CA" cap="none" spc="0" dirty="0" smtClean="0">
                <a:solidFill>
                  <a:prstClr val="white"/>
                </a:solidFill>
                <a:latin typeface="+mn-lt"/>
                <a:ea typeface="Tahoma" panose="020B0604030504040204" pitchFamily="34" charset="0"/>
                <a:cs typeface="Tahoma" panose="020B0604030504040204" pitchFamily="34" charset="0"/>
              </a:rPr>
              <a:t>are outstripping </a:t>
            </a:r>
            <a:r>
              <a:rPr lang="en-CA" cap="none" spc="0" dirty="0">
                <a:solidFill>
                  <a:prstClr val="white"/>
                </a:solidFill>
                <a:latin typeface="+mn-lt"/>
                <a:ea typeface="Tahoma" panose="020B0604030504040204" pitchFamily="34" charset="0"/>
                <a:cs typeface="Tahoma" panose="020B0604030504040204" pitchFamily="34" charset="0"/>
              </a:rPr>
              <a:t>supply, flooding and storms are more severe, and tropical diseases are affecting people farther north. </a:t>
            </a:r>
            <a:endParaRPr lang="en-CA" cap="none" spc="0" dirty="0" smtClean="0">
              <a:solidFill>
                <a:prstClr val="white"/>
              </a:solidFill>
              <a:latin typeface="+mn-lt"/>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US" cap="none" spc="0" dirty="0">
              <a:solidFill>
                <a:prstClr val="white"/>
              </a:solidFill>
              <a:latin typeface="+mn-lt"/>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mn-lt"/>
              </a:rPr>
              <a:t>Rising </a:t>
            </a:r>
            <a:r>
              <a:rPr lang="en-CA" cap="none" spc="0" dirty="0">
                <a:solidFill>
                  <a:prstClr val="white"/>
                </a:solidFill>
                <a:latin typeface="+mn-lt"/>
              </a:rPr>
              <a:t>temperatures are a </a:t>
            </a:r>
            <a:r>
              <a:rPr lang="en-CA" cap="none" spc="0" dirty="0" smtClean="0">
                <a:solidFill>
                  <a:prstClr val="white"/>
                </a:solidFill>
                <a:latin typeface="+mn-lt"/>
              </a:rPr>
              <a:t>problem. Extreme </a:t>
            </a:r>
            <a:r>
              <a:rPr lang="en-CA" cap="none" spc="0" dirty="0">
                <a:solidFill>
                  <a:prstClr val="white"/>
                </a:solidFill>
                <a:latin typeface="+mn-lt"/>
              </a:rPr>
              <a:t>weather conditions, such as the ice storm that hit </a:t>
            </a:r>
            <a:r>
              <a:rPr lang="en-CA" cap="none" spc="0" dirty="0" smtClean="0">
                <a:solidFill>
                  <a:prstClr val="white"/>
                </a:solidFill>
                <a:latin typeface="+mn-lt"/>
              </a:rPr>
              <a:t>eastern Ontario </a:t>
            </a:r>
            <a:r>
              <a:rPr lang="en-CA" cap="none" spc="0" dirty="0">
                <a:solidFill>
                  <a:prstClr val="white"/>
                </a:solidFill>
                <a:latin typeface="+mn-lt"/>
              </a:rPr>
              <a:t>and Québec in January 1998, </a:t>
            </a:r>
            <a:r>
              <a:rPr lang="en-CA" cap="none" spc="0" dirty="0" smtClean="0">
                <a:solidFill>
                  <a:prstClr val="white"/>
                </a:solidFill>
                <a:latin typeface="+mn-lt"/>
              </a:rPr>
              <a:t>are happening </a:t>
            </a:r>
            <a:r>
              <a:rPr lang="en-CA" cap="none" spc="0" dirty="0">
                <a:solidFill>
                  <a:prstClr val="white"/>
                </a:solidFill>
                <a:latin typeface="+mn-lt"/>
              </a:rPr>
              <a:t>more frequently. Warmer weather </a:t>
            </a:r>
            <a:r>
              <a:rPr lang="en-CA" cap="none" spc="0" dirty="0" smtClean="0">
                <a:solidFill>
                  <a:prstClr val="white"/>
                </a:solidFill>
                <a:latin typeface="+mn-lt"/>
              </a:rPr>
              <a:t>brings more </a:t>
            </a:r>
            <a:r>
              <a:rPr lang="en-CA" cap="none" spc="0" dirty="0">
                <a:solidFill>
                  <a:prstClr val="white"/>
                </a:solidFill>
                <a:latin typeface="+mn-lt"/>
              </a:rPr>
              <a:t>droughts that make forest fires more </a:t>
            </a:r>
            <a:r>
              <a:rPr lang="en-CA" cap="none" spc="0" dirty="0" smtClean="0">
                <a:solidFill>
                  <a:prstClr val="white"/>
                </a:solidFill>
                <a:latin typeface="+mn-lt"/>
              </a:rPr>
              <a:t>likely. In Canada’s Arctic regions, sea </a:t>
            </a:r>
            <a:r>
              <a:rPr lang="en-CA" cap="none" spc="0" dirty="0">
                <a:solidFill>
                  <a:prstClr val="white"/>
                </a:solidFill>
                <a:latin typeface="+mn-lt"/>
              </a:rPr>
              <a:t>ice is shrinking and the seasonal melt is happening </a:t>
            </a:r>
            <a:r>
              <a:rPr lang="en-CA" cap="none" spc="0" dirty="0" smtClean="0">
                <a:solidFill>
                  <a:prstClr val="white"/>
                </a:solidFill>
                <a:latin typeface="+mn-lt"/>
              </a:rPr>
              <a:t>weeks earlier</a:t>
            </a:r>
            <a:r>
              <a:rPr lang="en-CA" cap="none" spc="0" dirty="0">
                <a:solidFill>
                  <a:prstClr val="white"/>
                </a:solidFill>
                <a:latin typeface="+mn-lt"/>
              </a:rPr>
              <a:t>. Polar bears are in danger of extinction </a:t>
            </a:r>
            <a:r>
              <a:rPr lang="en-CA" cap="none" spc="0" dirty="0" smtClean="0">
                <a:solidFill>
                  <a:prstClr val="white"/>
                </a:solidFill>
                <a:latin typeface="+mn-lt"/>
              </a:rPr>
              <a:t>as they starve </a:t>
            </a:r>
            <a:r>
              <a:rPr lang="en-CA" cap="none" spc="0" dirty="0">
                <a:solidFill>
                  <a:prstClr val="white"/>
                </a:solidFill>
                <a:latin typeface="+mn-lt"/>
              </a:rPr>
              <a:t>because they </a:t>
            </a:r>
            <a:r>
              <a:rPr lang="en-CA" cap="none" spc="0" dirty="0" smtClean="0">
                <a:solidFill>
                  <a:prstClr val="white"/>
                </a:solidFill>
                <a:latin typeface="+mn-lt"/>
              </a:rPr>
              <a:t>cannot </a:t>
            </a:r>
            <a:r>
              <a:rPr lang="en-CA" cap="none" spc="0" dirty="0">
                <a:solidFill>
                  <a:prstClr val="white"/>
                </a:solidFill>
                <a:latin typeface="+mn-lt"/>
              </a:rPr>
              <a:t>use the </a:t>
            </a:r>
            <a:r>
              <a:rPr lang="en-CA" cap="none" spc="0" dirty="0" smtClean="0">
                <a:solidFill>
                  <a:prstClr val="white"/>
                </a:solidFill>
                <a:latin typeface="+mn-lt"/>
              </a:rPr>
              <a:t>ice to </a:t>
            </a:r>
            <a:r>
              <a:rPr lang="en-CA" cap="none" spc="0" dirty="0">
                <a:solidFill>
                  <a:prstClr val="white"/>
                </a:solidFill>
                <a:latin typeface="+mn-lt"/>
              </a:rPr>
              <a:t>hunt seals</a:t>
            </a:r>
            <a:r>
              <a:rPr lang="en-CA" cap="none" spc="0" dirty="0" smtClean="0">
                <a:solidFill>
                  <a:prstClr val="white"/>
                </a:solidFill>
                <a:latin typeface="+mn-lt"/>
              </a:rPr>
              <a:t>.</a:t>
            </a:r>
            <a:endParaRPr lang="en-CA" cap="none" spc="0" dirty="0">
              <a:solidFill>
                <a:prstClr val="white"/>
              </a:solidFill>
              <a:latin typeface="+mn-lt"/>
            </a:endParaRPr>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35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US" dirty="0" smtClean="0"/>
              <a:t>Moving to Sustainable Energy</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Most </a:t>
            </a:r>
            <a:r>
              <a:rPr lang="en-CA" cap="none" spc="0" dirty="0">
                <a:solidFill>
                  <a:prstClr val="white"/>
                </a:solidFill>
                <a:latin typeface="+mn-lt"/>
              </a:rPr>
              <a:t>leaders agree that all nations need to move </a:t>
            </a:r>
            <a:r>
              <a:rPr lang="en-CA" cap="none" spc="0" dirty="0" smtClean="0">
                <a:solidFill>
                  <a:prstClr val="white"/>
                </a:solidFill>
                <a:latin typeface="+mn-lt"/>
              </a:rPr>
              <a:t>toward sustainable </a:t>
            </a:r>
            <a:r>
              <a:rPr lang="en-CA" cap="none" spc="0" dirty="0">
                <a:solidFill>
                  <a:prstClr val="white"/>
                </a:solidFill>
                <a:latin typeface="+mn-lt"/>
              </a:rPr>
              <a:t>development and clean energy sources to </a:t>
            </a:r>
            <a:r>
              <a:rPr lang="en-CA" cap="none" spc="0" dirty="0" smtClean="0">
                <a:solidFill>
                  <a:prstClr val="white"/>
                </a:solidFill>
                <a:latin typeface="+mn-lt"/>
              </a:rPr>
              <a:t>slow down </a:t>
            </a:r>
            <a:r>
              <a:rPr lang="en-CA" cap="none" spc="0" dirty="0">
                <a:solidFill>
                  <a:prstClr val="white"/>
                </a:solidFill>
                <a:latin typeface="+mn-lt"/>
              </a:rPr>
              <a:t>climate change. </a:t>
            </a:r>
            <a:endParaRPr lang="en-CA" cap="none" spc="0" dirty="0" smtClean="0">
              <a:solidFill>
                <a:prstClr val="white"/>
              </a:solidFill>
              <a:latin typeface="+mn-lt"/>
            </a:endParaRP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There </a:t>
            </a:r>
            <a:r>
              <a:rPr lang="en-CA" cap="none" spc="0" dirty="0">
                <a:solidFill>
                  <a:prstClr val="white"/>
                </a:solidFill>
                <a:latin typeface="+mn-lt"/>
              </a:rPr>
              <a:t>are many sustainable </a:t>
            </a:r>
            <a:r>
              <a:rPr lang="en-CA" cap="none" spc="0" dirty="0" smtClean="0">
                <a:solidFill>
                  <a:prstClr val="white"/>
                </a:solidFill>
                <a:latin typeface="+mn-lt"/>
              </a:rPr>
              <a:t>sources of </a:t>
            </a:r>
            <a:r>
              <a:rPr lang="en-CA" cap="none" spc="0" dirty="0">
                <a:solidFill>
                  <a:prstClr val="white"/>
                </a:solidFill>
                <a:latin typeface="+mn-lt"/>
              </a:rPr>
              <a:t>energy that could be used to lessen dependence </a:t>
            </a:r>
            <a:r>
              <a:rPr lang="en-CA" cap="none" spc="0" dirty="0" smtClean="0">
                <a:solidFill>
                  <a:prstClr val="white"/>
                </a:solidFill>
                <a:latin typeface="+mn-lt"/>
              </a:rPr>
              <a:t>on fossil </a:t>
            </a:r>
            <a:r>
              <a:rPr lang="en-CA" cap="none" spc="0" dirty="0">
                <a:solidFill>
                  <a:prstClr val="white"/>
                </a:solidFill>
                <a:latin typeface="+mn-lt"/>
              </a:rPr>
              <a:t>fuels. These include wind turbines, solar </a:t>
            </a:r>
            <a:r>
              <a:rPr lang="en-CA" cap="none" spc="0" dirty="0" smtClean="0">
                <a:solidFill>
                  <a:prstClr val="white"/>
                </a:solidFill>
                <a:latin typeface="+mn-lt"/>
              </a:rPr>
              <a:t>power panels</a:t>
            </a:r>
            <a:r>
              <a:rPr lang="en-CA" cap="none" spc="0" dirty="0">
                <a:solidFill>
                  <a:prstClr val="white"/>
                </a:solidFill>
                <a:latin typeface="+mn-lt"/>
              </a:rPr>
              <a:t>, tidal power, ground-source energy or </a:t>
            </a:r>
            <a:r>
              <a:rPr lang="en-CA" cap="none" spc="0" dirty="0" smtClean="0">
                <a:solidFill>
                  <a:prstClr val="white"/>
                </a:solidFill>
                <a:latin typeface="+mn-lt"/>
              </a:rPr>
              <a:t>geothermal power </a:t>
            </a:r>
            <a:r>
              <a:rPr lang="en-CA" cap="none" spc="0" dirty="0">
                <a:solidFill>
                  <a:prstClr val="white"/>
                </a:solidFill>
                <a:latin typeface="+mn-lt"/>
              </a:rPr>
              <a:t>(which uses heat from underground sources </a:t>
            </a:r>
            <a:r>
              <a:rPr lang="en-CA" cap="none" spc="0" dirty="0" smtClean="0">
                <a:solidFill>
                  <a:prstClr val="white"/>
                </a:solidFill>
                <a:latin typeface="+mn-lt"/>
              </a:rPr>
              <a:t>where available</a:t>
            </a:r>
            <a:r>
              <a:rPr lang="en-CA" cap="none" spc="0" dirty="0">
                <a:solidFill>
                  <a:prstClr val="white"/>
                </a:solidFill>
                <a:latin typeface="+mn-lt"/>
              </a:rPr>
              <a:t>), and biofuels derived from biomass (plant </a:t>
            </a:r>
            <a:r>
              <a:rPr lang="en-CA" cap="none" spc="0" dirty="0" smtClean="0">
                <a:solidFill>
                  <a:prstClr val="white"/>
                </a:solidFill>
                <a:latin typeface="+mn-lt"/>
              </a:rPr>
              <a:t>or animal </a:t>
            </a:r>
            <a:r>
              <a:rPr lang="en-CA" cap="none" spc="0" dirty="0">
                <a:solidFill>
                  <a:prstClr val="white"/>
                </a:solidFill>
                <a:latin typeface="+mn-lt"/>
              </a:rPr>
              <a:t>material). The environmental group </a:t>
            </a:r>
            <a:r>
              <a:rPr lang="en-CA" cap="none" spc="0" dirty="0" smtClean="0">
                <a:solidFill>
                  <a:prstClr val="white"/>
                </a:solidFill>
                <a:latin typeface="+mn-lt"/>
              </a:rPr>
              <a:t>Greenpeace claims </a:t>
            </a:r>
            <a:r>
              <a:rPr lang="en-CA" cap="none" spc="0" dirty="0">
                <a:solidFill>
                  <a:prstClr val="white"/>
                </a:solidFill>
                <a:latin typeface="+mn-lt"/>
              </a:rPr>
              <a:t>that by 2030 wind power could provide 15 </a:t>
            </a:r>
            <a:r>
              <a:rPr lang="en-CA" cap="none" spc="0" dirty="0" smtClean="0">
                <a:solidFill>
                  <a:prstClr val="white"/>
                </a:solidFill>
                <a:latin typeface="+mn-lt"/>
              </a:rPr>
              <a:t>percent of </a:t>
            </a:r>
            <a:r>
              <a:rPr lang="en-CA" cap="none" spc="0" dirty="0">
                <a:solidFill>
                  <a:prstClr val="white"/>
                </a:solidFill>
                <a:latin typeface="+mn-lt"/>
              </a:rPr>
              <a:t>the world’s electricity. Although all these </a:t>
            </a:r>
            <a:r>
              <a:rPr lang="en-CA" cap="none" spc="0" dirty="0" smtClean="0">
                <a:solidFill>
                  <a:prstClr val="white"/>
                </a:solidFill>
                <a:latin typeface="+mn-lt"/>
              </a:rPr>
              <a:t>alternative sources </a:t>
            </a:r>
            <a:r>
              <a:rPr lang="en-CA" cap="none" spc="0" dirty="0">
                <a:solidFill>
                  <a:prstClr val="white"/>
                </a:solidFill>
                <a:latin typeface="+mn-lt"/>
              </a:rPr>
              <a:t>of energy have drawbacks, they are </a:t>
            </a:r>
            <a:r>
              <a:rPr lang="en-CA" cap="none" spc="0" dirty="0" smtClean="0">
                <a:solidFill>
                  <a:prstClr val="white"/>
                </a:solidFill>
                <a:latin typeface="+mn-lt"/>
              </a:rPr>
              <a:t>renewable without </a:t>
            </a:r>
            <a:r>
              <a:rPr lang="en-CA" cap="none" spc="0" dirty="0">
                <a:solidFill>
                  <a:prstClr val="white"/>
                </a:solidFill>
                <a:latin typeface="+mn-lt"/>
              </a:rPr>
              <a:t>harmful emissions. </a:t>
            </a:r>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434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Doing Our Part for the Environment</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Individuals </a:t>
            </a:r>
            <a:r>
              <a:rPr lang="en-CA" cap="none" spc="0" dirty="0">
                <a:solidFill>
                  <a:prstClr val="white"/>
                </a:solidFill>
                <a:latin typeface="+mn-lt"/>
              </a:rPr>
              <a:t>can </a:t>
            </a:r>
            <a:r>
              <a:rPr lang="en-CA" cap="none" spc="0" dirty="0" smtClean="0">
                <a:solidFill>
                  <a:prstClr val="white"/>
                </a:solidFill>
                <a:latin typeface="+mn-lt"/>
              </a:rPr>
              <a:t>help fight </a:t>
            </a:r>
            <a:r>
              <a:rPr lang="en-CA" cap="none" spc="0" dirty="0">
                <a:solidFill>
                  <a:prstClr val="white"/>
                </a:solidFill>
                <a:latin typeface="+mn-lt"/>
              </a:rPr>
              <a:t>climate change by recycling, composting, buying local, </a:t>
            </a:r>
            <a:r>
              <a:rPr lang="en-CA" cap="none" spc="0" dirty="0" smtClean="0">
                <a:solidFill>
                  <a:prstClr val="white"/>
                </a:solidFill>
                <a:latin typeface="+mn-lt"/>
              </a:rPr>
              <a:t>and using </a:t>
            </a:r>
            <a:r>
              <a:rPr lang="en-CA" cap="none" spc="0" dirty="0">
                <a:solidFill>
                  <a:prstClr val="white"/>
                </a:solidFill>
                <a:latin typeface="+mn-lt"/>
              </a:rPr>
              <a:t>energy-efficient appliances, lights, and transportation. </a:t>
            </a:r>
            <a:r>
              <a:rPr lang="en-CA" cap="none" spc="0" dirty="0" smtClean="0">
                <a:solidFill>
                  <a:prstClr val="white"/>
                </a:solidFill>
                <a:latin typeface="+mn-lt"/>
              </a:rPr>
              <a:t>Water can be conserved </a:t>
            </a:r>
            <a:r>
              <a:rPr lang="en-CA" cap="none" spc="0" dirty="0">
                <a:solidFill>
                  <a:prstClr val="white"/>
                </a:solidFill>
                <a:latin typeface="+mn-lt"/>
              </a:rPr>
              <a:t>by installing low-flush toilets and </a:t>
            </a:r>
            <a:r>
              <a:rPr lang="en-CA" cap="none" spc="0" dirty="0" smtClean="0">
                <a:solidFill>
                  <a:prstClr val="white"/>
                </a:solidFill>
                <a:latin typeface="+mn-lt"/>
              </a:rPr>
              <a:t>taking shorter </a:t>
            </a:r>
            <a:r>
              <a:rPr lang="en-CA" cap="none" spc="0" dirty="0">
                <a:solidFill>
                  <a:prstClr val="white"/>
                </a:solidFill>
                <a:latin typeface="+mn-lt"/>
              </a:rPr>
              <a:t>showers. Drinking tap water rather than bottled </a:t>
            </a:r>
            <a:r>
              <a:rPr lang="en-CA" cap="none" spc="0" dirty="0" smtClean="0">
                <a:solidFill>
                  <a:prstClr val="white"/>
                </a:solidFill>
                <a:latin typeface="+mn-lt"/>
              </a:rPr>
              <a:t>water reduces </a:t>
            </a:r>
            <a:r>
              <a:rPr lang="en-CA" cap="none" spc="0" dirty="0">
                <a:solidFill>
                  <a:prstClr val="white"/>
                </a:solidFill>
                <a:latin typeface="+mn-lt"/>
              </a:rPr>
              <a:t>water consumption and saves the energy needed to </a:t>
            </a:r>
            <a:r>
              <a:rPr lang="en-CA" cap="none" spc="0" dirty="0" smtClean="0">
                <a:solidFill>
                  <a:prstClr val="white"/>
                </a:solidFill>
                <a:latin typeface="+mn-lt"/>
              </a:rPr>
              <a:t>make and </a:t>
            </a:r>
            <a:r>
              <a:rPr lang="en-CA" cap="none" spc="0" dirty="0">
                <a:solidFill>
                  <a:prstClr val="white"/>
                </a:solidFill>
                <a:latin typeface="+mn-lt"/>
              </a:rPr>
              <a:t>recycle plastic bottles. </a:t>
            </a:r>
            <a:endParaRPr lang="en-CA" cap="none" spc="0" dirty="0" smtClean="0">
              <a:solidFill>
                <a:prstClr val="white"/>
              </a:solidFill>
              <a:latin typeface="+mn-lt"/>
            </a:endParaRP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err="1" smtClean="0">
                <a:solidFill>
                  <a:prstClr val="white"/>
                </a:solidFill>
                <a:latin typeface="+mn-lt"/>
              </a:rPr>
              <a:t>Reuseable</a:t>
            </a:r>
            <a:r>
              <a:rPr lang="en-CA" cap="none" spc="0" dirty="0" smtClean="0">
                <a:solidFill>
                  <a:prstClr val="white"/>
                </a:solidFill>
                <a:latin typeface="+mn-lt"/>
              </a:rPr>
              <a:t> </a:t>
            </a:r>
            <a:r>
              <a:rPr lang="en-CA" cap="none" spc="0" dirty="0">
                <a:solidFill>
                  <a:prstClr val="white"/>
                </a:solidFill>
                <a:latin typeface="+mn-lt"/>
              </a:rPr>
              <a:t>shopping bags can help </a:t>
            </a:r>
            <a:r>
              <a:rPr lang="en-CA" cap="none" spc="0" dirty="0" smtClean="0">
                <a:solidFill>
                  <a:prstClr val="white"/>
                </a:solidFill>
                <a:latin typeface="+mn-lt"/>
              </a:rPr>
              <a:t>cut down </a:t>
            </a:r>
            <a:r>
              <a:rPr lang="en-CA" cap="none" spc="0" dirty="0">
                <a:solidFill>
                  <a:prstClr val="white"/>
                </a:solidFill>
                <a:latin typeface="+mn-lt"/>
              </a:rPr>
              <a:t>on the billions of plastic bags used worldwide each </a:t>
            </a:r>
            <a:r>
              <a:rPr lang="en-CA" cap="none" spc="0" dirty="0" smtClean="0">
                <a:solidFill>
                  <a:prstClr val="white"/>
                </a:solidFill>
                <a:latin typeface="+mn-lt"/>
              </a:rPr>
              <a:t>year. These </a:t>
            </a:r>
            <a:r>
              <a:rPr lang="en-CA" cap="none" spc="0" dirty="0">
                <a:solidFill>
                  <a:prstClr val="white"/>
                </a:solidFill>
                <a:latin typeface="+mn-lt"/>
              </a:rPr>
              <a:t>bags can make their way into oceans and rivers, where </a:t>
            </a:r>
            <a:r>
              <a:rPr lang="en-CA" cap="none" spc="0" dirty="0" smtClean="0">
                <a:solidFill>
                  <a:prstClr val="white"/>
                </a:solidFill>
                <a:latin typeface="+mn-lt"/>
              </a:rPr>
              <a:t>they can </a:t>
            </a:r>
            <a:r>
              <a:rPr lang="en-CA" cap="none" spc="0" dirty="0">
                <a:solidFill>
                  <a:prstClr val="white"/>
                </a:solidFill>
                <a:latin typeface="+mn-lt"/>
              </a:rPr>
              <a:t>harm animals and their </a:t>
            </a:r>
            <a:r>
              <a:rPr lang="en-CA" cap="none" spc="0" dirty="0" smtClean="0">
                <a:solidFill>
                  <a:prstClr val="white"/>
                </a:solidFill>
                <a:latin typeface="+mn-lt"/>
              </a:rPr>
              <a:t>habitats. Find </a:t>
            </a:r>
            <a:r>
              <a:rPr lang="en-CA" cap="none" spc="0" dirty="0">
                <a:solidFill>
                  <a:prstClr val="white"/>
                </a:solidFill>
                <a:latin typeface="+mn-lt"/>
              </a:rPr>
              <a:t>out about </a:t>
            </a:r>
            <a:r>
              <a:rPr lang="en-CA" cap="none" spc="0" dirty="0" smtClean="0">
                <a:solidFill>
                  <a:prstClr val="white"/>
                </a:solidFill>
                <a:latin typeface="+mn-lt"/>
              </a:rPr>
              <a:t>school-based groups </a:t>
            </a:r>
            <a:r>
              <a:rPr lang="en-CA" cap="none" spc="0" dirty="0">
                <a:solidFill>
                  <a:prstClr val="white"/>
                </a:solidFill>
                <a:latin typeface="+mn-lt"/>
              </a:rPr>
              <a:t>or community organizations that are working to help protect the environment, and get involved.</a:t>
            </a:r>
          </a:p>
        </p:txBody>
      </p:sp>
      <p:pic>
        <p:nvPicPr>
          <p:cNvPr id="117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00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Population Growth &amp; Sustainability</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ea typeface="Tahoma" panose="020B0604030504040204" pitchFamily="34" charset="0"/>
                <a:cs typeface="Tahoma" panose="020B0604030504040204" pitchFamily="34" charset="0"/>
              </a:rPr>
              <a:t>Each </a:t>
            </a:r>
            <a:r>
              <a:rPr lang="en-CA" cap="none" spc="0" dirty="0">
                <a:solidFill>
                  <a:prstClr val="white"/>
                </a:solidFill>
                <a:latin typeface="+mn-lt"/>
                <a:ea typeface="Tahoma" panose="020B0604030504040204" pitchFamily="34" charset="0"/>
                <a:cs typeface="Tahoma" panose="020B0604030504040204" pitchFamily="34" charset="0"/>
              </a:rPr>
              <a:t>year, nearly 80 million people are added to the world’s population,</a:t>
            </a:r>
          </a:p>
          <a:p>
            <a:pPr lvl="0">
              <a:spcBef>
                <a:spcPts val="0"/>
              </a:spcBef>
              <a:spcAft>
                <a:spcPts val="0"/>
              </a:spcAft>
              <a:buClr>
                <a:srgbClr val="FE8637"/>
              </a:buClr>
              <a:buSzPct val="70000"/>
            </a:pPr>
            <a:r>
              <a:rPr lang="en-CA" cap="none" spc="0" dirty="0">
                <a:solidFill>
                  <a:prstClr val="white"/>
                </a:solidFill>
                <a:latin typeface="+mn-lt"/>
                <a:ea typeface="Tahoma" panose="020B0604030504040204" pitchFamily="34" charset="0"/>
                <a:cs typeface="Tahoma" panose="020B0604030504040204" pitchFamily="34" charset="0"/>
              </a:rPr>
              <a:t>putting more pressure on Earth’s natural systems. </a:t>
            </a:r>
            <a:endParaRPr lang="en-CA" cap="none" spc="0" dirty="0" smtClean="0">
              <a:solidFill>
                <a:prstClr val="white"/>
              </a:solidFill>
              <a:latin typeface="+mn-lt"/>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US" cap="none" spc="0" dirty="0">
              <a:solidFill>
                <a:prstClr val="white"/>
              </a:solidFill>
              <a:latin typeface="+mn-lt"/>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a:solidFill>
                  <a:prstClr val="white"/>
                </a:solidFill>
                <a:latin typeface="+mn-lt"/>
              </a:rPr>
              <a:t>Massive amounts of land and </a:t>
            </a:r>
            <a:r>
              <a:rPr lang="en-CA" cap="none" spc="0" dirty="0" smtClean="0">
                <a:solidFill>
                  <a:prstClr val="white"/>
                </a:solidFill>
                <a:latin typeface="+mn-lt"/>
              </a:rPr>
              <a:t>water are </a:t>
            </a:r>
            <a:r>
              <a:rPr lang="en-CA" cap="none" spc="0" dirty="0">
                <a:solidFill>
                  <a:prstClr val="white"/>
                </a:solidFill>
                <a:latin typeface="+mn-lt"/>
              </a:rPr>
              <a:t>required to feed all these people. For example, 70 percent of the world’s water is used </a:t>
            </a:r>
            <a:r>
              <a:rPr lang="en-CA" cap="none" spc="0" dirty="0" smtClean="0">
                <a:solidFill>
                  <a:prstClr val="white"/>
                </a:solidFill>
                <a:latin typeface="+mn-lt"/>
              </a:rPr>
              <a:t>for agriculture</a:t>
            </a:r>
            <a:r>
              <a:rPr lang="en-CA" cap="none" spc="0" dirty="0">
                <a:solidFill>
                  <a:prstClr val="white"/>
                </a:solidFill>
                <a:latin typeface="+mn-lt"/>
              </a:rPr>
              <a:t>. It can take up to 1500 litres of </a:t>
            </a:r>
            <a:r>
              <a:rPr lang="en-CA" cap="none" spc="0" dirty="0" smtClean="0">
                <a:solidFill>
                  <a:prstClr val="white"/>
                </a:solidFill>
                <a:latin typeface="+mn-lt"/>
              </a:rPr>
              <a:t>water to </a:t>
            </a:r>
            <a:r>
              <a:rPr lang="en-CA" cap="none" spc="0" dirty="0">
                <a:solidFill>
                  <a:prstClr val="white"/>
                </a:solidFill>
                <a:latin typeface="+mn-lt"/>
              </a:rPr>
              <a:t>produce 1 kilogram of wheat and 500 litres for</a:t>
            </a:r>
          </a:p>
          <a:p>
            <a:pPr lvl="0">
              <a:spcBef>
                <a:spcPts val="0"/>
              </a:spcBef>
              <a:spcAft>
                <a:spcPts val="0"/>
              </a:spcAft>
              <a:buClr>
                <a:srgbClr val="FE8637"/>
              </a:buClr>
              <a:buSzPct val="70000"/>
            </a:pPr>
            <a:r>
              <a:rPr lang="en-CA" cap="none" spc="0" dirty="0">
                <a:solidFill>
                  <a:prstClr val="white"/>
                </a:solidFill>
                <a:latin typeface="+mn-lt"/>
              </a:rPr>
              <a:t>1 kilogram of potatoes. As standards of </a:t>
            </a:r>
            <a:r>
              <a:rPr lang="en-CA" cap="none" spc="0" dirty="0" smtClean="0">
                <a:solidFill>
                  <a:prstClr val="white"/>
                </a:solidFill>
                <a:latin typeface="+mn-lt"/>
              </a:rPr>
              <a:t>living improve</a:t>
            </a:r>
            <a:r>
              <a:rPr lang="en-CA" cap="none" spc="0" dirty="0">
                <a:solidFill>
                  <a:prstClr val="white"/>
                </a:solidFill>
                <a:latin typeface="+mn-lt"/>
              </a:rPr>
              <a:t>, people are eating more meat and </a:t>
            </a:r>
            <a:r>
              <a:rPr lang="en-CA" cap="none" spc="0" dirty="0" smtClean="0">
                <a:solidFill>
                  <a:prstClr val="white"/>
                </a:solidFill>
                <a:latin typeface="+mn-lt"/>
              </a:rPr>
              <a:t>dairy products</a:t>
            </a:r>
            <a:r>
              <a:rPr lang="en-CA" cap="none" spc="0" dirty="0">
                <a:solidFill>
                  <a:prstClr val="white"/>
                </a:solidFill>
                <a:latin typeface="+mn-lt"/>
              </a:rPr>
              <a:t>, which puts the greatest strain </a:t>
            </a:r>
            <a:r>
              <a:rPr lang="en-CA" cap="none" spc="0" dirty="0" smtClean="0">
                <a:solidFill>
                  <a:prstClr val="white"/>
                </a:solidFill>
                <a:latin typeface="+mn-lt"/>
              </a:rPr>
              <a:t>on </a:t>
            </a:r>
            <a:r>
              <a:rPr lang="en-CA" cap="none" spc="0" dirty="0">
                <a:solidFill>
                  <a:prstClr val="white"/>
                </a:solidFill>
                <a:latin typeface="+mn-lt"/>
              </a:rPr>
              <a:t>resources. For example, it takes about 1000 </a:t>
            </a:r>
            <a:r>
              <a:rPr lang="en-CA" cap="none" spc="0" dirty="0" smtClean="0">
                <a:solidFill>
                  <a:prstClr val="white"/>
                </a:solidFill>
                <a:latin typeface="+mn-lt"/>
              </a:rPr>
              <a:t>litres of </a:t>
            </a:r>
            <a:r>
              <a:rPr lang="en-CA" cap="none" spc="0" dirty="0">
                <a:solidFill>
                  <a:prstClr val="white"/>
                </a:solidFill>
                <a:latin typeface="+mn-lt"/>
              </a:rPr>
              <a:t>water to produce 1 litre of milk, and </a:t>
            </a:r>
            <a:r>
              <a:rPr lang="en-CA" cap="none" spc="0" dirty="0" smtClean="0">
                <a:solidFill>
                  <a:prstClr val="white"/>
                </a:solidFill>
                <a:latin typeface="+mn-lt"/>
              </a:rPr>
              <a:t>nearly 16 </a:t>
            </a:r>
            <a:r>
              <a:rPr lang="en-CA" cap="none" spc="0" dirty="0">
                <a:solidFill>
                  <a:prstClr val="white"/>
                </a:solidFill>
                <a:latin typeface="+mn-lt"/>
              </a:rPr>
              <a:t>000 litres to produce 1 kilogram of </a:t>
            </a:r>
            <a:r>
              <a:rPr lang="en-CA" cap="none" spc="0" dirty="0" smtClean="0">
                <a:solidFill>
                  <a:prstClr val="white"/>
                </a:solidFill>
                <a:latin typeface="+mn-lt"/>
              </a:rPr>
              <a:t>beef.</a:t>
            </a:r>
            <a:r>
              <a:rPr lang="en-CA" cap="none" spc="0" dirty="0">
                <a:solidFill>
                  <a:prstClr val="white"/>
                </a:solidFill>
                <a:latin typeface="+mn-lt"/>
              </a:rPr>
              <a:t> </a:t>
            </a:r>
            <a:r>
              <a:rPr lang="en-CA" cap="none" spc="0" dirty="0" smtClean="0">
                <a:solidFill>
                  <a:prstClr val="white"/>
                </a:solidFill>
                <a:latin typeface="+mn-lt"/>
              </a:rPr>
              <a:t>Added </a:t>
            </a:r>
            <a:r>
              <a:rPr lang="en-CA" cap="none" spc="0" dirty="0">
                <a:solidFill>
                  <a:prstClr val="white"/>
                </a:solidFill>
                <a:latin typeface="+mn-lt"/>
              </a:rPr>
              <a:t>to this are the costs of deforestation </a:t>
            </a:r>
            <a:r>
              <a:rPr lang="en-CA" cap="none" spc="0" dirty="0" smtClean="0">
                <a:solidFill>
                  <a:prstClr val="white"/>
                </a:solidFill>
                <a:latin typeface="+mn-lt"/>
              </a:rPr>
              <a:t>to create </a:t>
            </a:r>
            <a:r>
              <a:rPr lang="en-CA" cap="none" spc="0" dirty="0">
                <a:solidFill>
                  <a:prstClr val="white"/>
                </a:solidFill>
                <a:latin typeface="+mn-lt"/>
              </a:rPr>
              <a:t>grazing </a:t>
            </a:r>
            <a:r>
              <a:rPr lang="en-CA" cap="none" spc="0" dirty="0" smtClean="0">
                <a:solidFill>
                  <a:prstClr val="white"/>
                </a:solidFill>
                <a:latin typeface="+mn-lt"/>
              </a:rPr>
              <a:t>land and </a:t>
            </a:r>
            <a:r>
              <a:rPr lang="en-CA" cap="none" spc="0" dirty="0">
                <a:solidFill>
                  <a:prstClr val="white"/>
                </a:solidFill>
                <a:latin typeface="+mn-lt"/>
              </a:rPr>
              <a:t>energy use to ship </a:t>
            </a:r>
            <a:r>
              <a:rPr lang="en-CA" cap="none" spc="0" dirty="0" smtClean="0">
                <a:solidFill>
                  <a:prstClr val="white"/>
                </a:solidFill>
                <a:latin typeface="+mn-lt"/>
              </a:rPr>
              <a:t>food</a:t>
            </a:r>
            <a:r>
              <a:rPr lang="en-CA" cap="none" spc="0" dirty="0">
                <a:solidFill>
                  <a:prstClr val="white"/>
                </a:solidFill>
                <a:latin typeface="+mn-lt"/>
              </a:rPr>
              <a:t>.</a:t>
            </a:r>
            <a:endParaRPr lang="en-CA" cap="none" spc="0" dirty="0">
              <a:solidFill>
                <a:prstClr val="white"/>
              </a:solidFill>
              <a:latin typeface="+mn-lt"/>
            </a:endParaRPr>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502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Making Room for People</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ea typeface="Tahoma" panose="020B0604030504040204" pitchFamily="34" charset="0"/>
                <a:cs typeface="Tahoma" panose="020B0604030504040204" pitchFamily="34" charset="0"/>
              </a:rPr>
              <a:t>Forests </a:t>
            </a:r>
            <a:r>
              <a:rPr lang="en-CA" cap="none" spc="0" dirty="0">
                <a:solidFill>
                  <a:prstClr val="white"/>
                </a:solidFill>
                <a:latin typeface="+mn-lt"/>
                <a:ea typeface="Tahoma" panose="020B0604030504040204" pitchFamily="34" charset="0"/>
                <a:cs typeface="Tahoma" panose="020B0604030504040204" pitchFamily="34" charset="0"/>
              </a:rPr>
              <a:t>perform a vital role because they take in carbon dioxide and give off </a:t>
            </a:r>
            <a:r>
              <a:rPr lang="en-CA" cap="none" spc="0" dirty="0" smtClean="0">
                <a:solidFill>
                  <a:prstClr val="white"/>
                </a:solidFill>
                <a:latin typeface="+mn-lt"/>
                <a:ea typeface="Tahoma" panose="020B0604030504040204" pitchFamily="34" charset="0"/>
                <a:cs typeface="Tahoma" panose="020B0604030504040204" pitchFamily="34" charset="0"/>
              </a:rPr>
              <a:t>oxygen. Every </a:t>
            </a:r>
            <a:r>
              <a:rPr lang="en-CA" cap="none" spc="0" dirty="0">
                <a:solidFill>
                  <a:prstClr val="white"/>
                </a:solidFill>
                <a:latin typeface="+mn-lt"/>
                <a:ea typeface="Tahoma" panose="020B0604030504040204" pitchFamily="34" charset="0"/>
                <a:cs typeface="Tahoma" panose="020B0604030504040204" pitchFamily="34" charset="0"/>
              </a:rPr>
              <a:t>day, </a:t>
            </a:r>
            <a:r>
              <a:rPr lang="en-CA" cap="none" spc="0" dirty="0" smtClean="0">
                <a:solidFill>
                  <a:prstClr val="white"/>
                </a:solidFill>
                <a:latin typeface="+mn-lt"/>
                <a:ea typeface="Tahoma" panose="020B0604030504040204" pitchFamily="34" charset="0"/>
                <a:cs typeface="Tahoma" panose="020B0604030504040204" pitchFamily="34" charset="0"/>
              </a:rPr>
              <a:t>about </a:t>
            </a:r>
            <a:r>
              <a:rPr lang="en-CA" cap="none" spc="0" dirty="0">
                <a:solidFill>
                  <a:prstClr val="white"/>
                </a:solidFill>
                <a:latin typeface="+mn-lt"/>
                <a:ea typeface="Tahoma" panose="020B0604030504040204" pitchFamily="34" charset="0"/>
                <a:cs typeface="Tahoma" panose="020B0604030504040204" pitchFamily="34" charset="0"/>
              </a:rPr>
              <a:t>350 square kilometres of forest are </a:t>
            </a:r>
            <a:r>
              <a:rPr lang="en-CA" cap="none" spc="0" dirty="0" smtClean="0">
                <a:solidFill>
                  <a:prstClr val="white"/>
                </a:solidFill>
                <a:latin typeface="+mn-lt"/>
                <a:ea typeface="Tahoma" panose="020B0604030504040204" pitchFamily="34" charset="0"/>
                <a:cs typeface="Tahoma" panose="020B0604030504040204" pitchFamily="34" charset="0"/>
              </a:rPr>
              <a:t>lost </a:t>
            </a:r>
            <a:r>
              <a:rPr lang="en-CA" cap="none" spc="0" dirty="0">
                <a:solidFill>
                  <a:prstClr val="white"/>
                </a:solidFill>
                <a:latin typeface="+mn-lt"/>
                <a:ea typeface="Tahoma" panose="020B0604030504040204" pitchFamily="34" charset="0"/>
                <a:cs typeface="Tahoma" panose="020B0604030504040204" pitchFamily="34" charset="0"/>
              </a:rPr>
              <a:t>worldwide. </a:t>
            </a:r>
            <a:endParaRPr lang="en-CA" cap="none" spc="0" dirty="0" smtClean="0">
              <a:solidFill>
                <a:prstClr val="white"/>
              </a:solidFill>
              <a:latin typeface="+mn-lt"/>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endParaRPr lang="en-CA" cap="none" spc="0" dirty="0">
              <a:solidFill>
                <a:prstClr val="white"/>
              </a:solidFill>
              <a:latin typeface="+mn-lt"/>
              <a:ea typeface="Tahoma" panose="020B0604030504040204" pitchFamily="34" charset="0"/>
              <a:cs typeface="Tahoma" panose="020B0604030504040204" pitchFamily="34" charset="0"/>
            </a:endParaRPr>
          </a:p>
          <a:p>
            <a:pPr lvl="0">
              <a:spcBef>
                <a:spcPts val="0"/>
              </a:spcBef>
              <a:spcAft>
                <a:spcPts val="0"/>
              </a:spcAft>
              <a:buClr>
                <a:srgbClr val="FE8637"/>
              </a:buClr>
              <a:buSzPct val="70000"/>
            </a:pPr>
            <a:r>
              <a:rPr lang="en-CA" cap="none" spc="0" dirty="0" smtClean="0">
                <a:solidFill>
                  <a:prstClr val="white"/>
                </a:solidFill>
                <a:latin typeface="+mn-lt"/>
                <a:ea typeface="Tahoma" panose="020B0604030504040204" pitchFamily="34" charset="0"/>
                <a:cs typeface="Tahoma" panose="020B0604030504040204" pitchFamily="34" charset="0"/>
              </a:rPr>
              <a:t>These </a:t>
            </a:r>
            <a:r>
              <a:rPr lang="en-CA" cap="none" spc="0" dirty="0">
                <a:solidFill>
                  <a:prstClr val="white"/>
                </a:solidFill>
                <a:latin typeface="+mn-lt"/>
                <a:ea typeface="Tahoma" panose="020B0604030504040204" pitchFamily="34" charset="0"/>
                <a:cs typeface="Tahoma" panose="020B0604030504040204" pitchFamily="34" charset="0"/>
              </a:rPr>
              <a:t>forests are being turned into agricultural or grazing </a:t>
            </a:r>
            <a:r>
              <a:rPr lang="en-CA" cap="none" spc="0" dirty="0" smtClean="0">
                <a:solidFill>
                  <a:prstClr val="white"/>
                </a:solidFill>
                <a:latin typeface="+mn-lt"/>
                <a:ea typeface="Tahoma" panose="020B0604030504040204" pitchFamily="34" charset="0"/>
                <a:cs typeface="Tahoma" panose="020B0604030504040204" pitchFamily="34" charset="0"/>
              </a:rPr>
              <a:t>land, harvested </a:t>
            </a:r>
            <a:r>
              <a:rPr lang="en-CA" cap="none" spc="0" dirty="0">
                <a:solidFill>
                  <a:prstClr val="white"/>
                </a:solidFill>
                <a:latin typeface="+mn-lt"/>
                <a:ea typeface="Tahoma" panose="020B0604030504040204" pitchFamily="34" charset="0"/>
                <a:cs typeface="Tahoma" panose="020B0604030504040204" pitchFamily="34" charset="0"/>
              </a:rPr>
              <a:t>for timber, or cleared to make room for human settlements. Floods are more common when forests are no longer there to absorb and slowly release rainfall. </a:t>
            </a:r>
            <a:r>
              <a:rPr lang="en-CA" cap="none" spc="0" dirty="0" smtClean="0">
                <a:solidFill>
                  <a:prstClr val="white"/>
                </a:solidFill>
                <a:latin typeface="+mn-lt"/>
                <a:ea typeface="Tahoma" panose="020B0604030504040204" pitchFamily="34" charset="0"/>
                <a:cs typeface="Tahoma" panose="020B0604030504040204" pitchFamily="34" charset="0"/>
              </a:rPr>
              <a:t>Deforestation also deprives wildlife </a:t>
            </a:r>
            <a:r>
              <a:rPr lang="en-CA" cap="none" spc="0" dirty="0">
                <a:solidFill>
                  <a:prstClr val="white"/>
                </a:solidFill>
                <a:latin typeface="+mn-lt"/>
                <a:ea typeface="Tahoma" panose="020B0604030504040204" pitchFamily="34" charset="0"/>
                <a:cs typeface="Tahoma" panose="020B0604030504040204" pitchFamily="34" charset="0"/>
              </a:rPr>
              <a:t>of habitat</a:t>
            </a:r>
            <a:r>
              <a:rPr lang="en-CA" cap="none" spc="0" dirty="0" smtClean="0">
                <a:solidFill>
                  <a:prstClr val="white"/>
                </a:solidFill>
                <a:latin typeface="+mn-lt"/>
                <a:ea typeface="Tahoma" panose="020B0604030504040204" pitchFamily="34" charset="0"/>
                <a:cs typeface="Tahoma" panose="020B0604030504040204" pitchFamily="34" charset="0"/>
              </a:rPr>
              <a:t>. Many forests </a:t>
            </a:r>
            <a:r>
              <a:rPr lang="en-CA" cap="none" spc="0" dirty="0">
                <a:solidFill>
                  <a:prstClr val="white"/>
                </a:solidFill>
                <a:latin typeface="+mn-lt"/>
                <a:ea typeface="Tahoma" panose="020B0604030504040204" pitchFamily="34" charset="0"/>
                <a:cs typeface="Tahoma" panose="020B0604030504040204" pitchFamily="34" charset="0"/>
              </a:rPr>
              <a:t>and natural areas are also suffering from the effects of industrial pollution, such as acid precipitation. When the environment can no </a:t>
            </a:r>
            <a:r>
              <a:rPr lang="en-CA" cap="none" spc="0" dirty="0" smtClean="0">
                <a:solidFill>
                  <a:prstClr val="white"/>
                </a:solidFill>
                <a:latin typeface="+mn-lt"/>
                <a:ea typeface="Tahoma" panose="020B0604030504040204" pitchFamily="34" charset="0"/>
                <a:cs typeface="Tahoma" panose="020B0604030504040204" pitchFamily="34" charset="0"/>
              </a:rPr>
              <a:t>longer neutralize </a:t>
            </a:r>
            <a:r>
              <a:rPr lang="en-CA" cap="none" spc="0" dirty="0">
                <a:solidFill>
                  <a:prstClr val="white"/>
                </a:solidFill>
                <a:latin typeface="+mn-lt"/>
                <a:ea typeface="Tahoma" panose="020B0604030504040204" pitchFamily="34" charset="0"/>
                <a:cs typeface="Tahoma" panose="020B0604030504040204" pitchFamily="34" charset="0"/>
              </a:rPr>
              <a:t>the acidic content of the soil and water, plants and animals </a:t>
            </a:r>
            <a:r>
              <a:rPr lang="en-CA" cap="none" spc="0" dirty="0" smtClean="0">
                <a:solidFill>
                  <a:prstClr val="white"/>
                </a:solidFill>
                <a:latin typeface="+mn-lt"/>
                <a:ea typeface="Tahoma" panose="020B0604030504040204" pitchFamily="34" charset="0"/>
                <a:cs typeface="Tahoma" panose="020B0604030504040204" pitchFamily="34" charset="0"/>
              </a:rPr>
              <a:t>die, and </a:t>
            </a:r>
            <a:r>
              <a:rPr lang="en-CA" cap="none" spc="0" dirty="0">
                <a:solidFill>
                  <a:prstClr val="white"/>
                </a:solidFill>
                <a:latin typeface="+mn-lt"/>
                <a:ea typeface="Tahoma" panose="020B0604030504040204" pitchFamily="34" charset="0"/>
                <a:cs typeface="Tahoma" panose="020B0604030504040204" pitchFamily="34" charset="0"/>
              </a:rPr>
              <a:t>entire ecosystems are ruined. </a:t>
            </a:r>
            <a:endParaRPr lang="en-CA" cap="none" spc="0" dirty="0">
              <a:solidFill>
                <a:prstClr val="white"/>
              </a:solidFill>
              <a:latin typeface="+mn-lt"/>
            </a:endParaRPr>
          </a:p>
        </p:txBody>
      </p:sp>
      <p:pic>
        <p:nvPicPr>
          <p:cNvPr id="100354" name="Picture 2" descr="Image result for &quot;Canada&quot; &quot;acid rai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2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Sustainable Development</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In </a:t>
            </a:r>
            <a:r>
              <a:rPr lang="en-CA" cap="none" spc="0" dirty="0">
                <a:solidFill>
                  <a:prstClr val="white"/>
                </a:solidFill>
                <a:latin typeface="+mn-lt"/>
              </a:rPr>
              <a:t>1987, the </a:t>
            </a:r>
            <a:r>
              <a:rPr lang="en-CA" cap="none" spc="0" dirty="0" smtClean="0">
                <a:solidFill>
                  <a:prstClr val="white"/>
                </a:solidFill>
                <a:latin typeface="+mn-lt"/>
              </a:rPr>
              <a:t>UN </a:t>
            </a:r>
            <a:r>
              <a:rPr lang="en-CA" cap="none" spc="0" dirty="0">
                <a:solidFill>
                  <a:prstClr val="white"/>
                </a:solidFill>
                <a:latin typeface="+mn-lt"/>
              </a:rPr>
              <a:t>World </a:t>
            </a:r>
            <a:r>
              <a:rPr lang="en-CA" cap="none" spc="0" dirty="0" smtClean="0">
                <a:solidFill>
                  <a:prstClr val="white"/>
                </a:solidFill>
                <a:latin typeface="+mn-lt"/>
              </a:rPr>
              <a:t>Commission on Environment and </a:t>
            </a:r>
            <a:r>
              <a:rPr lang="en-CA" cap="none" spc="0" dirty="0">
                <a:solidFill>
                  <a:prstClr val="white"/>
                </a:solidFill>
                <a:latin typeface="+mn-lt"/>
              </a:rPr>
              <a:t>Development published its report, Our </a:t>
            </a:r>
            <a:r>
              <a:rPr lang="en-CA" cap="none" spc="0" dirty="0" smtClean="0">
                <a:solidFill>
                  <a:prstClr val="white"/>
                </a:solidFill>
                <a:latin typeface="+mn-lt"/>
              </a:rPr>
              <a:t>Common Future, asking </a:t>
            </a:r>
            <a:r>
              <a:rPr lang="en-CA" cap="none" spc="0" dirty="0">
                <a:solidFill>
                  <a:prstClr val="white"/>
                </a:solidFill>
                <a:latin typeface="+mn-lt"/>
              </a:rPr>
              <a:t>people in the developed world to reduce resource consumption and develop a sustainable lifestyle</a:t>
            </a:r>
            <a:r>
              <a:rPr lang="en-CA" cap="none" spc="0" dirty="0" smtClean="0">
                <a:solidFill>
                  <a:prstClr val="white"/>
                </a:solidFill>
                <a:latin typeface="+mn-lt"/>
              </a:rPr>
              <a:t>.</a:t>
            </a: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In </a:t>
            </a:r>
            <a:r>
              <a:rPr lang="en-CA" cap="none" spc="0" dirty="0">
                <a:solidFill>
                  <a:prstClr val="white"/>
                </a:solidFill>
                <a:latin typeface="+mn-lt"/>
              </a:rPr>
              <a:t>1992, 172 nations participated </a:t>
            </a:r>
            <a:r>
              <a:rPr lang="en-CA" cap="none" spc="0" dirty="0" smtClean="0">
                <a:solidFill>
                  <a:prstClr val="white"/>
                </a:solidFill>
                <a:latin typeface="+mn-lt"/>
              </a:rPr>
              <a:t>in the </a:t>
            </a:r>
            <a:r>
              <a:rPr lang="en-CA" cap="none" spc="0" dirty="0">
                <a:solidFill>
                  <a:prstClr val="white"/>
                </a:solidFill>
                <a:latin typeface="+mn-lt"/>
              </a:rPr>
              <a:t>UN’s Earth Summit in Rio de Janeiro, Brazil. International </a:t>
            </a:r>
            <a:r>
              <a:rPr lang="en-CA" cap="none" spc="0" dirty="0" smtClean="0">
                <a:solidFill>
                  <a:prstClr val="white"/>
                </a:solidFill>
                <a:latin typeface="+mn-lt"/>
              </a:rPr>
              <a:t>leaders looked </a:t>
            </a:r>
            <a:r>
              <a:rPr lang="en-CA" cap="none" spc="0" dirty="0">
                <a:solidFill>
                  <a:prstClr val="white"/>
                </a:solidFill>
                <a:latin typeface="+mn-lt"/>
              </a:rPr>
              <a:t>at various environmental issues that affect people around the </a:t>
            </a:r>
            <a:r>
              <a:rPr lang="en-CA" cap="none" spc="0" dirty="0" smtClean="0">
                <a:solidFill>
                  <a:prstClr val="white"/>
                </a:solidFill>
                <a:latin typeface="+mn-lt"/>
              </a:rPr>
              <a:t>world, including </a:t>
            </a:r>
            <a:r>
              <a:rPr lang="en-CA" cap="none" spc="0" dirty="0">
                <a:solidFill>
                  <a:prstClr val="white"/>
                </a:solidFill>
                <a:latin typeface="+mn-lt"/>
              </a:rPr>
              <a:t>toxic chemicals used in production (for example, lead in </a:t>
            </a:r>
            <a:r>
              <a:rPr lang="en-CA" cap="none" spc="0" dirty="0" smtClean="0">
                <a:solidFill>
                  <a:prstClr val="white"/>
                </a:solidFill>
                <a:latin typeface="+mn-lt"/>
              </a:rPr>
              <a:t>gasoline and </a:t>
            </a:r>
            <a:r>
              <a:rPr lang="en-CA" cap="none" spc="0" dirty="0">
                <a:solidFill>
                  <a:prstClr val="white"/>
                </a:solidFill>
                <a:latin typeface="+mn-lt"/>
              </a:rPr>
              <a:t>radioactive waste), alternative energy sources to replace fossil fuels, </a:t>
            </a:r>
            <a:r>
              <a:rPr lang="en-CA" cap="none" spc="0" dirty="0" smtClean="0">
                <a:solidFill>
                  <a:prstClr val="white"/>
                </a:solidFill>
                <a:latin typeface="+mn-lt"/>
              </a:rPr>
              <a:t>and the </a:t>
            </a:r>
            <a:r>
              <a:rPr lang="en-CA" cap="none" spc="0" dirty="0">
                <a:solidFill>
                  <a:prstClr val="white"/>
                </a:solidFill>
                <a:latin typeface="+mn-lt"/>
              </a:rPr>
              <a:t>scarcity of water. The conference produced a statement </a:t>
            </a:r>
            <a:r>
              <a:rPr lang="en-CA" cap="none" spc="0" dirty="0" smtClean="0">
                <a:solidFill>
                  <a:prstClr val="white"/>
                </a:solidFill>
                <a:latin typeface="+mn-lt"/>
              </a:rPr>
              <a:t>to achieve sustainable development called Agenda </a:t>
            </a:r>
            <a:r>
              <a:rPr lang="en-CA" cap="none" spc="0" dirty="0">
                <a:solidFill>
                  <a:prstClr val="white"/>
                </a:solidFill>
                <a:latin typeface="+mn-lt"/>
              </a:rPr>
              <a:t>21. </a:t>
            </a:r>
            <a:r>
              <a:rPr lang="en-CA" cap="none" spc="0" dirty="0" smtClean="0">
                <a:solidFill>
                  <a:prstClr val="white"/>
                </a:solidFill>
                <a:latin typeface="+mn-lt"/>
              </a:rPr>
              <a:t>However, despite creating this statement, little progress has been made. </a:t>
            </a:r>
            <a:endParaRPr lang="en-CA" cap="none" spc="0" dirty="0">
              <a:solidFill>
                <a:prstClr val="white"/>
              </a:solidFill>
              <a:latin typeface="+mn-lt"/>
            </a:endParaRPr>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636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Farming for the Future</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Multinational corporations have </a:t>
            </a:r>
            <a:r>
              <a:rPr lang="en-CA" cap="none" spc="0" dirty="0">
                <a:solidFill>
                  <a:prstClr val="white"/>
                </a:solidFill>
                <a:latin typeface="+mn-lt"/>
              </a:rPr>
              <a:t>tried </a:t>
            </a:r>
            <a:r>
              <a:rPr lang="en-CA" cap="none" spc="0" dirty="0" smtClean="0">
                <a:solidFill>
                  <a:prstClr val="white"/>
                </a:solidFill>
                <a:latin typeface="+mn-lt"/>
              </a:rPr>
              <a:t>to control </a:t>
            </a:r>
            <a:r>
              <a:rPr lang="en-CA" cap="none" spc="0" dirty="0">
                <a:solidFill>
                  <a:prstClr val="white"/>
                </a:solidFill>
                <a:latin typeface="+mn-lt"/>
              </a:rPr>
              <a:t>markets for their seeds, fertilizers, and pesticides by aggressively promoting the genetically modified (GM) seeds they develop. These companies </a:t>
            </a:r>
            <a:r>
              <a:rPr lang="en-CA" cap="none" spc="0" dirty="0" smtClean="0">
                <a:solidFill>
                  <a:prstClr val="white"/>
                </a:solidFill>
                <a:latin typeface="+mn-lt"/>
              </a:rPr>
              <a:t>argue that </a:t>
            </a:r>
            <a:r>
              <a:rPr lang="en-CA" cap="none" spc="0" dirty="0">
                <a:solidFill>
                  <a:prstClr val="white"/>
                </a:solidFill>
                <a:latin typeface="+mn-lt"/>
              </a:rPr>
              <a:t>new biotechnologies are necessary to feed </a:t>
            </a:r>
            <a:r>
              <a:rPr lang="en-CA" cap="none" spc="0" dirty="0" smtClean="0">
                <a:solidFill>
                  <a:prstClr val="white"/>
                </a:solidFill>
                <a:latin typeface="+mn-lt"/>
              </a:rPr>
              <a:t>the growing </a:t>
            </a:r>
            <a:r>
              <a:rPr lang="en-CA" cap="none" spc="0" dirty="0">
                <a:solidFill>
                  <a:prstClr val="white"/>
                </a:solidFill>
                <a:latin typeface="+mn-lt"/>
              </a:rPr>
              <a:t>world population. Critics point to the environmental effects of using GM seeds. GM </a:t>
            </a:r>
            <a:r>
              <a:rPr lang="en-CA" cap="none" spc="0" dirty="0" smtClean="0">
                <a:solidFill>
                  <a:prstClr val="white"/>
                </a:solidFill>
                <a:latin typeface="+mn-lt"/>
              </a:rPr>
              <a:t>crops depend </a:t>
            </a:r>
            <a:r>
              <a:rPr lang="en-CA" cap="none" spc="0" dirty="0">
                <a:solidFill>
                  <a:prstClr val="white"/>
                </a:solidFill>
                <a:latin typeface="+mn-lt"/>
              </a:rPr>
              <a:t>on herbicides and pesticides, rather than natural defences, and these chemicals can be dangerous </a:t>
            </a:r>
            <a:r>
              <a:rPr lang="en-CA" cap="none" spc="0" dirty="0" smtClean="0">
                <a:solidFill>
                  <a:prstClr val="white"/>
                </a:solidFill>
                <a:latin typeface="+mn-lt"/>
              </a:rPr>
              <a:t>as they </a:t>
            </a:r>
            <a:r>
              <a:rPr lang="en-CA" cap="none" spc="0" dirty="0">
                <a:solidFill>
                  <a:prstClr val="white"/>
                </a:solidFill>
                <a:latin typeface="+mn-lt"/>
              </a:rPr>
              <a:t>seep into groundwater and streams</a:t>
            </a:r>
            <a:r>
              <a:rPr lang="en-CA" cap="none" spc="0" dirty="0" smtClean="0">
                <a:solidFill>
                  <a:prstClr val="white"/>
                </a:solidFill>
                <a:latin typeface="+mn-lt"/>
              </a:rPr>
              <a:t>.</a:t>
            </a: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Increased awareness </a:t>
            </a:r>
            <a:r>
              <a:rPr lang="en-CA" cap="none" spc="0" dirty="0">
                <a:solidFill>
                  <a:prstClr val="white"/>
                </a:solidFill>
                <a:latin typeface="+mn-lt"/>
              </a:rPr>
              <a:t>of the impact food production has on </a:t>
            </a:r>
            <a:r>
              <a:rPr lang="en-CA" cap="none" spc="0" dirty="0" smtClean="0">
                <a:solidFill>
                  <a:prstClr val="white"/>
                </a:solidFill>
                <a:latin typeface="+mn-lt"/>
              </a:rPr>
              <a:t>the environment </a:t>
            </a:r>
            <a:r>
              <a:rPr lang="en-CA" cap="none" spc="0" dirty="0">
                <a:solidFill>
                  <a:prstClr val="white"/>
                </a:solidFill>
                <a:latin typeface="+mn-lt"/>
              </a:rPr>
              <a:t>and their health has prompted many people </a:t>
            </a:r>
            <a:r>
              <a:rPr lang="en-CA" cap="none" spc="0" dirty="0" smtClean="0">
                <a:solidFill>
                  <a:prstClr val="white"/>
                </a:solidFill>
                <a:latin typeface="+mn-lt"/>
              </a:rPr>
              <a:t>to adopt </a:t>
            </a:r>
            <a:r>
              <a:rPr lang="en-CA" cap="none" spc="0" dirty="0">
                <a:solidFill>
                  <a:prstClr val="white"/>
                </a:solidFill>
                <a:latin typeface="+mn-lt"/>
              </a:rPr>
              <a:t>a more sustainable diet. </a:t>
            </a:r>
            <a:r>
              <a:rPr lang="en-CA" cap="none" spc="0" dirty="0" smtClean="0">
                <a:solidFill>
                  <a:prstClr val="white"/>
                </a:solidFill>
                <a:latin typeface="+mn-lt"/>
              </a:rPr>
              <a:t>They buy organic crops grown without </a:t>
            </a:r>
            <a:r>
              <a:rPr lang="en-CA" cap="none" spc="0" dirty="0">
                <a:solidFill>
                  <a:prstClr val="white"/>
                </a:solidFill>
                <a:latin typeface="+mn-lt"/>
              </a:rPr>
              <a:t>chemical fertilizers or </a:t>
            </a:r>
            <a:r>
              <a:rPr lang="en-CA" cap="none" spc="0" dirty="0" smtClean="0">
                <a:solidFill>
                  <a:prstClr val="white"/>
                </a:solidFill>
                <a:latin typeface="+mn-lt"/>
              </a:rPr>
              <a:t>pesticides.</a:t>
            </a:r>
            <a:endParaRPr lang="en-CA" cap="none" spc="0" dirty="0">
              <a:solidFill>
                <a:prstClr val="white"/>
              </a:solidFill>
              <a:latin typeface="+mn-lt"/>
            </a:endParaRPr>
          </a:p>
          <a:p>
            <a:pPr lvl="0">
              <a:spcBef>
                <a:spcPts val="0"/>
              </a:spcBef>
              <a:spcAft>
                <a:spcPts val="0"/>
              </a:spcAft>
              <a:buClr>
                <a:srgbClr val="FE8637"/>
              </a:buClr>
              <a:buSzPct val="70000"/>
            </a:pPr>
            <a:endParaRPr lang="en-CA" cap="none" spc="0" dirty="0">
              <a:solidFill>
                <a:prstClr val="white"/>
              </a:solidFill>
              <a:latin typeface="+mn-lt"/>
            </a:endParaRPr>
          </a:p>
        </p:txBody>
      </p:sp>
      <p:pic>
        <p:nvPicPr>
          <p:cNvPr id="102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309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Can We Preserve Our Forests?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Several </a:t>
            </a:r>
            <a:r>
              <a:rPr lang="en-CA" cap="none" spc="0" dirty="0">
                <a:solidFill>
                  <a:prstClr val="white"/>
                </a:solidFill>
                <a:latin typeface="+mn-lt"/>
              </a:rPr>
              <a:t>measures have been introduced to preserve and manage the</a:t>
            </a:r>
          </a:p>
          <a:p>
            <a:pPr lvl="0">
              <a:spcBef>
                <a:spcPts val="0"/>
              </a:spcBef>
              <a:spcAft>
                <a:spcPts val="0"/>
              </a:spcAft>
              <a:buClr>
                <a:srgbClr val="FE8637"/>
              </a:buClr>
              <a:buSzPct val="70000"/>
            </a:pPr>
            <a:r>
              <a:rPr lang="en-CA" cap="none" spc="0" dirty="0">
                <a:solidFill>
                  <a:prstClr val="white"/>
                </a:solidFill>
                <a:latin typeface="+mn-lt"/>
              </a:rPr>
              <a:t>world’s forests. Some programs focus on reforestation, replanting trees </a:t>
            </a:r>
            <a:r>
              <a:rPr lang="en-CA" cap="none" spc="0" dirty="0" smtClean="0">
                <a:solidFill>
                  <a:prstClr val="white"/>
                </a:solidFill>
                <a:latin typeface="+mn-lt"/>
              </a:rPr>
              <a:t>where they </a:t>
            </a:r>
            <a:r>
              <a:rPr lang="en-CA" cap="none" spc="0" dirty="0">
                <a:solidFill>
                  <a:prstClr val="white"/>
                </a:solidFill>
                <a:latin typeface="+mn-lt"/>
              </a:rPr>
              <a:t>have been cut down for timber or paper. Other programs grow </a:t>
            </a:r>
            <a:r>
              <a:rPr lang="en-CA" cap="none" spc="0" dirty="0" smtClean="0">
                <a:solidFill>
                  <a:prstClr val="white"/>
                </a:solidFill>
                <a:latin typeface="+mn-lt"/>
              </a:rPr>
              <a:t>trees specifically </a:t>
            </a:r>
            <a:r>
              <a:rPr lang="en-CA" cap="none" spc="0" dirty="0">
                <a:solidFill>
                  <a:prstClr val="white"/>
                </a:solidFill>
                <a:latin typeface="+mn-lt"/>
              </a:rPr>
              <a:t>for these purposes, thus preserving existing </a:t>
            </a:r>
            <a:r>
              <a:rPr lang="en-CA" cap="none" spc="0" dirty="0" smtClean="0">
                <a:solidFill>
                  <a:prstClr val="white"/>
                </a:solidFill>
                <a:latin typeface="+mn-lt"/>
              </a:rPr>
              <a:t>forests. Another approach </a:t>
            </a:r>
            <a:r>
              <a:rPr lang="en-CA" cap="none" spc="0" dirty="0">
                <a:solidFill>
                  <a:prstClr val="white"/>
                </a:solidFill>
                <a:latin typeface="+mn-lt"/>
              </a:rPr>
              <a:t>is to show that there is economic value in preserving forests </a:t>
            </a:r>
            <a:r>
              <a:rPr lang="en-CA" cap="none" spc="0" dirty="0" smtClean="0">
                <a:solidFill>
                  <a:prstClr val="white"/>
                </a:solidFill>
                <a:latin typeface="+mn-lt"/>
              </a:rPr>
              <a:t>instead of </a:t>
            </a:r>
            <a:r>
              <a:rPr lang="en-CA" cap="none" spc="0" dirty="0">
                <a:solidFill>
                  <a:prstClr val="white"/>
                </a:solidFill>
                <a:latin typeface="+mn-lt"/>
              </a:rPr>
              <a:t>cutting them down. </a:t>
            </a:r>
            <a:endParaRPr lang="en-CA" cap="none" spc="0" dirty="0" smtClean="0">
              <a:solidFill>
                <a:prstClr val="white"/>
              </a:solidFill>
              <a:latin typeface="+mn-lt"/>
            </a:endParaRP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a:solidFill>
                  <a:prstClr val="white"/>
                </a:solidFill>
                <a:latin typeface="+mn-lt"/>
              </a:rPr>
              <a:t>Ecotourism programs allow people to explore threatened </a:t>
            </a:r>
            <a:r>
              <a:rPr lang="en-CA" cap="none" spc="0" dirty="0" smtClean="0">
                <a:solidFill>
                  <a:prstClr val="white"/>
                </a:solidFill>
                <a:latin typeface="+mn-lt"/>
              </a:rPr>
              <a:t>natural environments</a:t>
            </a:r>
            <a:r>
              <a:rPr lang="en-CA" cap="none" spc="0" dirty="0">
                <a:solidFill>
                  <a:prstClr val="white"/>
                </a:solidFill>
                <a:latin typeface="+mn-lt"/>
              </a:rPr>
              <a:t>, while the tours raise money for </a:t>
            </a:r>
            <a:r>
              <a:rPr lang="en-CA" cap="none" spc="0" dirty="0" smtClean="0">
                <a:solidFill>
                  <a:prstClr val="white"/>
                </a:solidFill>
                <a:latin typeface="+mn-lt"/>
              </a:rPr>
              <a:t>conservation efforts. Individuals </a:t>
            </a:r>
            <a:r>
              <a:rPr lang="en-CA" cap="none" spc="0" dirty="0">
                <a:solidFill>
                  <a:prstClr val="white"/>
                </a:solidFill>
                <a:latin typeface="+mn-lt"/>
              </a:rPr>
              <a:t>can also help to preserve forests by </a:t>
            </a:r>
            <a:r>
              <a:rPr lang="en-CA" cap="none" spc="0" dirty="0" smtClean="0">
                <a:solidFill>
                  <a:prstClr val="white"/>
                </a:solidFill>
                <a:latin typeface="+mn-lt"/>
              </a:rPr>
              <a:t>conserving and recycling </a:t>
            </a:r>
            <a:r>
              <a:rPr lang="en-CA" cap="none" spc="0" dirty="0">
                <a:solidFill>
                  <a:prstClr val="white"/>
                </a:solidFill>
                <a:latin typeface="+mn-lt"/>
              </a:rPr>
              <a:t>paper. </a:t>
            </a:r>
            <a:r>
              <a:rPr lang="en-CA" cap="none" spc="0" dirty="0" smtClean="0">
                <a:solidFill>
                  <a:prstClr val="white"/>
                </a:solidFill>
                <a:latin typeface="+mn-lt"/>
              </a:rPr>
              <a:t>One fifth </a:t>
            </a:r>
            <a:r>
              <a:rPr lang="en-CA" cap="none" spc="0" dirty="0">
                <a:solidFill>
                  <a:prstClr val="white"/>
                </a:solidFill>
                <a:latin typeface="+mn-lt"/>
              </a:rPr>
              <a:t>of wood harvested worldwide ends up in </a:t>
            </a:r>
            <a:r>
              <a:rPr lang="en-CA" cap="none" spc="0" dirty="0" smtClean="0">
                <a:solidFill>
                  <a:prstClr val="white"/>
                </a:solidFill>
                <a:latin typeface="+mn-lt"/>
              </a:rPr>
              <a:t>paper.</a:t>
            </a:r>
            <a:endParaRPr lang="en-CA" cap="none" spc="0" dirty="0">
              <a:solidFill>
                <a:prstClr val="white"/>
              </a:solidFill>
              <a:latin typeface="+mn-lt"/>
            </a:endParaRPr>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19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018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76200" y="-381000"/>
            <a:ext cx="9220200" cy="1143000"/>
          </a:xfrm>
        </p:spPr>
        <p:txBody>
          <a:bodyPr/>
          <a:lstStyle/>
          <a:p>
            <a:r>
              <a:rPr lang="en-CA" dirty="0" smtClean="0"/>
              <a:t>Protecting British Columbia’s Forests</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In </a:t>
            </a:r>
            <a:r>
              <a:rPr lang="en-CA" cap="none" spc="0" dirty="0">
                <a:solidFill>
                  <a:prstClr val="white"/>
                </a:solidFill>
                <a:latin typeface="+mn-lt"/>
              </a:rPr>
              <a:t>1993, the government of British Columbia launched the Protected Areas</a:t>
            </a:r>
          </a:p>
          <a:p>
            <a:pPr lvl="0">
              <a:spcBef>
                <a:spcPts val="0"/>
              </a:spcBef>
              <a:spcAft>
                <a:spcPts val="0"/>
              </a:spcAft>
              <a:buClr>
                <a:srgbClr val="FE8637"/>
              </a:buClr>
              <a:buSzPct val="70000"/>
            </a:pPr>
            <a:r>
              <a:rPr lang="en-CA" cap="none" spc="0" dirty="0">
                <a:solidFill>
                  <a:prstClr val="white"/>
                </a:solidFill>
                <a:latin typeface="+mn-lt"/>
              </a:rPr>
              <a:t>Strategy </a:t>
            </a:r>
            <a:r>
              <a:rPr lang="en-CA" cap="none" spc="0" dirty="0" smtClean="0">
                <a:solidFill>
                  <a:prstClr val="white"/>
                </a:solidFill>
                <a:latin typeface="+mn-lt"/>
              </a:rPr>
              <a:t>to </a:t>
            </a:r>
            <a:r>
              <a:rPr lang="en-CA" cap="none" spc="0" dirty="0">
                <a:solidFill>
                  <a:prstClr val="white"/>
                </a:solidFill>
                <a:latin typeface="+mn-lt"/>
              </a:rPr>
              <a:t>preserve about 12 percent of provincial land for parks,</a:t>
            </a:r>
          </a:p>
          <a:p>
            <a:pPr lvl="0">
              <a:spcBef>
                <a:spcPts val="0"/>
              </a:spcBef>
              <a:spcAft>
                <a:spcPts val="0"/>
              </a:spcAft>
              <a:buClr>
                <a:srgbClr val="FE8637"/>
              </a:buClr>
              <a:buSzPct val="70000"/>
            </a:pPr>
            <a:r>
              <a:rPr lang="en-CA" cap="none" spc="0" dirty="0">
                <a:solidFill>
                  <a:prstClr val="white"/>
                </a:solidFill>
                <a:latin typeface="+mn-lt"/>
              </a:rPr>
              <a:t>recreation, and wilderness. </a:t>
            </a:r>
            <a:endParaRPr lang="en-CA" cap="none" spc="0" dirty="0" smtClean="0">
              <a:solidFill>
                <a:prstClr val="white"/>
              </a:solidFill>
              <a:latin typeface="+mn-lt"/>
            </a:endParaRPr>
          </a:p>
          <a:p>
            <a:pPr lvl="0">
              <a:spcBef>
                <a:spcPts val="0"/>
              </a:spcBef>
              <a:spcAft>
                <a:spcPts val="0"/>
              </a:spcAft>
              <a:buClr>
                <a:srgbClr val="FE8637"/>
              </a:buClr>
              <a:buSzPct val="70000"/>
            </a:pPr>
            <a:endParaRPr lang="en-CA"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However, the Protected Areas Strategy </a:t>
            </a:r>
            <a:r>
              <a:rPr lang="en-CA" cap="none" spc="0" dirty="0">
                <a:solidFill>
                  <a:prstClr val="white"/>
                </a:solidFill>
                <a:latin typeface="+mn-lt"/>
              </a:rPr>
              <a:t>only included a portion </a:t>
            </a:r>
            <a:r>
              <a:rPr lang="en-CA" cap="none" spc="0" dirty="0" smtClean="0">
                <a:solidFill>
                  <a:prstClr val="white"/>
                </a:solidFill>
                <a:latin typeface="+mn-lt"/>
              </a:rPr>
              <a:t>of B.C</a:t>
            </a:r>
            <a:r>
              <a:rPr lang="en-CA" cap="none" spc="0" dirty="0">
                <a:solidFill>
                  <a:prstClr val="white"/>
                </a:solidFill>
                <a:latin typeface="+mn-lt"/>
              </a:rPr>
              <a:t>.’s coastal old-growth watersheds. Once considered only as a source </a:t>
            </a:r>
            <a:r>
              <a:rPr lang="en-CA" cap="none" spc="0" dirty="0" smtClean="0">
                <a:solidFill>
                  <a:prstClr val="white"/>
                </a:solidFill>
                <a:latin typeface="+mn-lt"/>
              </a:rPr>
              <a:t>of revenue</a:t>
            </a:r>
            <a:r>
              <a:rPr lang="en-CA" cap="none" spc="0" dirty="0">
                <a:solidFill>
                  <a:prstClr val="white"/>
                </a:solidFill>
                <a:latin typeface="+mn-lt"/>
              </a:rPr>
              <a:t>, they are now seen as a resource for recreation, research, industry,</a:t>
            </a:r>
          </a:p>
          <a:p>
            <a:pPr lvl="0">
              <a:spcBef>
                <a:spcPts val="0"/>
              </a:spcBef>
              <a:spcAft>
                <a:spcPts val="0"/>
              </a:spcAft>
              <a:buClr>
                <a:srgbClr val="FE8637"/>
              </a:buClr>
              <a:buSzPct val="70000"/>
            </a:pPr>
            <a:r>
              <a:rPr lang="en-CA" cap="none" spc="0" dirty="0">
                <a:solidFill>
                  <a:prstClr val="white"/>
                </a:solidFill>
                <a:latin typeface="+mn-lt"/>
              </a:rPr>
              <a:t>and—in the case of First Nations peoples—culture. These diverse needs</a:t>
            </a:r>
          </a:p>
          <a:p>
            <a:pPr lvl="0">
              <a:spcBef>
                <a:spcPts val="0"/>
              </a:spcBef>
              <a:spcAft>
                <a:spcPts val="0"/>
              </a:spcAft>
              <a:buClr>
                <a:srgbClr val="FE8637"/>
              </a:buClr>
              <a:buSzPct val="70000"/>
            </a:pPr>
            <a:r>
              <a:rPr lang="en-CA" cap="none" spc="0" dirty="0">
                <a:solidFill>
                  <a:prstClr val="white"/>
                </a:solidFill>
                <a:latin typeface="+mn-lt"/>
              </a:rPr>
              <a:t>must be balanced with careful management and stewardship to ensure the</a:t>
            </a:r>
          </a:p>
          <a:p>
            <a:pPr lvl="0">
              <a:spcBef>
                <a:spcPts val="0"/>
              </a:spcBef>
              <a:spcAft>
                <a:spcPts val="0"/>
              </a:spcAft>
              <a:buClr>
                <a:srgbClr val="FE8637"/>
              </a:buClr>
              <a:buSzPct val="70000"/>
            </a:pPr>
            <a:r>
              <a:rPr lang="en-CA" cap="none" spc="0" dirty="0">
                <a:solidFill>
                  <a:prstClr val="white"/>
                </a:solidFill>
                <a:latin typeface="+mn-lt"/>
              </a:rPr>
              <a:t>sustainability of British Columbia’s economic and heritage resources.</a:t>
            </a: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1"/>
            <a:ext cx="8839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779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sz="quarter"/>
          </p:nvPr>
        </p:nvSpPr>
        <p:spPr>
          <a:xfrm>
            <a:off x="0" y="-381000"/>
            <a:ext cx="9144000" cy="1143000"/>
          </a:xfrm>
        </p:spPr>
        <p:txBody>
          <a:bodyPr/>
          <a:lstStyle/>
          <a:p>
            <a:r>
              <a:rPr lang="en-CA" dirty="0" smtClean="0"/>
              <a:t>Water: The Indispensable Resource</a:t>
            </a:r>
            <a:endParaRPr lang="en-CA" dirty="0"/>
          </a:p>
        </p:txBody>
      </p:sp>
      <p:sp>
        <p:nvSpPr>
          <p:cNvPr id="6" name="Subtitle 2"/>
          <p:cNvSpPr>
            <a:spLocks noGrp="1"/>
          </p:cNvSpPr>
          <p:nvPr/>
        </p:nvSpPr>
        <p:spPr>
          <a:xfrm>
            <a:off x="152400" y="3352800"/>
            <a:ext cx="88392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lvl="0">
              <a:spcBef>
                <a:spcPts val="0"/>
              </a:spcBef>
              <a:spcAft>
                <a:spcPts val="0"/>
              </a:spcAft>
              <a:buClr>
                <a:srgbClr val="FE8637"/>
              </a:buClr>
              <a:buSzPct val="70000"/>
            </a:pPr>
            <a:r>
              <a:rPr lang="en-CA" cap="none" spc="0" dirty="0" smtClean="0">
                <a:solidFill>
                  <a:prstClr val="white"/>
                </a:solidFill>
                <a:latin typeface="+mn-lt"/>
              </a:rPr>
              <a:t>People </a:t>
            </a:r>
            <a:r>
              <a:rPr lang="en-CA" cap="none" spc="0" dirty="0">
                <a:solidFill>
                  <a:prstClr val="white"/>
                </a:solidFill>
                <a:latin typeface="+mn-lt"/>
              </a:rPr>
              <a:t>cannot survive without water. Every person needs at least 1.8 litres of</a:t>
            </a:r>
          </a:p>
          <a:p>
            <a:pPr lvl="0">
              <a:spcBef>
                <a:spcPts val="0"/>
              </a:spcBef>
              <a:spcAft>
                <a:spcPts val="0"/>
              </a:spcAft>
              <a:buClr>
                <a:srgbClr val="FE8637"/>
              </a:buClr>
              <a:buSzPct val="70000"/>
            </a:pPr>
            <a:r>
              <a:rPr lang="en-CA" cap="none" spc="0" dirty="0">
                <a:solidFill>
                  <a:prstClr val="white"/>
                </a:solidFill>
                <a:latin typeface="+mn-lt"/>
              </a:rPr>
              <a:t>fresh water each day for good health. Only 2.5 percent of the world’s water is fresh water. About 70 percent of </a:t>
            </a:r>
            <a:r>
              <a:rPr lang="en-CA" cap="none" spc="0" dirty="0" smtClean="0">
                <a:solidFill>
                  <a:prstClr val="white"/>
                </a:solidFill>
                <a:latin typeface="+mn-lt"/>
              </a:rPr>
              <a:t>that is </a:t>
            </a:r>
            <a:r>
              <a:rPr lang="en-CA" cap="none" spc="0" dirty="0">
                <a:solidFill>
                  <a:prstClr val="white"/>
                </a:solidFill>
                <a:latin typeface="+mn-lt"/>
              </a:rPr>
              <a:t>in the form of ice caps and glaciers, and most of the remaining amount </a:t>
            </a:r>
            <a:r>
              <a:rPr lang="en-CA" cap="none" spc="0" dirty="0" smtClean="0">
                <a:solidFill>
                  <a:prstClr val="white"/>
                </a:solidFill>
                <a:latin typeface="+mn-lt"/>
              </a:rPr>
              <a:t>is groundwater</a:t>
            </a:r>
            <a:r>
              <a:rPr lang="en-CA" cap="none" spc="0" dirty="0">
                <a:solidFill>
                  <a:prstClr val="white"/>
                </a:solidFill>
                <a:latin typeface="+mn-lt"/>
              </a:rPr>
              <a:t>. Only 0.3 percent of the world’s fresh water is in lakes </a:t>
            </a:r>
            <a:r>
              <a:rPr lang="en-CA" cap="none" spc="0" dirty="0" smtClean="0">
                <a:solidFill>
                  <a:prstClr val="white"/>
                </a:solidFill>
                <a:latin typeface="+mn-lt"/>
              </a:rPr>
              <a:t>and rivers</a:t>
            </a:r>
            <a:r>
              <a:rPr lang="en-CA" cap="none" spc="0" dirty="0">
                <a:solidFill>
                  <a:prstClr val="white"/>
                </a:solidFill>
                <a:latin typeface="+mn-lt"/>
              </a:rPr>
              <a:t>.</a:t>
            </a:r>
            <a:endParaRPr lang="en-CA" cap="none" spc="0" dirty="0" smtClean="0">
              <a:solidFill>
                <a:prstClr val="white"/>
              </a:solidFill>
              <a:latin typeface="+mn-lt"/>
            </a:endParaRPr>
          </a:p>
          <a:p>
            <a:pPr lvl="0">
              <a:spcBef>
                <a:spcPts val="0"/>
              </a:spcBef>
              <a:spcAft>
                <a:spcPts val="0"/>
              </a:spcAft>
              <a:buClr>
                <a:srgbClr val="FE8637"/>
              </a:buClr>
              <a:buSzPct val="70000"/>
            </a:pPr>
            <a:endParaRPr lang="en-US" cap="none" spc="0" dirty="0">
              <a:solidFill>
                <a:prstClr val="white"/>
              </a:solidFill>
              <a:latin typeface="+mn-lt"/>
            </a:endParaRPr>
          </a:p>
          <a:p>
            <a:pPr lvl="0">
              <a:spcBef>
                <a:spcPts val="0"/>
              </a:spcBef>
              <a:spcAft>
                <a:spcPts val="0"/>
              </a:spcAft>
              <a:buClr>
                <a:srgbClr val="FE8637"/>
              </a:buClr>
              <a:buSzPct val="70000"/>
            </a:pPr>
            <a:r>
              <a:rPr lang="en-CA" cap="none" spc="0" dirty="0" smtClean="0">
                <a:solidFill>
                  <a:prstClr val="white"/>
                </a:solidFill>
                <a:latin typeface="+mn-lt"/>
              </a:rPr>
              <a:t>Much </a:t>
            </a:r>
            <a:r>
              <a:rPr lang="en-CA" cap="none" spc="0" dirty="0">
                <a:solidFill>
                  <a:prstClr val="white"/>
                </a:solidFill>
                <a:latin typeface="+mn-lt"/>
              </a:rPr>
              <a:t>of the demand for freshwater comes from growing populations in the developing world, where water is already scarce. Diets are changing to include more foods, such as meat, that require larger amounts of water to produce. A</a:t>
            </a:r>
            <a:r>
              <a:rPr lang="en-CA" cap="none" spc="0" dirty="0" smtClean="0">
                <a:solidFill>
                  <a:prstClr val="white"/>
                </a:solidFill>
                <a:latin typeface="+mn-lt"/>
              </a:rPr>
              <a:t> </a:t>
            </a:r>
            <a:r>
              <a:rPr lang="en-CA" cap="none" spc="0" dirty="0">
                <a:solidFill>
                  <a:prstClr val="white"/>
                </a:solidFill>
                <a:latin typeface="+mn-lt"/>
              </a:rPr>
              <a:t>UN report predicts that if demands for water keep increasing, nearly half of the world’s people will face severe water shortages by 2030.</a:t>
            </a:r>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682752"/>
            <a:ext cx="8839200" cy="267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993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cean_design_template">
  <a:themeElements>
    <a:clrScheme name="Office Them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ffice Theme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ffice Theme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ffice Theme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Ocean_design_template</Template>
  <TotalTime>546</TotalTime>
  <Words>2535</Words>
  <Application>Microsoft Office PowerPoint</Application>
  <PresentationFormat>On-screen Show (4:3)</PresentationFormat>
  <Paragraphs>128</Paragraphs>
  <Slides>21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Tahoma</vt:lpstr>
      <vt:lpstr>Wingdings</vt:lpstr>
      <vt:lpstr>Ocean_design_template</vt:lpstr>
      <vt:lpstr>PowerPoint Presentation</vt:lpstr>
      <vt:lpstr>Why Care About the Environment?</vt:lpstr>
      <vt:lpstr>Population Growth &amp; Sustainability</vt:lpstr>
      <vt:lpstr>Making Room for People</vt:lpstr>
      <vt:lpstr>Sustainable Development</vt:lpstr>
      <vt:lpstr>Farming for the Future</vt:lpstr>
      <vt:lpstr>Can We Preserve Our Forests?</vt:lpstr>
      <vt:lpstr>Protecting British Columbia’s Forests</vt:lpstr>
      <vt:lpstr>Water: The Indispensable Resource</vt:lpstr>
      <vt:lpstr>Threats to Our Freshwater Supply</vt:lpstr>
      <vt:lpstr>Conserving Our Water Resources</vt:lpstr>
      <vt:lpstr>Change is in the Air</vt:lpstr>
      <vt:lpstr>Greenhouse Gas Emissions</vt:lpstr>
      <vt:lpstr>Things Are Warming Up</vt:lpstr>
      <vt:lpstr>Consequences of Global Warming</vt:lpstr>
      <vt:lpstr>Forests and Climate Change</vt:lpstr>
      <vt:lpstr>Agriculture and Climate Change</vt:lpstr>
      <vt:lpstr>Water and Climate Change</vt:lpstr>
      <vt:lpstr>Kyoto Protocol</vt:lpstr>
      <vt:lpstr>Moving to Sustainable Energy</vt:lpstr>
      <vt:lpstr>Doing Our Part for the Environment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Samsung</cp:lastModifiedBy>
  <cp:revision>52</cp:revision>
  <cp:lastPrinted>1601-01-01T00:00:00Z</cp:lastPrinted>
  <dcterms:created xsi:type="dcterms:W3CDTF">2019-01-05T20:32:07Z</dcterms:created>
  <dcterms:modified xsi:type="dcterms:W3CDTF">2019-01-06T05:38:24Z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TC102037821033</vt:lpwstr>
  </property>
</Properties>
</file>