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2"/>
  </p:notesMasterIdLst>
  <p:sldIdLst>
    <p:sldId id="257" r:id="rId3"/>
    <p:sldId id="272" r:id="rId4"/>
    <p:sldId id="273" r:id="rId5"/>
    <p:sldId id="274" r:id="rId6"/>
    <p:sldId id="275" r:id="rId7"/>
    <p:sldId id="276" r:id="rId8"/>
    <p:sldId id="277" r:id="rId9"/>
    <p:sldId id="278" r:id="rId10"/>
    <p:sldId id="279" r:id="rId11"/>
    <p:sldId id="280" r:id="rId12"/>
    <p:sldId id="281" r:id="rId13"/>
    <p:sldId id="258" r:id="rId14"/>
    <p:sldId id="264" r:id="rId15"/>
    <p:sldId id="267" r:id="rId16"/>
    <p:sldId id="265" r:id="rId17"/>
    <p:sldId id="266" r:id="rId18"/>
    <p:sldId id="268" r:id="rId19"/>
    <p:sldId id="269" r:id="rId20"/>
    <p:sldId id="270"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28287AA-0D99-42CE-A71B-10FA9908BBF8}" type="datetimeFigureOut">
              <a:rPr lang="en-US" smtClean="0"/>
              <a:pPr/>
              <a:t>9/2/2019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C167DB-EFF0-400D-96A1-6799F871DE5B}" type="slidenum">
              <a:rPr lang="en-US" smtClean="0"/>
              <a:pPr/>
              <a:t>‹#›</a:t>
            </a:fld>
            <a:endParaRPr lang="en-US"/>
          </a:p>
        </p:txBody>
      </p:sp>
    </p:spTree>
    <p:extLst>
      <p:ext uri="{BB962C8B-B14F-4D97-AF65-F5344CB8AC3E}">
        <p14:creationId xmlns:p14="http://schemas.microsoft.com/office/powerpoint/2010/main" val="424461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C167DB-EFF0-400D-96A1-6799F871DE5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dirty="0"/>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p>
        </p:txBody>
      </p:sp>
      <p:sp>
        <p:nvSpPr>
          <p:cNvPr id="15" name="Date Placeholder 14"/>
          <p:cNvSpPr>
            <a:spLocks noGrp="1"/>
          </p:cNvSpPr>
          <p:nvPr>
            <p:ph type="dt" sz="half" idx="10"/>
          </p:nvPr>
        </p:nvSpPr>
        <p:spPr/>
        <p:txBody>
          <a:bodyPr/>
          <a:lstStyle/>
          <a:p>
            <a:fld id="{DCFA480D-CB17-4C49-BB2A-C7514E1C7CEA}" type="datetimeFigureOut">
              <a:rPr lang="en-US" smtClean="0"/>
              <a:pPr/>
              <a:t>9/2/2019</a:t>
            </a:fld>
            <a:endParaRPr lang="en-US"/>
          </a:p>
        </p:txBody>
      </p:sp>
      <p:sp>
        <p:nvSpPr>
          <p:cNvPr id="16" name="Slide Number Placeholder 15"/>
          <p:cNvSpPr>
            <a:spLocks noGrp="1"/>
          </p:cNvSpPr>
          <p:nvPr>
            <p:ph type="sldNum" sz="quarter" idx="11"/>
          </p:nvPr>
        </p:nvSpPr>
        <p:spPr/>
        <p:txBody>
          <a:bodyPr/>
          <a:lstStyle/>
          <a:p>
            <a:pPr algn="ctr"/>
            <a:fld id="{CEAB1635-7AB6-4A02-8F63-2344453D2D84}" type="slidenum">
              <a:rPr lang="en-US" smtClean="0"/>
              <a:pPr algn="ctr"/>
              <a:t>‹#›</a:t>
            </a:fld>
            <a:endParaRPr lang="en-US" dirty="0"/>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FA480D-CB17-4C49-BB2A-C7514E1C7CEA}"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FA480D-CB17-4C49-BB2A-C7514E1C7CEA}"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14"/>
          </p:nvPr>
        </p:nvSpPr>
        <p:spPr/>
        <p:txBody>
          <a:bodyPr/>
          <a:lstStyle/>
          <a:p>
            <a:fld id="{DCFA480D-CB17-4C49-BB2A-C7514E1C7CEA}" type="datetimeFigureOut">
              <a:rPr lang="en-US" smtClean="0"/>
              <a:pPr/>
              <a:t>9/2/2019</a:t>
            </a:fld>
            <a:endParaRPr lang="en-US"/>
          </a:p>
        </p:txBody>
      </p:sp>
      <p:sp>
        <p:nvSpPr>
          <p:cNvPr id="15" name="Slide Number Placeholder 14"/>
          <p:cNvSpPr>
            <a:spLocks noGrp="1"/>
          </p:cNvSpPr>
          <p:nvPr>
            <p:ph type="sldNum" sz="quarter" idx="15"/>
          </p:nvPr>
        </p:nvSpPr>
        <p:spPr/>
        <p:txBody>
          <a:bodyPr/>
          <a:lstStyle>
            <a:lvl1pPr algn="ctr">
              <a:defRPr/>
            </a:lvl1pPr>
          </a:lstStyle>
          <a:p>
            <a:pPr algn="ctr"/>
            <a:fld id="{CEAB1635-7AB6-4A02-8F63-2344453D2D84}" type="slidenum">
              <a:rPr lang="en-US" smtClean="0"/>
              <a:pPr algn="ctr"/>
              <a:t>‹#›</a:t>
            </a:fld>
            <a:endParaRPr lang="en-US" dirty="0"/>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FA480D-CB17-4C49-BB2A-C7514E1C7CEA}" type="datetimeFigureOut">
              <a:rPr lang="en-US" smtClean="0"/>
              <a:pPr/>
              <a:t>9/2/2019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latinLnBrk="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4958864"/>
            <a:ext cx="7924800" cy="984736"/>
          </a:xfrm>
        </p:spPr>
        <p:txBody>
          <a:bodyPr anchor="t"/>
          <a:lstStyle>
            <a:lvl1pPr>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FA480D-CB17-4C49-BB2A-C7514E1C7CEA}" type="datetimeFigureOut">
              <a:rPr lang="en-US" smtClean="0"/>
              <a:pPr/>
              <a:t>9/2/2019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EAB1635-7AB6-4A02-8F63-2344453D2D84}"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DCFA480D-CB17-4C49-BB2A-C7514E1C7CEA}" type="datetimeFigureOut">
              <a:rPr lang="en-US" smtClean="0"/>
              <a:pPr/>
              <a:t>9/2/2019</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lang="en-US" smtClean="0"/>
              <a:t>Click to edit Master title style</a:t>
            </a:r>
            <a:endParaRPr lang="en-US" dirty="0"/>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FA480D-CB17-4C49-BB2A-C7514E1C7CEA}" type="datetimeFigureOut">
              <a:rPr lang="en-US" smtClean="0"/>
              <a:pPr/>
              <a:t>9/2/2019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B1635-7AB6-4A02-8F63-2344453D2D84}"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A480D-CB17-4C49-BB2A-C7514E1C7CEA}" type="datetimeFigureOut">
              <a:rPr lang="en-US" smtClean="0"/>
              <a:pPr/>
              <a:t>9/2/2019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B1635-7AB6-4A02-8F63-2344453D2D8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ts val="24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lt"/>
                <a:cs typeface="+mn-lt"/>
              </a:defRPr>
            </a:lvl1pPr>
          </a:lstStyle>
          <a:p>
            <a:r>
              <a:rPr lang="en-US" smtClean="0"/>
              <a:t>Click to edit Master title style</a:t>
            </a:r>
            <a:endParaRPr lang="en-US" dirty="0"/>
          </a:p>
        </p:txBody>
      </p:sp>
      <p:sp>
        <p:nvSpPr>
          <p:cNvPr id="8" name="Date Placeholder 7"/>
          <p:cNvSpPr>
            <a:spLocks noGrp="1"/>
          </p:cNvSpPr>
          <p:nvPr>
            <p:ph type="dt" sz="half" idx="14"/>
          </p:nvPr>
        </p:nvSpPr>
        <p:spPr/>
        <p:txBody>
          <a:bodyPr/>
          <a:lstStyle/>
          <a:p>
            <a:fld id="{DCFA480D-CB17-4C49-BB2A-C7514E1C7CEA}" type="datetimeFigureOut">
              <a:rPr lang="en-US" smtClean="0"/>
              <a:pPr/>
              <a:t>9/2/2019</a:t>
            </a:fld>
            <a:endParaRPr lang="en-US"/>
          </a:p>
        </p:txBody>
      </p:sp>
      <p:sp>
        <p:nvSpPr>
          <p:cNvPr id="9" name="Slide Number Placeholder 8"/>
          <p:cNvSpPr>
            <a:spLocks noGrp="1"/>
          </p:cNvSpPr>
          <p:nvPr>
            <p:ph type="sldNum" sz="quarter" idx="15"/>
          </p:nvPr>
        </p:nvSpPr>
        <p:spPr/>
        <p:txBody>
          <a:bodyPr/>
          <a:lstStyle/>
          <a:p>
            <a:pPr algn="ctr"/>
            <a:fld id="{CEAB1635-7AB6-4A02-8F63-2344453D2D84}" type="slidenum">
              <a:rPr lang="en-US" smtClean="0"/>
              <a:pPr algn="ctr"/>
              <a:t>‹#›</a:t>
            </a:fld>
            <a:endParaRPr lang="en-US" dirty="0"/>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lt"/>
                <a:cs typeface="+mn-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lang="en-US" smtClean="0"/>
              <a:t>Click icon to add picture</a:t>
            </a:r>
            <a:endParaRPr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ts val="24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7"/>
          <p:cNvSpPr>
            <a:spLocks noGrp="1"/>
          </p:cNvSpPr>
          <p:nvPr>
            <p:ph type="dt" sz="half" idx="10"/>
          </p:nvPr>
        </p:nvSpPr>
        <p:spPr/>
        <p:txBody>
          <a:bodyPr/>
          <a:lstStyle/>
          <a:p>
            <a:fld id="{DCFA480D-CB17-4C49-BB2A-C7514E1C7CEA}" type="datetimeFigureOut">
              <a:rPr lang="en-US" smtClean="0"/>
              <a:pPr/>
              <a:t>9/2/2019</a:t>
            </a:fld>
            <a:endParaRPr lang="en-US"/>
          </a:p>
        </p:txBody>
      </p:sp>
      <p:sp>
        <p:nvSpPr>
          <p:cNvPr id="9" name="Slide Number Placeholder 8"/>
          <p:cNvSpPr>
            <a:spLocks noGrp="1"/>
          </p:cNvSpPr>
          <p:nvPr>
            <p:ph type="sldNum" sz="quarter" idx="11"/>
          </p:nvPr>
        </p:nvSpPr>
        <p:spPr/>
        <p:txBody>
          <a:bodyPr/>
          <a:lstStyle/>
          <a:p>
            <a:pPr algn="ctr"/>
            <a:fld id="{CEAB1635-7AB6-4A02-8F63-2344453D2D84}" type="slidenum">
              <a:rPr lang="en-US" smtClean="0"/>
              <a:pPr algn="ctr"/>
              <a:t>‹#›</a:t>
            </a:fld>
            <a:endParaRPr lang="en-US" dirty="0"/>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a:defRPr sz="1200">
                <a:solidFill>
                  <a:schemeClr val="tx2"/>
                </a:solidFill>
              </a:defRPr>
            </a:lvl1pPr>
          </a:lstStyle>
          <a:p>
            <a:fld id="{DCFA480D-CB17-4C49-BB2A-C7514E1C7CEA}" type="datetimeFigureOut">
              <a:rPr lang="en-US" smtClean="0"/>
              <a:pPr/>
              <a:t>9/2/2019</a:t>
            </a:fld>
            <a:endParaRPr lang="en-US" sz="1200" dirty="0">
              <a:solidFill>
                <a:schemeClr val="tx2"/>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a:defRPr sz="1200">
                <a:solidFill>
                  <a:schemeClr val="tx2"/>
                </a:solidFill>
              </a:defRPr>
            </a:lvl1pPr>
          </a:lstStyle>
          <a:p>
            <a:pPr algn="r"/>
            <a:endParaRPr lang="en-US" sz="1200" dirty="0">
              <a:solidFill>
                <a:schemeClr val="tx2"/>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a:defRPr sz="1600" baseline="0">
                <a:solidFill>
                  <a:schemeClr val="tx2"/>
                </a:solidFill>
              </a:defRPr>
            </a:lvl1pPr>
          </a:lstStyle>
          <a:p>
            <a:pPr algn="ctr"/>
            <a:fld id="{CEAB1635-7AB6-4A02-8F63-2344453D2D84}" type="slidenum">
              <a:rPr lang="en-US" smtClean="0"/>
              <a:pPr algn="ctr"/>
              <a:t>‹#›</a:t>
            </a:fld>
            <a:endParaRPr lang="en-US" sz="1600" baseline="0" dirty="0">
              <a:solidFill>
                <a:schemeClr val="tx2"/>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lang="en-US" sz="4200" b="0" kern="1200" spc="-100" baseline="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3600" dirty="0" smtClean="0"/>
              <a:t>Canadian First </a:t>
            </a:r>
            <a:r>
              <a:rPr lang="en-CA" sz="3600" dirty="0"/>
              <a:t>Nations Studies: Poisoning of Grassy </a:t>
            </a:r>
            <a:r>
              <a:rPr lang="en-CA" sz="3600" dirty="0" smtClean="0"/>
              <a:t>Narrows and </a:t>
            </a:r>
            <a:r>
              <a:rPr lang="en-CA" sz="3600" dirty="0"/>
              <a:t>t</a:t>
            </a:r>
            <a:r>
              <a:rPr lang="en-CA" sz="3600" dirty="0" smtClean="0"/>
              <a:t>he </a:t>
            </a:r>
            <a:r>
              <a:rPr lang="en-CA" sz="3600" dirty="0"/>
              <a:t>Oka Crisis</a:t>
            </a:r>
            <a:endParaRPr lang="en-US"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65073" y="1647851"/>
            <a:ext cx="4572000" cy="451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4572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Resolution</a:t>
            </a:r>
            <a:r>
              <a:rPr lang="en-CA" dirty="0"/>
              <a:t>?</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a:t>T</a:t>
            </a:r>
            <a:r>
              <a:rPr lang="en-CA" sz="2000" dirty="0" smtClean="0"/>
              <a:t>he </a:t>
            </a:r>
            <a:r>
              <a:rPr lang="en-CA" sz="2000" dirty="0"/>
              <a:t>Ontario government declined to take action for decades, largely ignoring the suffering of the Grassy Narrows </a:t>
            </a:r>
            <a:r>
              <a:rPr lang="en-CA" sz="2000" dirty="0" smtClean="0"/>
              <a:t>and </a:t>
            </a:r>
            <a:r>
              <a:rPr lang="en-CA" sz="2000" dirty="0" err="1"/>
              <a:t>Wabaseemoong</a:t>
            </a:r>
            <a:r>
              <a:rPr lang="en-CA" sz="2000" dirty="0"/>
              <a:t> peoples</a:t>
            </a:r>
            <a:r>
              <a:rPr lang="en-CA" sz="2000" dirty="0" smtClean="0"/>
              <a:t>. In </a:t>
            </a:r>
            <a:r>
              <a:rPr lang="en-CA" sz="2000" dirty="0"/>
              <a:t>2017, the Ontario government pledged $85 million to fund clean up and remediation efforts in the English-Wabigoon river system. Also in 2017, the federal government made a commitment to fund the construction of a medical treatment facility in Grassy Narrows for people suffering the effects of mercury poisoning</a:t>
            </a:r>
            <a:r>
              <a:rPr lang="en-CA" sz="2000" dirty="0" smtClean="0"/>
              <a:t>.</a:t>
            </a:r>
          </a:p>
          <a:p>
            <a:pPr marL="0" indent="0">
              <a:buNone/>
            </a:pPr>
            <a:endParaRPr lang="en-CA" sz="2000" dirty="0"/>
          </a:p>
          <a:p>
            <a:pPr marL="0" indent="0">
              <a:buNone/>
            </a:pPr>
            <a:r>
              <a:rPr lang="en-CA" sz="2000" dirty="0" smtClean="0"/>
              <a:t>Despite the federal government’s commitment, as of 2019, no agreement had been signed between it and Native leaders to </a:t>
            </a:r>
            <a:r>
              <a:rPr lang="en-CA" sz="2000" dirty="0"/>
              <a:t>fund the construction of a medical treatment facility in Grassy </a:t>
            </a:r>
            <a:r>
              <a:rPr lang="en-CA" sz="2000" dirty="0" smtClean="0"/>
              <a:t>Narrows.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334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Significance</a:t>
            </a:r>
            <a:endParaRPr lang="en-US" dirty="0"/>
          </a:p>
        </p:txBody>
      </p:sp>
      <p:sp>
        <p:nvSpPr>
          <p:cNvPr id="3" name="Content Placeholder 2"/>
          <p:cNvSpPr>
            <a:spLocks noGrp="1"/>
          </p:cNvSpPr>
          <p:nvPr>
            <p:ph idx="1"/>
          </p:nvPr>
        </p:nvSpPr>
        <p:spPr>
          <a:xfrm>
            <a:off x="457200" y="3219450"/>
            <a:ext cx="8229600" cy="3638550"/>
          </a:xfrm>
        </p:spPr>
        <p:txBody>
          <a:bodyPr>
            <a:normAutofit fontScale="92500"/>
          </a:bodyPr>
          <a:lstStyle/>
          <a:p>
            <a:pPr marL="0" indent="0">
              <a:buNone/>
            </a:pPr>
            <a:r>
              <a:rPr lang="en-CA" sz="2200" dirty="0" smtClean="0"/>
              <a:t>The </a:t>
            </a:r>
            <a:r>
              <a:rPr lang="en-CA" sz="2200" dirty="0"/>
              <a:t>United Nations Declaration on the Rights of Indigenous Peoples, of which Canada is a signatory, states in Article 25, “Indigenous peoples have the right to maintain and strengthen their distinctive spiritual relationship with their traditionally owned or otherwise occupied and used lands, territories, waters and coastal seas and other resources to uphold their responsibilities to future generations in this regard.”</a:t>
            </a:r>
          </a:p>
          <a:p>
            <a:pPr marL="0" indent="0">
              <a:buNone/>
            </a:pPr>
            <a:endParaRPr lang="en-CA" sz="2200" dirty="0"/>
          </a:p>
          <a:p>
            <a:pPr marL="0" indent="0">
              <a:buNone/>
            </a:pPr>
            <a:r>
              <a:rPr lang="en-CA" sz="2200" dirty="0"/>
              <a:t>The people of Grassy Narrows and </a:t>
            </a:r>
            <a:r>
              <a:rPr lang="en-CA" sz="2200" dirty="0" err="1"/>
              <a:t>Wabaseemoong</a:t>
            </a:r>
            <a:r>
              <a:rPr lang="en-CA" sz="2200" dirty="0"/>
              <a:t> have suffered for over 50 years. Frustrated by the Canadian government’s inaction, they have communicated to the United Nations that their rights </a:t>
            </a:r>
            <a:r>
              <a:rPr lang="en-CA" sz="2200" dirty="0" smtClean="0"/>
              <a:t>have been </a:t>
            </a:r>
            <a:r>
              <a:rPr lang="en-CA" sz="2200" dirty="0"/>
              <a:t>violated.</a:t>
            </a:r>
          </a:p>
          <a:p>
            <a:pPr marL="0" indent="0">
              <a:buNone/>
            </a:pPr>
            <a:endParaRPr lang="en-CA" sz="2200" dirty="0"/>
          </a:p>
          <a:p>
            <a:pPr marL="0" indent="0">
              <a:buNone/>
            </a:pPr>
            <a:endParaRPr lang="en-CA" sz="2000"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917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Background: The Oka Crisis</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smtClean="0"/>
              <a:t>The Oka Crisis of 1990 involved the Mohawk territories of </a:t>
            </a:r>
            <a:r>
              <a:rPr lang="en-CA" sz="2000" dirty="0" err="1" smtClean="0"/>
              <a:t>Kanesatake</a:t>
            </a:r>
            <a:r>
              <a:rPr lang="en-CA" sz="2000" dirty="0" smtClean="0"/>
              <a:t> and </a:t>
            </a:r>
            <a:r>
              <a:rPr lang="en-CA" sz="2000" dirty="0" err="1" smtClean="0"/>
              <a:t>Kahnawake</a:t>
            </a:r>
            <a:r>
              <a:rPr lang="en-CA" sz="2000" dirty="0" smtClean="0"/>
              <a:t>, both located near Montreal, Quebec</a:t>
            </a:r>
            <a:r>
              <a:rPr lang="en-CA" sz="2000" dirty="0"/>
              <a:t>. The Mohawk nation had claimed for centuries </a:t>
            </a:r>
            <a:r>
              <a:rPr lang="en-CA" sz="2000" dirty="0" smtClean="0"/>
              <a:t>that a forested area called, “the Pines” was </a:t>
            </a:r>
            <a:r>
              <a:rPr lang="en-CA" sz="2000" dirty="0"/>
              <a:t>ancestral land unlawfully taken from them in 1717 when the governor of New France gave the land to the </a:t>
            </a:r>
            <a:r>
              <a:rPr lang="en-CA" sz="2000" dirty="0" smtClean="0"/>
              <a:t>Church. In </a:t>
            </a:r>
            <a:r>
              <a:rPr lang="en-CA" sz="2000" dirty="0"/>
              <a:t>1977, the federal government rejected the Mohawk band's formal claim to the land because the claim did not meet its criteria. </a:t>
            </a:r>
            <a:endParaRPr lang="en-CA" sz="2000" dirty="0" smtClean="0"/>
          </a:p>
          <a:p>
            <a:pPr marL="0" indent="0">
              <a:buNone/>
            </a:pPr>
            <a:endParaRPr lang="en-CA" sz="2000" dirty="0" smtClean="0"/>
          </a:p>
          <a:p>
            <a:pPr marL="0" indent="0">
              <a:buNone/>
            </a:pPr>
            <a:r>
              <a:rPr lang="en-CA" sz="2000" dirty="0"/>
              <a:t>The Mohawk nation had a land </a:t>
            </a:r>
            <a:r>
              <a:rPr lang="en-CA" sz="2000" dirty="0" smtClean="0"/>
              <a:t>dispute over control of the Pines </a:t>
            </a:r>
            <a:r>
              <a:rPr lang="en-CA" sz="2000" dirty="0"/>
              <a:t>with the nearby town of </a:t>
            </a:r>
            <a:r>
              <a:rPr lang="en-CA" sz="2000" dirty="0" smtClean="0"/>
              <a:t>Oka. The Mohawk peoples were strongly opposed to the development of this land since it contained a Mohawk burial ground.</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2939"/>
            <a:ext cx="59436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Blockade</a:t>
            </a:r>
            <a:endParaRPr lang="en-US" dirty="0"/>
          </a:p>
        </p:txBody>
      </p:sp>
      <p:sp>
        <p:nvSpPr>
          <p:cNvPr id="3" name="Content Placeholder 2"/>
          <p:cNvSpPr>
            <a:spLocks noGrp="1"/>
          </p:cNvSpPr>
          <p:nvPr>
            <p:ph idx="1"/>
          </p:nvPr>
        </p:nvSpPr>
        <p:spPr>
          <a:xfrm>
            <a:off x="457200" y="3219450"/>
            <a:ext cx="8229600" cy="3638550"/>
          </a:xfrm>
        </p:spPr>
        <p:txBody>
          <a:bodyPr>
            <a:noAutofit/>
          </a:bodyPr>
          <a:lstStyle/>
          <a:p>
            <a:pPr marL="0" indent="0">
              <a:buNone/>
            </a:pPr>
            <a:r>
              <a:rPr lang="en-CA" sz="2000" dirty="0"/>
              <a:t>In March 1990, </a:t>
            </a:r>
            <a:r>
              <a:rPr lang="en-CA" sz="2000" dirty="0" smtClean="0"/>
              <a:t>the mayor of Oka, Jean Ouellette, gave the go-ahead for construction to begin on a </a:t>
            </a:r>
            <a:r>
              <a:rPr lang="en-CA" sz="2000" dirty="0"/>
              <a:t>golf course expansion and condominium </a:t>
            </a:r>
            <a:r>
              <a:rPr lang="en-CA" sz="2000" dirty="0" smtClean="0"/>
              <a:t>complex within disputed the Pines territory. </a:t>
            </a:r>
            <a:r>
              <a:rPr lang="en-CA" sz="2000" dirty="0"/>
              <a:t>T</a:t>
            </a:r>
            <a:r>
              <a:rPr lang="en-CA" sz="2000" dirty="0" smtClean="0"/>
              <a:t>o halt this development, Mohawk warriors from the </a:t>
            </a:r>
            <a:r>
              <a:rPr lang="en-CA" sz="2000" dirty="0" err="1" smtClean="0"/>
              <a:t>Kanesatake</a:t>
            </a:r>
            <a:r>
              <a:rPr lang="en-CA" sz="2000" dirty="0" smtClean="0"/>
              <a:t> reserve set up </a:t>
            </a:r>
            <a:r>
              <a:rPr lang="en-CA" sz="2000" dirty="0"/>
              <a:t>a </a:t>
            </a:r>
            <a:r>
              <a:rPr lang="en-CA" sz="2000" dirty="0" smtClean="0"/>
              <a:t>barricade across a road leading to the Pines </a:t>
            </a:r>
            <a:r>
              <a:rPr lang="en-CA" sz="2000" dirty="0"/>
              <a:t>to prevent bulldozers from </a:t>
            </a:r>
            <a:r>
              <a:rPr lang="en-CA" sz="2000" dirty="0" smtClean="0"/>
              <a:t>accessing the site</a:t>
            </a:r>
            <a:r>
              <a:rPr lang="en-CA" sz="2000" dirty="0"/>
              <a:t>. </a:t>
            </a:r>
            <a:endParaRPr lang="en-CA" sz="2000" dirty="0" smtClean="0"/>
          </a:p>
          <a:p>
            <a:pPr marL="0" indent="0">
              <a:buNone/>
            </a:pPr>
            <a:endParaRPr lang="en-CA" sz="2000" dirty="0" smtClean="0"/>
          </a:p>
          <a:p>
            <a:pPr marL="0" indent="0">
              <a:buNone/>
            </a:pPr>
            <a:r>
              <a:rPr lang="en-CA" sz="2000" dirty="0" smtClean="0"/>
              <a:t>“No </a:t>
            </a:r>
            <a:r>
              <a:rPr lang="en-CA" sz="2000" dirty="0"/>
              <a:t>one would be permitted to enter the Pines</a:t>
            </a:r>
            <a:r>
              <a:rPr lang="en-CA" sz="2000" dirty="0" smtClean="0"/>
              <a:t>,” </a:t>
            </a:r>
            <a:r>
              <a:rPr lang="en-CA" sz="2000" dirty="0"/>
              <a:t>they said. </a:t>
            </a:r>
            <a:r>
              <a:rPr lang="en-CA" sz="2000" dirty="0" smtClean="0"/>
              <a:t>“We </a:t>
            </a:r>
            <a:r>
              <a:rPr lang="en-CA" sz="2000" dirty="0"/>
              <a:t>are prepared to fight</a:t>
            </a:r>
            <a:r>
              <a:rPr lang="en-CA" sz="2000" dirty="0" smtClean="0"/>
              <a:t>... and </a:t>
            </a:r>
            <a:r>
              <a:rPr lang="en-CA" sz="2000" dirty="0"/>
              <a:t>if necessary, to die</a:t>
            </a:r>
            <a:r>
              <a:rPr lang="en-CA" sz="2000" dirty="0" smtClean="0"/>
              <a:t>... in </a:t>
            </a:r>
            <a:r>
              <a:rPr lang="en-CA" sz="2000" dirty="0"/>
              <a:t>defense of our land</a:t>
            </a:r>
            <a:r>
              <a:rPr lang="en-CA" sz="2000" dirty="0" smtClean="0"/>
              <a:t>.” On July 10</a:t>
            </a:r>
            <a:r>
              <a:rPr lang="en-CA" sz="2000" baseline="30000" dirty="0" smtClean="0"/>
              <a:t>th</a:t>
            </a:r>
            <a:r>
              <a:rPr lang="en-CA" sz="2000" dirty="0" smtClean="0"/>
              <a:t>, after four months of the roadblock being up and after two court ordered </a:t>
            </a:r>
            <a:r>
              <a:rPr lang="en-CA" sz="2000" dirty="0"/>
              <a:t>injunctions to remove the roadblock were </a:t>
            </a:r>
            <a:r>
              <a:rPr lang="en-CA" sz="2000" dirty="0" smtClean="0"/>
              <a:t>ignored, </a:t>
            </a:r>
            <a:r>
              <a:rPr lang="en-CA" sz="2000" dirty="0"/>
              <a:t>the </a:t>
            </a:r>
            <a:r>
              <a:rPr lang="en-CA" sz="2000" dirty="0" smtClean="0"/>
              <a:t>mayor of Oka </a:t>
            </a:r>
            <a:r>
              <a:rPr lang="en-CA" sz="2000" dirty="0"/>
              <a:t>asked the provincial </a:t>
            </a:r>
            <a:r>
              <a:rPr lang="en-CA" sz="2000" dirty="0" smtClean="0"/>
              <a:t>police, the </a:t>
            </a:r>
            <a:r>
              <a:rPr lang="en-CA" sz="2000" dirty="0" err="1" smtClean="0"/>
              <a:t>Sûreté</a:t>
            </a:r>
            <a:r>
              <a:rPr lang="en-CA" sz="2000" dirty="0" smtClean="0"/>
              <a:t> </a:t>
            </a:r>
            <a:r>
              <a:rPr lang="en-CA" sz="2000" dirty="0"/>
              <a:t>du </a:t>
            </a:r>
            <a:r>
              <a:rPr lang="en-CA" sz="2000" dirty="0" smtClean="0"/>
              <a:t>Québec, to tare it down.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539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normAutofit/>
          </a:bodyPr>
          <a:lstStyle/>
          <a:p>
            <a:pPr algn="ctr"/>
            <a:r>
              <a:rPr lang="en-US" dirty="0" smtClean="0"/>
              <a:t>Police Raid</a:t>
            </a:r>
            <a:endParaRPr lang="en-US" dirty="0"/>
          </a:p>
        </p:txBody>
      </p:sp>
      <p:sp>
        <p:nvSpPr>
          <p:cNvPr id="3" name="Content Placeholder 2"/>
          <p:cNvSpPr>
            <a:spLocks noGrp="1"/>
          </p:cNvSpPr>
          <p:nvPr>
            <p:ph idx="1"/>
          </p:nvPr>
        </p:nvSpPr>
        <p:spPr>
          <a:xfrm>
            <a:off x="457200" y="3219450"/>
            <a:ext cx="8229600" cy="3638550"/>
          </a:xfrm>
        </p:spPr>
        <p:txBody>
          <a:bodyPr>
            <a:normAutofit fontScale="25000" lnSpcReduction="20000"/>
          </a:bodyPr>
          <a:lstStyle/>
          <a:p>
            <a:pPr marL="0" indent="0">
              <a:lnSpc>
                <a:spcPct val="120000"/>
              </a:lnSpc>
              <a:buNone/>
            </a:pPr>
            <a:r>
              <a:rPr lang="en-CA" sz="8000" dirty="0" smtClean="0"/>
              <a:t>On July 11</a:t>
            </a:r>
            <a:r>
              <a:rPr lang="en-CA" sz="8000" baseline="30000" dirty="0" smtClean="0"/>
              <a:t>th</a:t>
            </a:r>
            <a:r>
              <a:rPr lang="en-CA" sz="8000" dirty="0" smtClean="0"/>
              <a:t>, 100 </a:t>
            </a:r>
            <a:r>
              <a:rPr lang="en-CA" sz="8000" dirty="0"/>
              <a:t>police officers armed with concussion grenades and tear gas, some with assault rifles, took up positions around the blockade. </a:t>
            </a:r>
            <a:r>
              <a:rPr lang="en-CA" sz="8000" dirty="0" smtClean="0"/>
              <a:t>Tear gas and concussion grenades were thrown by the police at protestors (although the gas blew back towards the police). Nearly seventy Mohawk warriors were armed with rifles, machine guns, shotguns, and pistols. </a:t>
            </a:r>
          </a:p>
          <a:p>
            <a:pPr marL="0" indent="0">
              <a:lnSpc>
                <a:spcPct val="120000"/>
              </a:lnSpc>
              <a:buNone/>
            </a:pPr>
            <a:endParaRPr lang="en-CA" sz="8000" dirty="0"/>
          </a:p>
          <a:p>
            <a:pPr marL="0" indent="0">
              <a:lnSpc>
                <a:spcPct val="120000"/>
              </a:lnSpc>
              <a:buNone/>
            </a:pPr>
            <a:r>
              <a:rPr lang="en-CA" sz="8000" dirty="0" smtClean="0"/>
              <a:t>It is unclear who fired first, but a brief gunfight occurred between both sides and one police officer, </a:t>
            </a:r>
            <a:r>
              <a:rPr lang="en-CA" sz="8000" dirty="0"/>
              <a:t>Corporal Marcel Lemay, was shot </a:t>
            </a:r>
            <a:r>
              <a:rPr lang="en-CA" sz="8000" dirty="0" smtClean="0"/>
              <a:t>dead. The </a:t>
            </a:r>
            <a:r>
              <a:rPr lang="en-CA" sz="8000" dirty="0"/>
              <a:t>police </a:t>
            </a:r>
            <a:r>
              <a:rPr lang="en-CA" sz="8000" dirty="0" smtClean="0"/>
              <a:t>retreated immediately. </a:t>
            </a:r>
            <a:r>
              <a:rPr lang="en-CA" sz="8000" dirty="0"/>
              <a:t>They </a:t>
            </a:r>
            <a:r>
              <a:rPr lang="en-CA" sz="8000" dirty="0" smtClean="0"/>
              <a:t>abandoned </a:t>
            </a:r>
            <a:r>
              <a:rPr lang="en-CA" sz="8000" dirty="0"/>
              <a:t>six vans &amp; cruisers, including a</a:t>
            </a:r>
            <a:r>
              <a:rPr lang="en-CA" sz="8000" dirty="0" smtClean="0"/>
              <a:t> </a:t>
            </a:r>
            <a:r>
              <a:rPr lang="en-CA" sz="8000" dirty="0"/>
              <a:t>front-end </a:t>
            </a:r>
            <a:r>
              <a:rPr lang="en-CA" sz="8000" dirty="0" smtClean="0"/>
              <a:t>loader that the police intended to use to dismantle the barricades. </a:t>
            </a:r>
            <a:endParaRPr lang="en-CA" sz="2000" dirty="0"/>
          </a:p>
          <a:p>
            <a:pPr marL="0" indent="0">
              <a:buNone/>
            </a:pPr>
            <a:endParaRPr lang="en-CA" sz="2000"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23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Escalation of the Conflict</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smtClean="0"/>
              <a:t>Throughout </a:t>
            </a:r>
            <a:r>
              <a:rPr lang="en-CA" sz="2000" dirty="0"/>
              <a:t>summer tensions increased. P</a:t>
            </a:r>
            <a:r>
              <a:rPr lang="en-CA" sz="2000" dirty="0" smtClean="0"/>
              <a:t>olice </a:t>
            </a:r>
            <a:r>
              <a:rPr lang="en-CA" sz="2000" dirty="0"/>
              <a:t>constructed their own blockades on roads leading to Oka and the </a:t>
            </a:r>
            <a:r>
              <a:rPr lang="en-CA" sz="2000" dirty="0" err="1"/>
              <a:t>Kanesatake</a:t>
            </a:r>
            <a:r>
              <a:rPr lang="en-CA" sz="2000" dirty="0"/>
              <a:t> reserve</a:t>
            </a:r>
            <a:r>
              <a:rPr lang="en-CA" sz="2000" dirty="0" smtClean="0"/>
              <a:t>. Mohawks </a:t>
            </a:r>
            <a:r>
              <a:rPr lang="en-CA" sz="2000" dirty="0"/>
              <a:t>at the nearby reserve of </a:t>
            </a:r>
            <a:r>
              <a:rPr lang="en-CA" sz="2000" dirty="0" err="1"/>
              <a:t>Kahnawake</a:t>
            </a:r>
            <a:r>
              <a:rPr lang="en-CA" sz="2000" dirty="0"/>
              <a:t> showed their support for the </a:t>
            </a:r>
            <a:r>
              <a:rPr lang="en-CA" sz="2000" dirty="0" smtClean="0"/>
              <a:t>protest </a:t>
            </a:r>
            <a:r>
              <a:rPr lang="en-CA" sz="2000" dirty="0"/>
              <a:t>by erecting a blockade on the Mercier Bridge, </a:t>
            </a:r>
            <a:r>
              <a:rPr lang="en-CA" sz="2000" dirty="0" smtClean="0"/>
              <a:t>closing </a:t>
            </a:r>
            <a:r>
              <a:rPr lang="en-CA" sz="2000" dirty="0"/>
              <a:t>the road that carried commuters from the south shore of the St. Lawrence to Montreal. </a:t>
            </a:r>
            <a:endParaRPr lang="en-CA" sz="2000" dirty="0" smtClean="0"/>
          </a:p>
          <a:p>
            <a:pPr marL="0" indent="0">
              <a:buNone/>
            </a:pPr>
            <a:endParaRPr lang="en-CA" sz="2000" dirty="0" smtClean="0"/>
          </a:p>
          <a:p>
            <a:pPr marL="0" indent="0">
              <a:buNone/>
            </a:pPr>
            <a:r>
              <a:rPr lang="en-CA" sz="2000" dirty="0" smtClean="0"/>
              <a:t>After </a:t>
            </a:r>
            <a:r>
              <a:rPr lang="en-CA" sz="2000" dirty="0"/>
              <a:t>a month of the </a:t>
            </a:r>
            <a:r>
              <a:rPr lang="en-CA" sz="2000" dirty="0" smtClean="0"/>
              <a:t>bridge blockade</a:t>
            </a:r>
            <a:r>
              <a:rPr lang="en-CA" sz="2000" dirty="0"/>
              <a:t>, tempers were flaring among </a:t>
            </a:r>
            <a:r>
              <a:rPr lang="en-CA" sz="2000" dirty="0" smtClean="0"/>
              <a:t>commuters. Relations between Aboriginal and non-Aboriginal people in the area worsened. There </a:t>
            </a:r>
            <a:r>
              <a:rPr lang="en-CA" sz="2000" dirty="0"/>
              <a:t>were other incidents of violence, and pressure grew on the Quebec government to resolve the crisis, which had now become a rallying cry for </a:t>
            </a:r>
            <a:r>
              <a:rPr lang="en-CA" sz="2000" dirty="0" smtClean="0"/>
              <a:t>Natives </a:t>
            </a:r>
            <a:r>
              <a:rPr lang="en-CA" sz="2000" dirty="0"/>
              <a:t>frustrated with political marginalization.</a:t>
            </a:r>
          </a:p>
          <a:p>
            <a:pPr marL="0" indent="0">
              <a:buNone/>
            </a:pPr>
            <a:endParaRPr lang="en-CA" sz="2000" dirty="0"/>
          </a:p>
          <a:p>
            <a:pPr marL="0" indent="0">
              <a:buNone/>
            </a:pPr>
            <a:endParaRPr lang="en-CA" sz="2000" dirty="0"/>
          </a:p>
          <a:p>
            <a:pPr marL="0" indent="0">
              <a:buNone/>
            </a:pPr>
            <a:endParaRPr lang="en-CA" sz="2000" dirty="0" smtClean="0"/>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5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927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Federal Involvement</a:t>
            </a:r>
            <a:endParaRPr lang="en-US" dirty="0"/>
          </a:p>
        </p:txBody>
      </p:sp>
      <p:sp>
        <p:nvSpPr>
          <p:cNvPr id="3" name="Content Placeholder 2"/>
          <p:cNvSpPr>
            <a:spLocks noGrp="1"/>
          </p:cNvSpPr>
          <p:nvPr>
            <p:ph idx="1"/>
          </p:nvPr>
        </p:nvSpPr>
        <p:spPr>
          <a:xfrm>
            <a:off x="457200" y="3219450"/>
            <a:ext cx="8229600" cy="3638550"/>
          </a:xfrm>
        </p:spPr>
        <p:txBody>
          <a:bodyPr>
            <a:normAutofit fontScale="25000" lnSpcReduction="20000"/>
          </a:bodyPr>
          <a:lstStyle/>
          <a:p>
            <a:pPr marL="0" indent="0">
              <a:lnSpc>
                <a:spcPct val="120000"/>
              </a:lnSpc>
              <a:buNone/>
            </a:pPr>
            <a:r>
              <a:rPr lang="en-CA" sz="8000" dirty="0" smtClean="0"/>
              <a:t>On </a:t>
            </a:r>
            <a:r>
              <a:rPr lang="en-CA" sz="8000" dirty="0"/>
              <a:t>August </a:t>
            </a:r>
            <a:r>
              <a:rPr lang="en-CA" sz="8000" dirty="0" smtClean="0"/>
              <a:t>8th, </a:t>
            </a:r>
            <a:r>
              <a:rPr lang="en-CA" sz="8000" dirty="0"/>
              <a:t>after a series of almost daily violent incidents, </a:t>
            </a:r>
            <a:r>
              <a:rPr lang="en-CA" sz="8000" dirty="0" smtClean="0"/>
              <a:t>Quebec Premier </a:t>
            </a:r>
            <a:r>
              <a:rPr lang="en-CA" sz="8000" dirty="0"/>
              <a:t>Robert </a:t>
            </a:r>
            <a:r>
              <a:rPr lang="en-CA" sz="8000" dirty="0" smtClean="0"/>
              <a:t>Bourassa asks for </a:t>
            </a:r>
            <a:r>
              <a:rPr lang="en-CA" sz="8000" dirty="0"/>
              <a:t>military intervention in </a:t>
            </a:r>
            <a:r>
              <a:rPr lang="en-CA" sz="8000" dirty="0" smtClean="0"/>
              <a:t>Oka.</a:t>
            </a:r>
            <a:r>
              <a:rPr lang="en-CA" sz="8000" dirty="0"/>
              <a:t> </a:t>
            </a:r>
            <a:r>
              <a:rPr lang="en-CA" sz="8000" dirty="0" smtClean="0"/>
              <a:t>On August 20</a:t>
            </a:r>
            <a:r>
              <a:rPr lang="en-CA" sz="8000" baseline="30000" dirty="0" smtClean="0"/>
              <a:t>th</a:t>
            </a:r>
            <a:r>
              <a:rPr lang="en-CA" sz="8000" dirty="0" smtClean="0"/>
              <a:t>, about </a:t>
            </a:r>
            <a:r>
              <a:rPr lang="en-CA" sz="8000" dirty="0"/>
              <a:t>800 members of the Royal </a:t>
            </a:r>
            <a:r>
              <a:rPr lang="en-CA" sz="8000" dirty="0" smtClean="0"/>
              <a:t>22e </a:t>
            </a:r>
            <a:r>
              <a:rPr lang="en-CA" sz="8000" dirty="0"/>
              <a:t>Regiment (the “Van </a:t>
            </a:r>
            <a:r>
              <a:rPr lang="en-CA" sz="8000" dirty="0" err="1"/>
              <a:t>Doos</a:t>
            </a:r>
            <a:r>
              <a:rPr lang="en-CA" sz="8000" dirty="0"/>
              <a:t>”) </a:t>
            </a:r>
            <a:r>
              <a:rPr lang="en-CA" sz="8000" dirty="0" smtClean="0"/>
              <a:t>replaced </a:t>
            </a:r>
            <a:r>
              <a:rPr lang="en-CA" sz="8000" dirty="0"/>
              <a:t>the </a:t>
            </a:r>
            <a:r>
              <a:rPr lang="en-CA" sz="8000" dirty="0" smtClean="0"/>
              <a:t>police </a:t>
            </a:r>
            <a:r>
              <a:rPr lang="en-CA" sz="8000" dirty="0"/>
              <a:t>at the </a:t>
            </a:r>
            <a:r>
              <a:rPr lang="en-CA" sz="8000" dirty="0" err="1"/>
              <a:t>Kahnawake</a:t>
            </a:r>
            <a:r>
              <a:rPr lang="en-CA" sz="8000" dirty="0"/>
              <a:t> and </a:t>
            </a:r>
            <a:r>
              <a:rPr lang="en-CA" sz="8000" dirty="0" err="1"/>
              <a:t>Kanesatake</a:t>
            </a:r>
            <a:r>
              <a:rPr lang="en-CA" sz="8000" dirty="0"/>
              <a:t> barricades, assuming a position only metres from the warriors</a:t>
            </a:r>
            <a:r>
              <a:rPr lang="en-CA" sz="8000" dirty="0" smtClean="0"/>
              <a:t>.</a:t>
            </a:r>
          </a:p>
          <a:p>
            <a:pPr marL="0" indent="0">
              <a:lnSpc>
                <a:spcPct val="120000"/>
              </a:lnSpc>
              <a:buNone/>
            </a:pPr>
            <a:endParaRPr lang="en-CA" sz="8000" dirty="0" smtClean="0"/>
          </a:p>
          <a:p>
            <a:pPr marL="0" indent="0">
              <a:lnSpc>
                <a:spcPct val="120000"/>
              </a:lnSpc>
              <a:buNone/>
            </a:pPr>
            <a:r>
              <a:rPr lang="en-CA" sz="8000" dirty="0"/>
              <a:t>Fearing an </a:t>
            </a:r>
            <a:r>
              <a:rPr lang="en-CA" sz="8000" dirty="0" smtClean="0"/>
              <a:t>imminent invasion </a:t>
            </a:r>
            <a:r>
              <a:rPr lang="en-CA" sz="8000" dirty="0"/>
              <a:t>of the community by Canadian troops, the people of </a:t>
            </a:r>
            <a:r>
              <a:rPr lang="en-CA" sz="8000" dirty="0" err="1"/>
              <a:t>Kahnawake</a:t>
            </a:r>
            <a:r>
              <a:rPr lang="en-CA" sz="8000" dirty="0"/>
              <a:t> evacuate their women, children and elders. A convoy of 75 cars leave </a:t>
            </a:r>
            <a:r>
              <a:rPr lang="en-CA" sz="8000" dirty="0" err="1"/>
              <a:t>Kahnawake</a:t>
            </a:r>
            <a:r>
              <a:rPr lang="en-CA" sz="8000" dirty="0"/>
              <a:t> and cross the Mercier Bridge into Montreal</a:t>
            </a:r>
            <a:r>
              <a:rPr lang="en-CA" sz="8000" dirty="0" smtClean="0"/>
              <a:t>. They encounter a furious mob that throws </a:t>
            </a:r>
            <a:r>
              <a:rPr lang="en-CA" sz="8000" dirty="0"/>
              <a:t>rocks at the passing vehicles</a:t>
            </a:r>
            <a:r>
              <a:rPr lang="en-CA" sz="8000" dirty="0" smtClean="0"/>
              <a:t>. Several people are injured.</a:t>
            </a:r>
            <a:endParaRPr lang="en-CA" sz="8000" dirty="0"/>
          </a:p>
          <a:p>
            <a:pPr marL="0" indent="0">
              <a:buNone/>
            </a:pPr>
            <a:endParaRPr lang="en-CA" sz="2000" dirty="0"/>
          </a:p>
          <a:p>
            <a:pPr marL="0" indent="0">
              <a:buNone/>
            </a:pPr>
            <a:endParaRPr lang="en-CA" sz="2000" dirty="0" smtClean="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2455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5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The Oka Crisis Ends</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smtClean="0"/>
              <a:t>On August 29</a:t>
            </a:r>
            <a:r>
              <a:rPr lang="en-CA" sz="2000" baseline="30000" dirty="0" smtClean="0"/>
              <a:t>th</a:t>
            </a:r>
            <a:r>
              <a:rPr lang="en-CA" sz="2000" dirty="0" smtClean="0"/>
              <a:t>, </a:t>
            </a:r>
            <a:r>
              <a:rPr lang="en-CA" sz="2000" dirty="0"/>
              <a:t>Mohawk warriors in </a:t>
            </a:r>
            <a:r>
              <a:rPr lang="en-CA" sz="2000" dirty="0" err="1"/>
              <a:t>Kahnawake</a:t>
            </a:r>
            <a:r>
              <a:rPr lang="en-CA" sz="2000" dirty="0"/>
              <a:t> negotiate a deal that leads to the reopening of the Mercier </a:t>
            </a:r>
            <a:r>
              <a:rPr lang="en-CA" sz="2000" dirty="0" smtClean="0"/>
              <a:t>Bridge. The Mercier Bridge barricades are dismantled, </a:t>
            </a:r>
            <a:r>
              <a:rPr lang="en-CA" sz="2000" dirty="0"/>
              <a:t>defusing tension among commuters and leaving the </a:t>
            </a:r>
            <a:r>
              <a:rPr lang="en-CA" sz="2000" dirty="0" err="1"/>
              <a:t>Kanesatake</a:t>
            </a:r>
            <a:r>
              <a:rPr lang="en-CA" sz="2000" dirty="0"/>
              <a:t> Mohawks isolated.</a:t>
            </a:r>
          </a:p>
          <a:p>
            <a:pPr marL="0" indent="0">
              <a:buNone/>
            </a:pPr>
            <a:endParaRPr lang="en-CA" sz="2000" dirty="0"/>
          </a:p>
          <a:p>
            <a:pPr marL="0" indent="0">
              <a:buNone/>
            </a:pPr>
            <a:r>
              <a:rPr lang="en-CA" sz="2000" dirty="0"/>
              <a:t>On September 26, after </a:t>
            </a:r>
            <a:r>
              <a:rPr lang="en-CA" sz="2000" dirty="0" smtClean="0"/>
              <a:t>a 78 day long standoff</a:t>
            </a:r>
            <a:r>
              <a:rPr lang="en-CA" sz="2000" dirty="0"/>
              <a:t>, the </a:t>
            </a:r>
            <a:r>
              <a:rPr lang="en-CA" sz="2000" dirty="0" err="1" smtClean="0"/>
              <a:t>Kanesatake</a:t>
            </a:r>
            <a:r>
              <a:rPr lang="en-CA" sz="2000" dirty="0" smtClean="0"/>
              <a:t> Mohawks surrender. </a:t>
            </a:r>
            <a:r>
              <a:rPr lang="en-CA" sz="2000" dirty="0"/>
              <a:t>Five warriors </a:t>
            </a:r>
            <a:r>
              <a:rPr lang="en-CA" sz="2000" dirty="0" smtClean="0"/>
              <a:t>are </a:t>
            </a:r>
            <a:r>
              <a:rPr lang="en-CA" sz="2000" dirty="0"/>
              <a:t>handed over to the police for arrest while the rest are </a:t>
            </a:r>
            <a:r>
              <a:rPr lang="en-CA" sz="2000" dirty="0" smtClean="0"/>
              <a:t>put </a:t>
            </a:r>
            <a:r>
              <a:rPr lang="en-CA" sz="2000" dirty="0"/>
              <a:t>onto military buses. Most of them are released the next </a:t>
            </a:r>
            <a:r>
              <a:rPr lang="en-CA" sz="2000" dirty="0" smtClean="0"/>
              <a:t>day</a:t>
            </a:r>
            <a:r>
              <a:rPr lang="en-CA" sz="2000" dirty="0"/>
              <a:t>.</a:t>
            </a:r>
            <a:r>
              <a:rPr lang="en-CA" sz="2000" dirty="0" smtClean="0"/>
              <a:t> 14-year-old </a:t>
            </a:r>
            <a:r>
              <a:rPr lang="en-CA" sz="2000" dirty="0" err="1"/>
              <a:t>Waneek</a:t>
            </a:r>
            <a:r>
              <a:rPr lang="en-CA" sz="2000" dirty="0"/>
              <a:t> Horn Miller is accidently stabbed in the chest by a soldier’s bayonet while carrying her four-year-old </a:t>
            </a:r>
            <a:r>
              <a:rPr lang="en-CA" sz="2000" dirty="0" smtClean="0"/>
              <a:t>sister to </a:t>
            </a:r>
            <a:r>
              <a:rPr lang="en-CA" sz="2000" dirty="0"/>
              <a:t>safety after weeks behind the </a:t>
            </a:r>
            <a:r>
              <a:rPr lang="en-CA" sz="2000" dirty="0" smtClean="0"/>
              <a:t>barriers. </a:t>
            </a:r>
            <a:r>
              <a:rPr lang="en-CA" sz="2000" dirty="0"/>
              <a:t>S</a:t>
            </a:r>
            <a:r>
              <a:rPr lang="en-CA" sz="2000" dirty="0" smtClean="0"/>
              <a:t>he survived.</a:t>
            </a:r>
            <a:r>
              <a:rPr lang="en-CA" sz="2000" dirty="0"/>
              <a:t> </a:t>
            </a:r>
            <a:endParaRPr lang="en-CA" sz="2000" dirty="0" smtClean="0"/>
          </a:p>
          <a:p>
            <a:pPr marL="0" indent="0">
              <a:buNone/>
            </a:pPr>
            <a:endParaRPr lang="en-CA" sz="2000" dirty="0"/>
          </a:p>
          <a:p>
            <a:pPr marL="0" indent="0">
              <a:buNone/>
            </a:pPr>
            <a:endParaRPr lang="en-CA" sz="2000" dirty="0"/>
          </a:p>
          <a:p>
            <a:pPr marL="0" indent="0">
              <a:buNone/>
            </a:pPr>
            <a:endParaRPr lang="en-CA" sz="2000" dirty="0" smtClean="0"/>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001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Resolution?</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smtClean="0"/>
              <a:t>During </a:t>
            </a:r>
            <a:r>
              <a:rPr lang="en-CA" sz="2000" dirty="0"/>
              <a:t>the crisis, the federal government agreed to purchase t</a:t>
            </a:r>
            <a:r>
              <a:rPr lang="en-CA" sz="2000" dirty="0" smtClean="0"/>
              <a:t>he </a:t>
            </a:r>
            <a:r>
              <a:rPr lang="en-CA" sz="2000" dirty="0"/>
              <a:t>Pines in order to prevent further development. The golf course expansion and condominium construction were cancelled. In 2001, the </a:t>
            </a:r>
            <a:r>
              <a:rPr lang="en-CA" sz="2000" i="1" dirty="0" err="1"/>
              <a:t>Kanesatake</a:t>
            </a:r>
            <a:r>
              <a:rPr lang="en-CA" sz="2000" i="1" dirty="0"/>
              <a:t> Interim Land Base Governance </a:t>
            </a:r>
            <a:r>
              <a:rPr lang="en-CA" sz="2000" i="1" dirty="0" smtClean="0"/>
              <a:t>Act </a:t>
            </a:r>
            <a:r>
              <a:rPr lang="en-CA" sz="2000" dirty="0" smtClean="0"/>
              <a:t>confirmed </a:t>
            </a:r>
            <a:r>
              <a:rPr lang="en-CA" sz="2000" dirty="0"/>
              <a:t>that the land was to be reserved for the </a:t>
            </a:r>
            <a:r>
              <a:rPr lang="en-CA" sz="2000" dirty="0" err="1"/>
              <a:t>Kanesatake</a:t>
            </a:r>
            <a:r>
              <a:rPr lang="en-CA" sz="2000" dirty="0"/>
              <a:t> Mohawk. However, it did not establish the land as a reserve, and there has been no organized transfer of the land.</a:t>
            </a:r>
            <a:endParaRPr lang="en-CA" sz="2000" dirty="0" smtClean="0"/>
          </a:p>
          <a:p>
            <a:pPr marL="0" indent="0">
              <a:buNone/>
            </a:pPr>
            <a:endParaRPr lang="en-CA" sz="2000" dirty="0" smtClean="0"/>
          </a:p>
          <a:p>
            <a:pPr marL="0" indent="0">
              <a:buNone/>
            </a:pPr>
            <a:r>
              <a:rPr lang="en-CA" sz="2000" dirty="0"/>
              <a:t>T</a:t>
            </a:r>
            <a:r>
              <a:rPr lang="en-CA" sz="2000" dirty="0" smtClean="0"/>
              <a:t>he government still has </a:t>
            </a:r>
            <a:r>
              <a:rPr lang="en-CA" sz="2000" dirty="0"/>
              <a:t>not </a:t>
            </a:r>
            <a:r>
              <a:rPr lang="en-CA" sz="2000" dirty="0" smtClean="0"/>
              <a:t>given ownership of the land </a:t>
            </a:r>
            <a:r>
              <a:rPr lang="en-CA" sz="2000" dirty="0"/>
              <a:t>to the </a:t>
            </a:r>
            <a:r>
              <a:rPr lang="en-CA" sz="2000" dirty="0" err="1"/>
              <a:t>Kanesatake</a:t>
            </a:r>
            <a:r>
              <a:rPr lang="en-CA" sz="2000" dirty="0"/>
              <a:t> </a:t>
            </a:r>
            <a:r>
              <a:rPr lang="en-CA" sz="2000" dirty="0" smtClean="0"/>
              <a:t>community</a:t>
            </a:r>
            <a:r>
              <a:rPr lang="en-CA" sz="2000" dirty="0"/>
              <a:t>.</a:t>
            </a:r>
            <a:r>
              <a:rPr lang="en-CA" sz="2000" dirty="0" smtClean="0"/>
              <a:t> </a:t>
            </a:r>
            <a:r>
              <a:rPr lang="en-CA" sz="2000" dirty="0"/>
              <a:t>Instead, the government fined many of the Indigenous protestors, convicted five of criminal charges, and sentenced one individual to jail</a:t>
            </a:r>
            <a:r>
              <a:rPr lang="en-CA" sz="2000" dirty="0" smtClean="0"/>
              <a:t>.</a:t>
            </a:r>
            <a:endParaRPr lang="en-CA" sz="2000" dirty="0"/>
          </a:p>
          <a:p>
            <a:pPr marL="0" indent="0">
              <a:buNone/>
            </a:pPr>
            <a:endParaRPr lang="en-CA" sz="2000" dirty="0" smtClean="0"/>
          </a:p>
        </p:txBody>
      </p:sp>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74772"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30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2"/>
            <a:ext cx="8229600" cy="762000"/>
          </a:xfrm>
        </p:spPr>
        <p:txBody>
          <a:bodyPr/>
          <a:lstStyle/>
          <a:p>
            <a:pPr algn="ctr"/>
            <a:r>
              <a:rPr lang="en-US" dirty="0" smtClean="0"/>
              <a:t>Significance</a:t>
            </a:r>
            <a:endParaRPr lang="en-US" dirty="0"/>
          </a:p>
        </p:txBody>
      </p:sp>
      <p:sp>
        <p:nvSpPr>
          <p:cNvPr id="3" name="Content Placeholder 2"/>
          <p:cNvSpPr>
            <a:spLocks noGrp="1"/>
          </p:cNvSpPr>
          <p:nvPr>
            <p:ph idx="1"/>
          </p:nvPr>
        </p:nvSpPr>
        <p:spPr>
          <a:xfrm>
            <a:off x="457200" y="3219450"/>
            <a:ext cx="8229600" cy="3638550"/>
          </a:xfrm>
        </p:spPr>
        <p:txBody>
          <a:bodyPr>
            <a:normAutofit fontScale="25000" lnSpcReduction="20000"/>
          </a:bodyPr>
          <a:lstStyle/>
          <a:p>
            <a:pPr marL="0" indent="0">
              <a:lnSpc>
                <a:spcPct val="120000"/>
              </a:lnSpc>
              <a:buNone/>
            </a:pPr>
            <a:r>
              <a:rPr lang="en-CA" sz="8000" dirty="0" smtClean="0"/>
              <a:t>The Oka Crisis </a:t>
            </a:r>
            <a:r>
              <a:rPr lang="en-CA" sz="8000" dirty="0"/>
              <a:t>led to the Royal Commission of Aboriginal Peoples, which helped </a:t>
            </a:r>
            <a:r>
              <a:rPr lang="en-CA" sz="8000" dirty="0" smtClean="0"/>
              <a:t>bring </a:t>
            </a:r>
            <a:r>
              <a:rPr lang="en-CA" sz="8000" dirty="0"/>
              <a:t>in new agreements between indigenous and non-indigenous people such as the resource-sharing deal in 2002 called the </a:t>
            </a:r>
            <a:r>
              <a:rPr lang="en-CA" sz="8000" dirty="0" err="1"/>
              <a:t>Paix</a:t>
            </a:r>
            <a:r>
              <a:rPr lang="en-CA" sz="8000" dirty="0"/>
              <a:t> des Braves (Peace of the Braves) between the Quebec government and the Grand Council of the </a:t>
            </a:r>
            <a:r>
              <a:rPr lang="en-CA" sz="8000" dirty="0" err="1"/>
              <a:t>Crees</a:t>
            </a:r>
            <a:r>
              <a:rPr lang="en-CA" sz="8000" dirty="0" smtClean="0"/>
              <a:t>.</a:t>
            </a:r>
          </a:p>
          <a:p>
            <a:pPr marL="0" indent="0">
              <a:lnSpc>
                <a:spcPct val="120000"/>
              </a:lnSpc>
              <a:buNone/>
            </a:pPr>
            <a:endParaRPr lang="en-CA" sz="8000" dirty="0"/>
          </a:p>
          <a:p>
            <a:pPr marL="0" indent="0">
              <a:lnSpc>
                <a:spcPct val="120000"/>
              </a:lnSpc>
              <a:buNone/>
            </a:pPr>
            <a:r>
              <a:rPr lang="en-CA" sz="8000" dirty="0"/>
              <a:t>Since Oka, federal and provincial governments have developed greater awareness of the territorial rights of First Nations and the need to consult Indigenous peoples when considering development projects. </a:t>
            </a:r>
            <a:r>
              <a:rPr lang="en-CA" sz="8000" dirty="0" smtClean="0"/>
              <a:t>The crisis also illustrated the potential for future conflict if land claims were not resolved in a timely, transparent and just manner.</a:t>
            </a:r>
          </a:p>
          <a:p>
            <a:endParaRPr lang="en-CA" sz="6400" dirty="0" smtClean="0"/>
          </a:p>
          <a:p>
            <a:pPr marL="0" indent="0">
              <a:buNone/>
            </a:pPr>
            <a:endParaRPr lang="en-CA" sz="2000" dirty="0" smtClean="0"/>
          </a:p>
        </p:txBody>
      </p:sp>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199" y="640080"/>
            <a:ext cx="5943602"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96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fontScale="90000"/>
          </a:bodyPr>
          <a:lstStyle/>
          <a:p>
            <a:pPr algn="ctr"/>
            <a:r>
              <a:rPr lang="en-US" dirty="0" smtClean="0"/>
              <a:t>Background: </a:t>
            </a:r>
            <a:r>
              <a:rPr lang="en-CA" dirty="0" smtClean="0"/>
              <a:t>Poisoning </a:t>
            </a:r>
            <a:r>
              <a:rPr lang="en-CA" dirty="0"/>
              <a:t>of Grassy Narrows</a:t>
            </a:r>
            <a:endParaRPr lang="en-US" dirty="0"/>
          </a:p>
        </p:txBody>
      </p:sp>
      <p:sp>
        <p:nvSpPr>
          <p:cNvPr id="3" name="Content Placeholder 2"/>
          <p:cNvSpPr>
            <a:spLocks noGrp="1"/>
          </p:cNvSpPr>
          <p:nvPr>
            <p:ph idx="1"/>
          </p:nvPr>
        </p:nvSpPr>
        <p:spPr>
          <a:xfrm>
            <a:off x="457200" y="3219450"/>
            <a:ext cx="8229600" cy="3638550"/>
          </a:xfrm>
        </p:spPr>
        <p:txBody>
          <a:bodyPr>
            <a:normAutofit fontScale="92500" lnSpcReduction="20000"/>
          </a:bodyPr>
          <a:lstStyle/>
          <a:p>
            <a:pPr marL="0" indent="0">
              <a:buNone/>
            </a:pPr>
            <a:r>
              <a:rPr lang="en-CA" sz="2200" dirty="0"/>
              <a:t>Mercury poisoning, also called </a:t>
            </a:r>
            <a:r>
              <a:rPr lang="en-CA" sz="2200" dirty="0" err="1"/>
              <a:t>Minimata</a:t>
            </a:r>
            <a:r>
              <a:rPr lang="en-CA" sz="2200" dirty="0"/>
              <a:t> Disease, in the Northwestern Ontario communities of Grassy Narrows (</a:t>
            </a:r>
            <a:r>
              <a:rPr lang="en-CA" sz="2200" dirty="0" err="1"/>
              <a:t>Asupeeschoseewagong</a:t>
            </a:r>
            <a:r>
              <a:rPr lang="en-CA" sz="2200" dirty="0"/>
              <a:t>) and </a:t>
            </a:r>
            <a:r>
              <a:rPr lang="en-CA" sz="2200" dirty="0" err="1"/>
              <a:t>Wabaseemoong</a:t>
            </a:r>
            <a:r>
              <a:rPr lang="en-CA" sz="2200" dirty="0"/>
              <a:t> First Nations remains one of Canada’s worst environmental disasters. A pulp and paper mill located in Dryden, Ontario was using mercury to make chlorine for bleaching paper. The mill – owned by Reed Paper Limited – was dumping mercury-contaminated waste material from an on-site chemical plant into the English-Wabigoon river system which runs through the traditional territory of the Grassy Narrows First Nation. </a:t>
            </a:r>
          </a:p>
          <a:p>
            <a:pPr marL="0" indent="0">
              <a:buNone/>
            </a:pPr>
            <a:endParaRPr lang="en-CA" sz="2200" dirty="0"/>
          </a:p>
          <a:p>
            <a:pPr marL="0" indent="0">
              <a:buNone/>
            </a:pPr>
            <a:r>
              <a:rPr lang="en-CA" sz="2200" dirty="0"/>
              <a:t>Between 1962 and 1970, the mill dumped about 9000 kilograms of mercury into the English-Wabigoon river system. Airborne emissions of mercury from the mill continued to be released until October 1975.</a:t>
            </a:r>
          </a:p>
          <a:p>
            <a:pPr marL="0" indent="0">
              <a:buNone/>
            </a:pPr>
            <a:endParaRPr lang="en-CA" sz="20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2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913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US" dirty="0" smtClean="0"/>
              <a:t>Mercury </a:t>
            </a:r>
            <a:r>
              <a:rPr lang="en-US" dirty="0"/>
              <a:t>Poisoning</a:t>
            </a:r>
          </a:p>
        </p:txBody>
      </p:sp>
      <p:sp>
        <p:nvSpPr>
          <p:cNvPr id="3" name="Content Placeholder 2"/>
          <p:cNvSpPr>
            <a:spLocks noGrp="1"/>
          </p:cNvSpPr>
          <p:nvPr>
            <p:ph idx="1"/>
          </p:nvPr>
        </p:nvSpPr>
        <p:spPr>
          <a:xfrm>
            <a:off x="457200" y="3219450"/>
            <a:ext cx="8229600" cy="3638550"/>
          </a:xfrm>
        </p:spPr>
        <p:txBody>
          <a:bodyPr>
            <a:normAutofit fontScale="92500" lnSpcReduction="10000"/>
          </a:bodyPr>
          <a:lstStyle/>
          <a:p>
            <a:pPr marL="0" indent="0">
              <a:buNone/>
            </a:pPr>
            <a:r>
              <a:rPr lang="en-CA" sz="2200" dirty="0" smtClean="0"/>
              <a:t>When </a:t>
            </a:r>
            <a:r>
              <a:rPr lang="en-CA" sz="2200" dirty="0"/>
              <a:t>dumped into waterways, mercury settles in the top layer of sediment on the lake or river bed. Small organisms in the sediment like plankton absorb it and convert it into methylmercury - more toxic than the inorganic metal form - and it enters the food chain. Live creatures, such as fish and shellfish eat it. Humans and animals in turn eat them. </a:t>
            </a:r>
          </a:p>
          <a:p>
            <a:pPr marL="0" indent="0">
              <a:buNone/>
            </a:pPr>
            <a:endParaRPr lang="en-CA" sz="2200" dirty="0"/>
          </a:p>
          <a:p>
            <a:pPr marL="0" indent="0">
              <a:buNone/>
            </a:pPr>
            <a:r>
              <a:rPr lang="en-CA" sz="2200" dirty="0"/>
              <a:t>In 1970, the Ontario government ordered Reed Paper Limited to stop dumping mercury into the river. It also told residents of Grassy Narrows and </a:t>
            </a:r>
            <a:r>
              <a:rPr lang="en-CA" sz="2200" dirty="0" err="1"/>
              <a:t>Wabaseemoong</a:t>
            </a:r>
            <a:r>
              <a:rPr lang="en-CA" sz="2200" dirty="0"/>
              <a:t> First Nations to stop eating fish – their main food source – from the English-Wabigoon river system since they tested positive for unsafe levels of methylmercury. This warning came too late since people had been catching and eating the poisoned fish for years.</a:t>
            </a:r>
          </a:p>
          <a:p>
            <a:pPr marL="0" indent="0">
              <a:buNone/>
            </a:pPr>
            <a:endParaRPr lang="en-CA" sz="20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285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Continued </a:t>
            </a:r>
            <a:r>
              <a:rPr lang="en-CA" dirty="0"/>
              <a:t>Eating of the Fish</a:t>
            </a:r>
            <a:endParaRPr lang="en-US" dirty="0"/>
          </a:p>
        </p:txBody>
      </p:sp>
      <p:sp>
        <p:nvSpPr>
          <p:cNvPr id="3" name="Content Placeholder 2"/>
          <p:cNvSpPr>
            <a:spLocks noGrp="1"/>
          </p:cNvSpPr>
          <p:nvPr>
            <p:ph idx="1"/>
          </p:nvPr>
        </p:nvSpPr>
        <p:spPr>
          <a:xfrm>
            <a:off x="457200" y="3219450"/>
            <a:ext cx="8229600" cy="3638550"/>
          </a:xfrm>
        </p:spPr>
        <p:txBody>
          <a:bodyPr>
            <a:normAutofit fontScale="92500" lnSpcReduction="20000"/>
          </a:bodyPr>
          <a:lstStyle/>
          <a:p>
            <a:pPr marL="0" indent="0">
              <a:buNone/>
            </a:pPr>
            <a:r>
              <a:rPr lang="en-CA" sz="2200" dirty="0" smtClean="0"/>
              <a:t>The </a:t>
            </a:r>
            <a:r>
              <a:rPr lang="en-CA" sz="2200" dirty="0"/>
              <a:t>Ontario government never banned sport fishing on the English-Wabigoon river system. Instead, it put up signs </a:t>
            </a:r>
            <a:r>
              <a:rPr lang="en-CA" sz="2200" dirty="0" smtClean="0"/>
              <a:t>showing an x overtop of fish in a </a:t>
            </a:r>
            <a:r>
              <a:rPr lang="en-CA" sz="2200" dirty="0"/>
              <a:t>frying pan with the words "Fish for Fun” to warn residents and tourists not to eat the fish. But, at the urging of lodge owners who complained that the signs were scaring away tourists, the government quickly replaced the signs with letters sent to nearby </a:t>
            </a:r>
            <a:r>
              <a:rPr lang="en-CA" sz="2200" dirty="0" err="1"/>
              <a:t>Kenora</a:t>
            </a:r>
            <a:r>
              <a:rPr lang="en-CA" sz="2200" dirty="0"/>
              <a:t>, Ontario-area residents. Tourists no longer got any official notice about the mercury contamination. </a:t>
            </a:r>
          </a:p>
          <a:p>
            <a:pPr marL="0" indent="0">
              <a:buNone/>
            </a:pPr>
            <a:endParaRPr lang="en-CA" sz="2200" dirty="0"/>
          </a:p>
          <a:p>
            <a:pPr marL="0" indent="0">
              <a:buNone/>
            </a:pPr>
            <a:r>
              <a:rPr lang="en-CA" sz="2200" dirty="0"/>
              <a:t>Native leaders said their community members would continue to eat the contaminated fish as long as they saw American tourists doing the same. With few local economic opportunities and little money, residents have continued to eat the fish over the years.</a:t>
            </a:r>
          </a:p>
          <a:p>
            <a:pPr marL="0" indent="0">
              <a:buNone/>
            </a:pPr>
            <a:endParaRPr lang="en-CA" sz="20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408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Health </a:t>
            </a:r>
            <a:r>
              <a:rPr lang="en-CA" dirty="0"/>
              <a:t>Consequences</a:t>
            </a:r>
            <a:endParaRPr lang="en-US" dirty="0"/>
          </a:p>
        </p:txBody>
      </p:sp>
      <p:sp>
        <p:nvSpPr>
          <p:cNvPr id="3" name="Content Placeholder 2"/>
          <p:cNvSpPr>
            <a:spLocks noGrp="1"/>
          </p:cNvSpPr>
          <p:nvPr>
            <p:ph idx="1"/>
          </p:nvPr>
        </p:nvSpPr>
        <p:spPr>
          <a:xfrm>
            <a:off x="457200" y="3219450"/>
            <a:ext cx="8229600" cy="3638550"/>
          </a:xfrm>
        </p:spPr>
        <p:txBody>
          <a:bodyPr>
            <a:normAutofit fontScale="92500"/>
          </a:bodyPr>
          <a:lstStyle/>
          <a:p>
            <a:pPr marL="0" indent="0">
              <a:buNone/>
            </a:pPr>
            <a:r>
              <a:rPr lang="en-CA" sz="2200" dirty="0" smtClean="0"/>
              <a:t>When </a:t>
            </a:r>
            <a:r>
              <a:rPr lang="en-CA" sz="2200" dirty="0"/>
              <a:t>humans ingest mercury, they absorb 95-100% of it into the body, excreting it at a very slow rate. Prolonged exposure to mercury can, according to Environment Canada, cause damage to the brain, spinal cord, kidneys, liver and developing fetus. Symptoms include impaired senses and balance, shaking, slurred speech, balance problems, numbness and tunnel vision. Severe, prolonged exposure can cause personality changes, stupor, coma and death. </a:t>
            </a:r>
          </a:p>
          <a:p>
            <a:pPr marL="0" indent="0">
              <a:buNone/>
            </a:pPr>
            <a:endParaRPr lang="en-CA" sz="2200" dirty="0"/>
          </a:p>
          <a:p>
            <a:pPr marL="0" indent="0">
              <a:buNone/>
            </a:pPr>
            <a:r>
              <a:rPr lang="en-CA" sz="2200" dirty="0"/>
              <a:t>More than 90% of the population at Grassy Narrows and </a:t>
            </a:r>
            <a:r>
              <a:rPr lang="en-CA" sz="2200" dirty="0" err="1"/>
              <a:t>Wabaseemoong</a:t>
            </a:r>
            <a:r>
              <a:rPr lang="en-CA" sz="2200" dirty="0"/>
              <a:t> First Nations show signs of mercury poisoning, according to research by Japanese mercury experts released in 2016.</a:t>
            </a:r>
          </a:p>
          <a:p>
            <a:pPr marL="0" indent="0">
              <a:buNone/>
            </a:pPr>
            <a:endParaRPr lang="en-CA" sz="200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571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Economic </a:t>
            </a:r>
            <a:r>
              <a:rPr lang="en-CA" dirty="0"/>
              <a:t>Consequences</a:t>
            </a:r>
            <a:endParaRPr lang="en-US" dirty="0"/>
          </a:p>
        </p:txBody>
      </p:sp>
      <p:sp>
        <p:nvSpPr>
          <p:cNvPr id="3" name="Content Placeholder 2"/>
          <p:cNvSpPr>
            <a:spLocks noGrp="1"/>
          </p:cNvSpPr>
          <p:nvPr>
            <p:ph idx="1"/>
          </p:nvPr>
        </p:nvSpPr>
        <p:spPr>
          <a:xfrm>
            <a:off x="457200" y="3219450"/>
            <a:ext cx="8229600" cy="3638550"/>
          </a:xfrm>
        </p:spPr>
        <p:txBody>
          <a:bodyPr>
            <a:normAutofit lnSpcReduction="10000"/>
          </a:bodyPr>
          <a:lstStyle/>
          <a:p>
            <a:pPr marL="0" indent="0">
              <a:buNone/>
            </a:pPr>
            <a:r>
              <a:rPr lang="en-CA" sz="2000" dirty="0" smtClean="0"/>
              <a:t>In 1970, </a:t>
            </a:r>
            <a:r>
              <a:rPr lang="en-CA" sz="2000" dirty="0"/>
              <a:t>the Ontario government banned commercial fishing in the mercury-contaminated English-Wabigoon river system. </a:t>
            </a:r>
            <a:r>
              <a:rPr lang="en-CA" sz="2000" dirty="0" smtClean="0"/>
              <a:t>In that </a:t>
            </a:r>
            <a:r>
              <a:rPr lang="en-CA" sz="2000" dirty="0"/>
              <a:t>same year, Grassy Narrows </a:t>
            </a:r>
            <a:r>
              <a:rPr lang="en-CA" sz="2000" dirty="0" smtClean="0"/>
              <a:t>moved from </a:t>
            </a:r>
            <a:r>
              <a:rPr lang="en-CA" sz="2000" dirty="0"/>
              <a:t>95% employment to 95% </a:t>
            </a:r>
            <a:r>
              <a:rPr lang="en-CA" sz="2000" dirty="0" smtClean="0"/>
              <a:t>unemployment. </a:t>
            </a:r>
            <a:r>
              <a:rPr lang="en-CA" sz="2000" dirty="0"/>
              <a:t>The First Nations commercial fishermen and fishing guides for tourists lost their source of livelihood. Workers who depended on these activities to make their living had to turn to welfare.</a:t>
            </a:r>
          </a:p>
          <a:p>
            <a:pPr marL="0" indent="0">
              <a:buNone/>
            </a:pPr>
            <a:endParaRPr lang="en-CA" sz="2000" dirty="0"/>
          </a:p>
          <a:p>
            <a:pPr marL="0" indent="0">
              <a:buNone/>
            </a:pPr>
            <a:r>
              <a:rPr lang="en-CA" sz="2000" dirty="0"/>
              <a:t>Commercial fishing was ruined. Hunting and fishing lodges were closed. For example, the Ball Lake Lodge used to employ almost all of the employable adults at Grassy Narrows, either on a full time or on a part time basis. It was closed in the summer of 1970. The lodge was not re-opened until 1990.</a:t>
            </a:r>
          </a:p>
          <a:p>
            <a:pPr marL="0" indent="0">
              <a:buNone/>
            </a:pPr>
            <a:endParaRPr lang="en-CA" sz="20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102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Social </a:t>
            </a:r>
            <a:r>
              <a:rPr lang="en-CA" dirty="0"/>
              <a:t>Consequences</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smtClean="0"/>
              <a:t>Their </a:t>
            </a:r>
            <a:r>
              <a:rPr lang="en-CA" sz="2000" dirty="0"/>
              <a:t>health and jobs destroyed, the communities endured years of alcoholism, depression, violence, child neglect, sexual abuse, and suicide. Visitors to the reserve described a common pattern of binge drinking that often ended in violence. While parents drank, neglected children roamed wild, sometimes dying from exposure. Others became "burnt" - brain damaged - from sniffing gasoline.</a:t>
            </a:r>
          </a:p>
          <a:p>
            <a:pPr marL="0" indent="0">
              <a:buNone/>
            </a:pPr>
            <a:endParaRPr lang="en-CA" sz="2000" dirty="0"/>
          </a:p>
          <a:p>
            <a:pPr marL="0" indent="0">
              <a:buNone/>
            </a:pPr>
            <a:r>
              <a:rPr lang="en-CA" sz="2000" dirty="0"/>
              <a:t>In 1977, Grassy Narrows and </a:t>
            </a:r>
            <a:r>
              <a:rPr lang="en-CA" sz="2000" dirty="0" err="1"/>
              <a:t>Wabaseemoong</a:t>
            </a:r>
            <a:r>
              <a:rPr lang="en-CA" sz="2000" dirty="0"/>
              <a:t> First Nations sued Reed Paper Limited for damages for personal injuries, loss of jobs, and deprivation of their way of life caused by the mercury contamination.</a:t>
            </a:r>
          </a:p>
          <a:p>
            <a:pPr marL="0" indent="0">
              <a:buNone/>
            </a:pPr>
            <a:endParaRPr lang="en-CA" sz="200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580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Compensation</a:t>
            </a:r>
            <a:endParaRPr lang="en-US" dirty="0"/>
          </a:p>
        </p:txBody>
      </p:sp>
      <p:sp>
        <p:nvSpPr>
          <p:cNvPr id="3" name="Content Placeholder 2"/>
          <p:cNvSpPr>
            <a:spLocks noGrp="1"/>
          </p:cNvSpPr>
          <p:nvPr>
            <p:ph idx="1"/>
          </p:nvPr>
        </p:nvSpPr>
        <p:spPr>
          <a:xfrm>
            <a:off x="457200" y="3219450"/>
            <a:ext cx="8229600" cy="3638550"/>
          </a:xfrm>
        </p:spPr>
        <p:txBody>
          <a:bodyPr>
            <a:normAutofit fontScale="92500" lnSpcReduction="20000"/>
          </a:bodyPr>
          <a:lstStyle/>
          <a:p>
            <a:pPr marL="0" indent="0">
              <a:buNone/>
            </a:pPr>
            <a:r>
              <a:rPr lang="en-CA" sz="2200" dirty="0" smtClean="0"/>
              <a:t>In </a:t>
            </a:r>
            <a:r>
              <a:rPr lang="en-CA" sz="2200" dirty="0"/>
              <a:t>1986, Grassy Narrows and </a:t>
            </a:r>
            <a:r>
              <a:rPr lang="en-CA" sz="2200" dirty="0" err="1"/>
              <a:t>Wabaseemoong</a:t>
            </a:r>
            <a:r>
              <a:rPr lang="en-CA" sz="2200" dirty="0"/>
              <a:t> First Nations negotiated an out-of-court settlement with the federal government, Ontario government, Great Lakes Forest Products Ltd. (which bought the mill in 1979), and Reed Paper Limited (the mill’s previous owner) for claims due to mercury contamination in the English-Wabigoon River Systems. A key part of the deal was the creation of a Mercury Disability Board to give compensation from a $2 million fund to people whose health was affected by mercury poisoning.</a:t>
            </a:r>
          </a:p>
          <a:p>
            <a:pPr marL="0" indent="0">
              <a:buNone/>
            </a:pPr>
            <a:endParaRPr lang="en-CA" sz="2200" dirty="0"/>
          </a:p>
          <a:p>
            <a:pPr marL="0" indent="0">
              <a:buNone/>
            </a:pPr>
            <a:r>
              <a:rPr lang="en-CA" sz="2200" dirty="0"/>
              <a:t>Community members who displayed symptoms of mercury poisoning could apply to the board to receive between $250 and $800 a month. However, due to strict eligibility requirements, most applicants have been denied. Based on 2014 numbers, nearly 75</a:t>
            </a:r>
            <a:r>
              <a:rPr lang="en-CA" sz="2200" dirty="0" smtClean="0"/>
              <a:t>% of the claims </a:t>
            </a:r>
            <a:r>
              <a:rPr lang="en-CA" sz="2200" dirty="0"/>
              <a:t>were rejected.</a:t>
            </a:r>
          </a:p>
          <a:p>
            <a:pPr marL="0" indent="0">
              <a:buNone/>
            </a:pPr>
            <a:endParaRPr lang="en-CA" sz="20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749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9144000" cy="762000"/>
          </a:xfrm>
        </p:spPr>
        <p:txBody>
          <a:bodyPr>
            <a:normAutofit/>
          </a:bodyPr>
          <a:lstStyle/>
          <a:p>
            <a:pPr algn="ctr"/>
            <a:r>
              <a:rPr lang="en-CA" dirty="0" smtClean="0"/>
              <a:t>Compensation</a:t>
            </a:r>
            <a:endParaRPr lang="en-US" dirty="0"/>
          </a:p>
        </p:txBody>
      </p:sp>
      <p:sp>
        <p:nvSpPr>
          <p:cNvPr id="3" name="Content Placeholder 2"/>
          <p:cNvSpPr>
            <a:spLocks noGrp="1"/>
          </p:cNvSpPr>
          <p:nvPr>
            <p:ph idx="1"/>
          </p:nvPr>
        </p:nvSpPr>
        <p:spPr>
          <a:xfrm>
            <a:off x="457200" y="3219450"/>
            <a:ext cx="8229600" cy="3638550"/>
          </a:xfrm>
        </p:spPr>
        <p:txBody>
          <a:bodyPr>
            <a:normAutofit/>
          </a:bodyPr>
          <a:lstStyle/>
          <a:p>
            <a:pPr marL="0" indent="0">
              <a:buNone/>
            </a:pPr>
            <a:r>
              <a:rPr lang="en-CA" sz="2000" dirty="0" smtClean="0"/>
              <a:t>The </a:t>
            </a:r>
            <a:r>
              <a:rPr lang="en-CA" sz="2000" dirty="0"/>
              <a:t>1985 settlement also awarded the Grassy Narrows First Nation almost $9 million and the </a:t>
            </a:r>
            <a:r>
              <a:rPr lang="en-CA" sz="2000" dirty="0" err="1"/>
              <a:t>Wabaseemoong</a:t>
            </a:r>
            <a:r>
              <a:rPr lang="en-CA" sz="2000" dirty="0"/>
              <a:t> First Nation $8 million in compensation. The federal government paid $2.75 million, the Ontario government paid $2.17 million, Great Lakes Forest Products Ltd. paid $6 million, and Reed Paper Limited paid $5.75 million. Both communities agreed to withdraw lawsuits against Great Lakes Forest Products Ltd. and Reed Paper Limited.</a:t>
            </a:r>
          </a:p>
          <a:p>
            <a:pPr marL="0" indent="0">
              <a:buNone/>
            </a:pPr>
            <a:endParaRPr lang="en-CA" sz="2000" dirty="0"/>
          </a:p>
          <a:p>
            <a:pPr marL="0" indent="0">
              <a:buNone/>
            </a:pPr>
            <a:r>
              <a:rPr lang="en-CA" sz="2000" dirty="0"/>
              <a:t>In 1997, the Ontario Government contributed $6 million to the Mercury Disability Board fund. </a:t>
            </a:r>
          </a:p>
          <a:p>
            <a:pPr marL="0" indent="0">
              <a:buNone/>
            </a:pPr>
            <a:endParaRPr lang="en-CA" sz="2200" dirty="0"/>
          </a:p>
          <a:p>
            <a:pPr marL="0" indent="0">
              <a:buNone/>
            </a:pPr>
            <a:endParaRPr lang="en-CA" sz="2000" dirty="0" smtClean="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40080"/>
            <a:ext cx="5943600"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656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arthDayPresentatio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tint val="100000"/>
                <a:shade val="42000"/>
                <a:hueMod val="100000"/>
                <a:satMod val="100000"/>
              </a:schemeClr>
              <a:schemeClr val="phClr">
                <a:tint val="4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4B4DB3A-C1C4-465B-9355-C0B33B7AAE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EarthDayPresentation</Template>
  <TotalTime>0</TotalTime>
  <Words>2052</Words>
  <Application>Microsoft Office PowerPoint</Application>
  <PresentationFormat>On-screen Show (4:3)</PresentationFormat>
  <Paragraphs>94</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EarthDayPresentation</vt:lpstr>
      <vt:lpstr>Canadian First Nations Studies: Poisoning of Grassy Narrows and the Oka Crisis</vt:lpstr>
      <vt:lpstr>Background: Poisoning of Grassy Narrows</vt:lpstr>
      <vt:lpstr>Mercury Poisoning</vt:lpstr>
      <vt:lpstr>Continued Eating of the Fish</vt:lpstr>
      <vt:lpstr>Health Consequences</vt:lpstr>
      <vt:lpstr>Economic Consequences</vt:lpstr>
      <vt:lpstr>Social Consequences</vt:lpstr>
      <vt:lpstr>Compensation</vt:lpstr>
      <vt:lpstr>Compensation</vt:lpstr>
      <vt:lpstr>Resolution?</vt:lpstr>
      <vt:lpstr>Significance</vt:lpstr>
      <vt:lpstr>Background: The Oka Crisis</vt:lpstr>
      <vt:lpstr>Blockade</vt:lpstr>
      <vt:lpstr>Police Raid</vt:lpstr>
      <vt:lpstr>Escalation of the Conflict</vt:lpstr>
      <vt:lpstr>Federal Involvement</vt:lpstr>
      <vt:lpstr>The Oka Crisis Ends</vt:lpstr>
      <vt:lpstr>Resolution?</vt:lpstr>
      <vt:lpstr>Significance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2019-02-16T18:12:03Z</dcterms:created>
  <dcterms:modified xsi:type="dcterms:W3CDTF">2019-09-03T02:21:36Z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TC102513359990</vt:lpwstr>
  </property>
</Properties>
</file>