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1" r:id="rId1"/>
  </p:sldMasterIdLst>
  <p:sldIdLst>
    <p:sldId id="256" r:id="rId2"/>
    <p:sldId id="268" r:id="rId3"/>
    <p:sldId id="274" r:id="rId4"/>
    <p:sldId id="276" r:id="rId5"/>
    <p:sldId id="275" r:id="rId6"/>
    <p:sldId id="279" r:id="rId7"/>
    <p:sldId id="277" r:id="rId8"/>
    <p:sldId id="280" r:id="rId9"/>
    <p:sldId id="278" r:id="rId10"/>
    <p:sldId id="258" r:id="rId11"/>
    <p:sldId id="262" r:id="rId12"/>
    <p:sldId id="265" r:id="rId13"/>
    <p:sldId id="266" r:id="rId14"/>
    <p:sldId id="259" r:id="rId15"/>
    <p:sldId id="267" r:id="rId16"/>
    <p:sldId id="263" r:id="rId17"/>
    <p:sldId id="260" r:id="rId18"/>
    <p:sldId id="261" r:id="rId19"/>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32FF"/>
    <a:srgbClr val="0096FF"/>
    <a:srgbClr val="73FEFF"/>
    <a:srgbClr val="76D6FF"/>
    <a:srgbClr val="7A81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243"/>
    <p:restoredTop sz="88136"/>
  </p:normalViewPr>
  <p:slideViewPr>
    <p:cSldViewPr snapToGrid="0" snapToObjects="1">
      <p:cViewPr>
        <p:scale>
          <a:sx n="70" d="100"/>
          <a:sy n="70" d="100"/>
        </p:scale>
        <p:origin x="-1020" y="-2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8/31/2019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8/31/2019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8/31/2019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8/31/2019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8/31/2019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8/31/2019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8/31/2019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8/31/2019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8/31/2019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8/31/2019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8/31/2019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8/31/2019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8/31/2019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8/31/2019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smtClean="0"/>
              <a:t>8/31/2019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8/31/2019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8/31/2019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8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smtClean="0"/>
              <a:pPr/>
              <a:t>8/31/2019</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03236096"/>
      </p:ext>
    </p:extLst>
  </p:cSld>
  <p:clrMap bg1="dk1" tx1="lt1" bg2="dk2" tx2="lt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 id="2147483755" r:id="rId14"/>
    <p:sldLayoutId id="2147483756" r:id="rId15"/>
    <p:sldLayoutId id="2147483757" r:id="rId16"/>
    <p:sldLayoutId id="2147483758"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 y="0"/>
            <a:ext cx="12191990" cy="2509213"/>
          </a:xfrm>
        </p:spPr>
        <p:txBody>
          <a:bodyPr>
            <a:normAutofit/>
          </a:bodyPr>
          <a:lstStyle/>
          <a:p>
            <a:r>
              <a:rPr lang="en-US" cap="none" dirty="0" smtClean="0"/>
              <a:t>Disasters in </a:t>
            </a:r>
            <a:r>
              <a:rPr lang="en-US" cap="none" dirty="0"/>
              <a:t>C</a:t>
            </a:r>
            <a:r>
              <a:rPr lang="en-US" cap="none" dirty="0" smtClean="0"/>
              <a:t>anada: Hurricane </a:t>
            </a:r>
            <a:r>
              <a:rPr lang="en-US" cap="none" dirty="0"/>
              <a:t>H</a:t>
            </a:r>
            <a:r>
              <a:rPr lang="en-US" cap="none" dirty="0" smtClean="0"/>
              <a:t>azel and the Tainted </a:t>
            </a:r>
            <a:r>
              <a:rPr lang="en-US" cap="none" dirty="0"/>
              <a:t>B</a:t>
            </a:r>
            <a:r>
              <a:rPr lang="en-US" cap="none" dirty="0" smtClean="0"/>
              <a:t>lood </a:t>
            </a:r>
            <a:r>
              <a:rPr lang="en-US" cap="none" dirty="0"/>
              <a:t>S</a:t>
            </a:r>
            <a:r>
              <a:rPr lang="en-US" cap="none" dirty="0" smtClean="0"/>
              <a:t>candal </a:t>
            </a:r>
            <a:r>
              <a:rPr lang="en-CA" dirty="0" smtClean="0">
                <a:solidFill>
                  <a:srgbClr val="002060"/>
                </a:solidFill>
              </a:rPr>
              <a:t/>
            </a:r>
            <a:br>
              <a:rPr lang="en-CA" dirty="0" smtClean="0">
                <a:solidFill>
                  <a:srgbClr val="002060"/>
                </a:solidFill>
              </a:rPr>
            </a:br>
            <a:endParaRPr lang="en-US" dirty="0"/>
          </a:p>
        </p:txBody>
      </p:sp>
      <p:pic>
        <p:nvPicPr>
          <p:cNvPr id="1026" name="Picture 2" descr="mage result for Tainted Blood scandal &quot;canada&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72000" y="1780678"/>
            <a:ext cx="6120000" cy="5077321"/>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 y="1780677"/>
            <a:ext cx="6071990" cy="50773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656328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12192000" cy="776377"/>
          </a:xfrm>
        </p:spPr>
        <p:txBody>
          <a:bodyPr>
            <a:normAutofit/>
          </a:bodyPr>
          <a:lstStyle/>
          <a:p>
            <a:r>
              <a:rPr lang="en-US" cap="none" dirty="0" smtClean="0"/>
              <a:t>Background to the Tainted </a:t>
            </a:r>
            <a:r>
              <a:rPr lang="en-US" cap="none" dirty="0"/>
              <a:t>B</a:t>
            </a:r>
            <a:r>
              <a:rPr lang="en-US" cap="none" dirty="0" smtClean="0"/>
              <a:t>lood </a:t>
            </a:r>
            <a:r>
              <a:rPr lang="en-US" cap="none" dirty="0"/>
              <a:t>S</a:t>
            </a:r>
            <a:r>
              <a:rPr lang="en-US" cap="none" dirty="0" smtClean="0"/>
              <a:t>candal</a:t>
            </a:r>
            <a:endParaRPr lang="en-US" cap="none" dirty="0"/>
          </a:p>
        </p:txBody>
      </p:sp>
      <p:sp>
        <p:nvSpPr>
          <p:cNvPr id="3" name="Subtitle 2"/>
          <p:cNvSpPr>
            <a:spLocks noGrp="1"/>
          </p:cNvSpPr>
          <p:nvPr>
            <p:ph type="subTitle" idx="1"/>
          </p:nvPr>
        </p:nvSpPr>
        <p:spPr>
          <a:xfrm>
            <a:off x="0" y="2622431"/>
            <a:ext cx="12192000" cy="4235569"/>
          </a:xfrm>
        </p:spPr>
        <p:txBody>
          <a:bodyPr>
            <a:normAutofit fontScale="25000" lnSpcReduction="20000"/>
          </a:bodyPr>
          <a:lstStyle/>
          <a:p>
            <a:pPr algn="l"/>
            <a:r>
              <a:rPr lang="en-US" sz="8000" cap="none" dirty="0" smtClean="0">
                <a:solidFill>
                  <a:schemeClr val="tx1"/>
                </a:solidFill>
                <a:latin typeface="Arial Rounded MT Bold" panose="020F0704030504030204" pitchFamily="34" charset="0"/>
              </a:rPr>
              <a:t>From 1946-1998 the </a:t>
            </a:r>
            <a:r>
              <a:rPr lang="en-US" sz="8000" cap="none" dirty="0">
                <a:solidFill>
                  <a:schemeClr val="tx1"/>
                </a:solidFill>
                <a:latin typeface="Arial Rounded MT Bold" panose="020F0704030504030204" pitchFamily="34" charset="0"/>
              </a:rPr>
              <a:t>C</a:t>
            </a:r>
            <a:r>
              <a:rPr lang="en-US" sz="8000" cap="none" dirty="0" smtClean="0">
                <a:solidFill>
                  <a:schemeClr val="tx1"/>
                </a:solidFill>
                <a:latin typeface="Arial Rounded MT Bold" panose="020F0704030504030204" pitchFamily="34" charset="0"/>
              </a:rPr>
              <a:t>anadian national blood supply was managed by the </a:t>
            </a:r>
            <a:r>
              <a:rPr lang="en-US" sz="8000" cap="none" dirty="0">
                <a:solidFill>
                  <a:schemeClr val="tx1"/>
                </a:solidFill>
                <a:latin typeface="Arial Rounded MT Bold" panose="020F0704030504030204" pitchFamily="34" charset="0"/>
              </a:rPr>
              <a:t>C</a:t>
            </a:r>
            <a:r>
              <a:rPr lang="en-US" sz="8000" cap="none" dirty="0" smtClean="0">
                <a:solidFill>
                  <a:schemeClr val="tx1"/>
                </a:solidFill>
                <a:latin typeface="Arial Rounded MT Bold" panose="020F0704030504030204" pitchFamily="34" charset="0"/>
              </a:rPr>
              <a:t>anadian </a:t>
            </a:r>
            <a:r>
              <a:rPr lang="en-US" sz="8000" cap="none" dirty="0">
                <a:solidFill>
                  <a:schemeClr val="tx1"/>
                </a:solidFill>
                <a:latin typeface="Arial Rounded MT Bold" panose="020F0704030504030204" pitchFamily="34" charset="0"/>
              </a:rPr>
              <a:t>R</a:t>
            </a:r>
            <a:r>
              <a:rPr lang="en-US" sz="8000" cap="none" dirty="0" smtClean="0">
                <a:solidFill>
                  <a:schemeClr val="tx1"/>
                </a:solidFill>
                <a:latin typeface="Arial Rounded MT Bold" panose="020F0704030504030204" pitchFamily="34" charset="0"/>
              </a:rPr>
              <a:t>ed </a:t>
            </a:r>
            <a:r>
              <a:rPr lang="en-US" sz="8000" cap="none" dirty="0">
                <a:solidFill>
                  <a:schemeClr val="tx1"/>
                </a:solidFill>
                <a:latin typeface="Arial Rounded MT Bold" panose="020F0704030504030204" pitchFamily="34" charset="0"/>
              </a:rPr>
              <a:t>C</a:t>
            </a:r>
            <a:r>
              <a:rPr lang="en-US" sz="8000" cap="none" dirty="0" smtClean="0">
                <a:solidFill>
                  <a:schemeClr val="tx1"/>
                </a:solidFill>
                <a:latin typeface="Arial Rounded MT Bold" panose="020F0704030504030204" pitchFamily="34" charset="0"/>
              </a:rPr>
              <a:t>ross. In the late 1970s, 1980s and the early 1990s, </a:t>
            </a:r>
            <a:r>
              <a:rPr lang="en-US" sz="8000" cap="none" dirty="0">
                <a:solidFill>
                  <a:schemeClr val="tx1"/>
                </a:solidFill>
                <a:latin typeface="Arial Rounded MT Bold" panose="020F0704030504030204" pitchFamily="34" charset="0"/>
              </a:rPr>
              <a:t>C</a:t>
            </a:r>
            <a:r>
              <a:rPr lang="en-US" sz="8000" cap="none" dirty="0" smtClean="0">
                <a:solidFill>
                  <a:schemeClr val="tx1"/>
                </a:solidFill>
                <a:latin typeface="Arial Rounded MT Bold" panose="020F0704030504030204" pitchFamily="34" charset="0"/>
              </a:rPr>
              <a:t>anada experienced its </a:t>
            </a:r>
            <a:r>
              <a:rPr lang="en-CA" sz="8000" cap="none" dirty="0" smtClean="0">
                <a:solidFill>
                  <a:schemeClr val="tx1"/>
                </a:solidFill>
                <a:latin typeface="Arial Rounded MT Bold" panose="020F0704030504030204" pitchFamily="34" charset="0"/>
              </a:rPr>
              <a:t>worst ever preventable public health disaster. </a:t>
            </a:r>
            <a:r>
              <a:rPr lang="en-US" sz="8000" cap="none" dirty="0" smtClean="0">
                <a:solidFill>
                  <a:schemeClr val="tx1"/>
                </a:solidFill>
                <a:latin typeface="Arial Rounded MT Bold" panose="020F0704030504030204" pitchFamily="34" charset="0"/>
              </a:rPr>
              <a:t>Blood contaminated with two infectious diseases: human immunodeficiency virus (HIV) and hepatitis C virus was given to </a:t>
            </a:r>
            <a:r>
              <a:rPr lang="en-US" sz="8000" cap="none" dirty="0">
                <a:solidFill>
                  <a:schemeClr val="tx1"/>
                </a:solidFill>
                <a:latin typeface="Arial Rounded MT Bold" panose="020F0704030504030204" pitchFamily="34" charset="0"/>
              </a:rPr>
              <a:t>C</a:t>
            </a:r>
            <a:r>
              <a:rPr lang="en-US" sz="8000" cap="none" dirty="0" smtClean="0">
                <a:solidFill>
                  <a:schemeClr val="tx1"/>
                </a:solidFill>
                <a:latin typeface="Arial Rounded MT Bold" panose="020F0704030504030204" pitchFamily="34" charset="0"/>
              </a:rPr>
              <a:t>anadian patients to treat their illnesses or during surgery, even after tests were available to detect the presence of both diseases in blood donations. </a:t>
            </a:r>
            <a:endParaRPr lang="en-CA" sz="8000" cap="none" dirty="0" smtClean="0">
              <a:solidFill>
                <a:schemeClr val="tx1"/>
              </a:solidFill>
              <a:latin typeface="Arial Rounded MT Bold" panose="020F0704030504030204" pitchFamily="34" charset="0"/>
            </a:endParaRPr>
          </a:p>
          <a:p>
            <a:pPr algn="l"/>
            <a:endParaRPr lang="en-CA" sz="8000" cap="none" dirty="0" smtClean="0">
              <a:solidFill>
                <a:schemeClr val="tx1"/>
              </a:solidFill>
              <a:latin typeface="Arial Rounded MT Bold" panose="020F0704030504030204" pitchFamily="34" charset="0"/>
            </a:endParaRPr>
          </a:p>
          <a:p>
            <a:pPr algn="l"/>
            <a:r>
              <a:rPr lang="en-CA" sz="8000" cap="none" dirty="0" smtClean="0">
                <a:solidFill>
                  <a:schemeClr val="tx1"/>
                </a:solidFill>
                <a:latin typeface="Arial Rounded MT Bold" panose="020F0704030504030204" pitchFamily="34" charset="0"/>
              </a:rPr>
              <a:t>The effects of delaying to test donated blood and blood products caused untold damage and death to the lives of innocent people who sought out medical assistance and damaged the public trust in the medical system in </a:t>
            </a:r>
            <a:r>
              <a:rPr lang="en-CA" sz="8000" cap="none" dirty="0">
                <a:solidFill>
                  <a:schemeClr val="tx1"/>
                </a:solidFill>
                <a:latin typeface="Arial Rounded MT Bold" panose="020F0704030504030204" pitchFamily="34" charset="0"/>
              </a:rPr>
              <a:t>C</a:t>
            </a:r>
            <a:r>
              <a:rPr lang="en-CA" sz="8000" cap="none" dirty="0" smtClean="0">
                <a:solidFill>
                  <a:schemeClr val="tx1"/>
                </a:solidFill>
                <a:latin typeface="Arial Rounded MT Bold" panose="020F0704030504030204" pitchFamily="34" charset="0"/>
              </a:rPr>
              <a:t>anada.</a:t>
            </a:r>
          </a:p>
          <a:p>
            <a:pPr algn="l"/>
            <a:endParaRPr lang="en-CA" sz="8000" dirty="0">
              <a:solidFill>
                <a:srgbClr val="7A81FF"/>
              </a:solidFill>
            </a:endParaRPr>
          </a:p>
          <a:p>
            <a:pPr algn="l"/>
            <a:r>
              <a:rPr lang="en-CA" sz="8000" dirty="0">
                <a:solidFill>
                  <a:srgbClr val="7A81FF"/>
                </a:solidFill>
              </a:rPr>
              <a:t> </a:t>
            </a:r>
            <a:endParaRPr lang="en-CA" sz="8000" dirty="0" smtClean="0">
              <a:solidFill>
                <a:srgbClr val="7A81FF"/>
              </a:solidFill>
            </a:endParaRPr>
          </a:p>
          <a:p>
            <a:pPr algn="l"/>
            <a:endParaRPr lang="en-US" sz="7200" dirty="0" smtClean="0">
              <a:solidFill>
                <a:srgbClr val="7A81FF"/>
              </a:solidFill>
            </a:endParaRPr>
          </a:p>
          <a:p>
            <a:pPr algn="l"/>
            <a:endParaRPr lang="en-US" dirty="0">
              <a:solidFill>
                <a:srgbClr val="7A81FF"/>
              </a:solidFill>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731520"/>
            <a:ext cx="8229600" cy="19079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421580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12192000" cy="776377"/>
          </a:xfrm>
        </p:spPr>
        <p:txBody>
          <a:bodyPr>
            <a:normAutofit/>
          </a:bodyPr>
          <a:lstStyle/>
          <a:p>
            <a:r>
              <a:rPr lang="en-US" cap="none" dirty="0" smtClean="0"/>
              <a:t>What are HIV and Hepatitis C?</a:t>
            </a:r>
            <a:endParaRPr lang="en-US" cap="none" dirty="0"/>
          </a:p>
        </p:txBody>
      </p:sp>
      <p:sp>
        <p:nvSpPr>
          <p:cNvPr id="3" name="Subtitle 2"/>
          <p:cNvSpPr>
            <a:spLocks noGrp="1"/>
          </p:cNvSpPr>
          <p:nvPr>
            <p:ph type="subTitle" idx="1"/>
          </p:nvPr>
        </p:nvSpPr>
        <p:spPr>
          <a:xfrm>
            <a:off x="0" y="2622431"/>
            <a:ext cx="12192000" cy="4235569"/>
          </a:xfrm>
        </p:spPr>
        <p:txBody>
          <a:bodyPr>
            <a:normAutofit fontScale="25000" lnSpcReduction="20000"/>
          </a:bodyPr>
          <a:lstStyle/>
          <a:p>
            <a:pPr algn="l"/>
            <a:r>
              <a:rPr lang="en-CA" sz="8000" cap="none" dirty="0" smtClean="0">
                <a:solidFill>
                  <a:schemeClr val="tx1"/>
                </a:solidFill>
                <a:latin typeface="Arial Rounded MT Bold" panose="020F0704030504030204" pitchFamily="34" charset="0"/>
              </a:rPr>
              <a:t>HIV is a virus that attacks and destroys white blood cells and makes copies of itself in these cells, which are our body’s natural defence against illness. As the white blood cells are destroyed and more copies of the HIV are made, a person’s immune system is broken down. This makes it harder for the person to fight off infections and diseases. A person can contract the virus by having unprotected sex  and oral sex with someone who is HIV-positive, receiving contaminated blood, and sharing contaminated needles, syringes, or other sharp instruments.</a:t>
            </a:r>
          </a:p>
          <a:p>
            <a:pPr algn="l"/>
            <a:endParaRPr lang="en-CA" sz="8000" cap="none" dirty="0" smtClean="0">
              <a:solidFill>
                <a:schemeClr val="tx1"/>
              </a:solidFill>
              <a:latin typeface="Arial Rounded MT Bold" panose="020F0704030504030204" pitchFamily="34" charset="0"/>
            </a:endParaRPr>
          </a:p>
          <a:p>
            <a:pPr algn="l"/>
            <a:r>
              <a:rPr lang="en-CA" sz="8000" cap="none" dirty="0" smtClean="0">
                <a:solidFill>
                  <a:schemeClr val="tx1"/>
                </a:solidFill>
                <a:latin typeface="Arial Rounded MT Bold" panose="020F0704030504030204" pitchFamily="34" charset="0"/>
              </a:rPr>
              <a:t>Hepatitis C is a viral infection that causes liver inflammation, sometimes leading to serious liver damage or liver cancer. A person can contract the virus by having unprotected sex with someone who has hepatitis C, receiving contaminated blood, and sharing contaminated needles, syringes, or other sharp instruments.</a:t>
            </a:r>
          </a:p>
          <a:p>
            <a:pPr algn="l"/>
            <a:endParaRPr lang="en-US" sz="8000" dirty="0">
              <a:solidFill>
                <a:schemeClr val="tx1"/>
              </a:solidFill>
            </a:endParaRPr>
          </a:p>
          <a:p>
            <a:pPr algn="l"/>
            <a:r>
              <a:rPr lang="en-US" sz="7200" dirty="0" smtClean="0">
                <a:solidFill>
                  <a:schemeClr val="tx1"/>
                </a:solidFill>
              </a:rPr>
              <a:t> </a:t>
            </a:r>
            <a:endParaRPr lang="en-CA" sz="7200" dirty="0" smtClean="0">
              <a:solidFill>
                <a:schemeClr val="tx1"/>
              </a:solidFill>
            </a:endParaRPr>
          </a:p>
          <a:p>
            <a:pPr algn="l"/>
            <a:endParaRPr lang="en-US" sz="7200" dirty="0" smtClean="0">
              <a:solidFill>
                <a:schemeClr val="tx1"/>
              </a:solidFill>
            </a:endParaRPr>
          </a:p>
        </p:txBody>
      </p:sp>
      <p:pic>
        <p:nvPicPr>
          <p:cNvPr id="6" name="Picture 2" descr="mage result for Tainted Blood &quot;Canada&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731520"/>
            <a:ext cx="7054974" cy="1911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90894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12192000" cy="776377"/>
          </a:xfrm>
        </p:spPr>
        <p:txBody>
          <a:bodyPr>
            <a:normAutofit/>
          </a:bodyPr>
          <a:lstStyle/>
          <a:p>
            <a:r>
              <a:rPr lang="en-US" cap="none" dirty="0" smtClean="0"/>
              <a:t>Methods of Transmission and Infection</a:t>
            </a:r>
            <a:endParaRPr lang="en-US" cap="none" dirty="0"/>
          </a:p>
        </p:txBody>
      </p:sp>
      <p:sp>
        <p:nvSpPr>
          <p:cNvPr id="3" name="Subtitle 2"/>
          <p:cNvSpPr>
            <a:spLocks noGrp="1"/>
          </p:cNvSpPr>
          <p:nvPr>
            <p:ph type="subTitle" idx="1"/>
          </p:nvPr>
        </p:nvSpPr>
        <p:spPr>
          <a:xfrm>
            <a:off x="0" y="2622431"/>
            <a:ext cx="12192000" cy="4235569"/>
          </a:xfrm>
        </p:spPr>
        <p:txBody>
          <a:bodyPr>
            <a:noAutofit/>
          </a:bodyPr>
          <a:lstStyle/>
          <a:p>
            <a:pPr algn="l">
              <a:lnSpc>
                <a:spcPct val="100000"/>
              </a:lnSpc>
            </a:pPr>
            <a:r>
              <a:rPr lang="en-CA" sz="2000" cap="none" dirty="0" smtClean="0">
                <a:solidFill>
                  <a:schemeClr val="tx1"/>
                </a:solidFill>
                <a:latin typeface="Arial Rounded MT Bold" panose="020F0704030504030204" pitchFamily="34" charset="0"/>
              </a:rPr>
              <a:t>There were two main ways that people became infected with one or both viruses during the tainted blood scandal. The first method was from blood transfusion usually in a hospital environment. The transfusions provided patients with red blood cells, platelets and plasma and were usually given to surgery patients.</a:t>
            </a:r>
          </a:p>
          <a:p>
            <a:pPr algn="l">
              <a:lnSpc>
                <a:spcPct val="100000"/>
              </a:lnSpc>
            </a:pPr>
            <a:endParaRPr lang="en-CA" sz="2000" cap="none" dirty="0" smtClean="0">
              <a:solidFill>
                <a:schemeClr val="tx1"/>
              </a:solidFill>
              <a:latin typeface="Arial Rounded MT Bold" panose="020F0704030504030204" pitchFamily="34" charset="0"/>
            </a:endParaRPr>
          </a:p>
          <a:p>
            <a:pPr algn="l">
              <a:lnSpc>
                <a:spcPct val="100000"/>
              </a:lnSpc>
            </a:pPr>
            <a:r>
              <a:rPr lang="en-CA" sz="2000" cap="none" dirty="0" smtClean="0">
                <a:solidFill>
                  <a:schemeClr val="tx1"/>
                </a:solidFill>
                <a:latin typeface="Arial Rounded MT Bold" panose="020F0704030504030204" pitchFamily="34" charset="0"/>
              </a:rPr>
              <a:t>The second infection method occurred with patients receiving blood factor concentrates. The main patients requiring these blood products were hemophiliacs (people with a bleeding disorder in which their blood doesn't clot normally.) Blood factor concentrates replace a component of blood that hemophiliacs lack -- factor VIII or factor IX – which help the blood clot properly. Furthermore, since many of those who were infected were not notified promptly, they were unaware of their own infection and they passed on their infection to their sexual partners.</a:t>
            </a:r>
            <a:endParaRPr lang="en-CA" sz="2000" cap="none" dirty="0">
              <a:solidFill>
                <a:schemeClr val="tx1"/>
              </a:solidFill>
              <a:latin typeface="Arial Rounded MT Bold" panose="020F0704030504030204" pitchFamily="34" charset="0"/>
            </a:endParaRPr>
          </a:p>
        </p:txBody>
      </p:sp>
      <p:pic>
        <p:nvPicPr>
          <p:cNvPr id="6148"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b="7703"/>
          <a:stretch/>
        </p:blipFill>
        <p:spPr bwMode="auto">
          <a:xfrm>
            <a:off x="2286000" y="731520"/>
            <a:ext cx="7993894" cy="1911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856971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12192000" cy="776377"/>
          </a:xfrm>
        </p:spPr>
        <p:txBody>
          <a:bodyPr>
            <a:normAutofit/>
          </a:bodyPr>
          <a:lstStyle/>
          <a:p>
            <a:r>
              <a:rPr lang="en-US" cap="none" dirty="0" smtClean="0"/>
              <a:t>Detecting and Testing </a:t>
            </a:r>
            <a:r>
              <a:rPr lang="en-US" cap="none" dirty="0"/>
              <a:t>B</a:t>
            </a:r>
            <a:r>
              <a:rPr lang="en-US" cap="none" dirty="0" smtClean="0"/>
              <a:t>lood </a:t>
            </a:r>
            <a:r>
              <a:rPr lang="en-US" cap="none" dirty="0"/>
              <a:t>D</a:t>
            </a:r>
            <a:r>
              <a:rPr lang="en-US" cap="none" dirty="0" smtClean="0"/>
              <a:t>onations</a:t>
            </a:r>
            <a:endParaRPr lang="en-US" cap="none" dirty="0"/>
          </a:p>
        </p:txBody>
      </p:sp>
      <p:sp>
        <p:nvSpPr>
          <p:cNvPr id="3" name="Subtitle 2"/>
          <p:cNvSpPr>
            <a:spLocks noGrp="1"/>
          </p:cNvSpPr>
          <p:nvPr>
            <p:ph type="subTitle" idx="1"/>
          </p:nvPr>
        </p:nvSpPr>
        <p:spPr>
          <a:xfrm>
            <a:off x="0" y="2622431"/>
            <a:ext cx="12192000" cy="4235569"/>
          </a:xfrm>
        </p:spPr>
        <p:txBody>
          <a:bodyPr>
            <a:normAutofit/>
          </a:bodyPr>
          <a:lstStyle/>
          <a:p>
            <a:pPr algn="l">
              <a:lnSpc>
                <a:spcPct val="100000"/>
              </a:lnSpc>
            </a:pPr>
            <a:r>
              <a:rPr lang="en-CA" sz="2000" cap="none" dirty="0" smtClean="0">
                <a:solidFill>
                  <a:schemeClr val="tx1"/>
                </a:solidFill>
                <a:latin typeface="Arial Rounded MT Bold" panose="020F0704030504030204" pitchFamily="34" charset="0"/>
              </a:rPr>
              <a:t>Although a test to detect HIV in blood had been available since march 1985 and was already in use in both the U.S. and </a:t>
            </a:r>
            <a:r>
              <a:rPr lang="en-CA" sz="2000" cap="none" dirty="0">
                <a:solidFill>
                  <a:schemeClr val="tx1"/>
                </a:solidFill>
                <a:latin typeface="Arial Rounded MT Bold" panose="020F0704030504030204" pitchFamily="34" charset="0"/>
              </a:rPr>
              <a:t>A</a:t>
            </a:r>
            <a:r>
              <a:rPr lang="en-CA" sz="2000" cap="none" dirty="0" smtClean="0">
                <a:solidFill>
                  <a:schemeClr val="tx1"/>
                </a:solidFill>
                <a:latin typeface="Arial Rounded MT Bold" panose="020F0704030504030204" pitchFamily="34" charset="0"/>
              </a:rPr>
              <a:t>ustralia, it took eight months - until </a:t>
            </a:r>
            <a:r>
              <a:rPr lang="en-CA" sz="2000" cap="none" dirty="0">
                <a:solidFill>
                  <a:schemeClr val="tx1"/>
                </a:solidFill>
                <a:latin typeface="Arial Rounded MT Bold" panose="020F0704030504030204" pitchFamily="34" charset="0"/>
              </a:rPr>
              <a:t>N</a:t>
            </a:r>
            <a:r>
              <a:rPr lang="en-CA" sz="2000" cap="none" dirty="0" smtClean="0">
                <a:solidFill>
                  <a:schemeClr val="tx1"/>
                </a:solidFill>
                <a:latin typeface="Arial Rounded MT Bold" panose="020F0704030504030204" pitchFamily="34" charset="0"/>
              </a:rPr>
              <a:t>ovember 1985 - for the Red </a:t>
            </a:r>
            <a:r>
              <a:rPr lang="en-CA" sz="2000" cap="none" dirty="0">
                <a:solidFill>
                  <a:schemeClr val="tx1"/>
                </a:solidFill>
                <a:latin typeface="Arial Rounded MT Bold" panose="020F0704030504030204" pitchFamily="34" charset="0"/>
              </a:rPr>
              <a:t>C</a:t>
            </a:r>
            <a:r>
              <a:rPr lang="en-CA" sz="2000" cap="none" dirty="0" smtClean="0">
                <a:solidFill>
                  <a:schemeClr val="tx1"/>
                </a:solidFill>
                <a:latin typeface="Arial Rounded MT Bold" panose="020F0704030504030204" pitchFamily="34" charset="0"/>
              </a:rPr>
              <a:t>ross to begin testing all blood donations for HIV. Toronto epidemiologist </a:t>
            </a:r>
            <a:r>
              <a:rPr lang="en-CA" sz="2000" cap="none" dirty="0">
                <a:solidFill>
                  <a:schemeClr val="tx1"/>
                </a:solidFill>
                <a:latin typeface="Arial Rounded MT Bold" panose="020F0704030504030204" pitchFamily="34" charset="0"/>
              </a:rPr>
              <a:t>R</a:t>
            </a:r>
            <a:r>
              <a:rPr lang="en-CA" sz="2000" cap="none" dirty="0" smtClean="0">
                <a:solidFill>
                  <a:schemeClr val="tx1"/>
                </a:solidFill>
                <a:latin typeface="Arial Rounded MT Bold" panose="020F0704030504030204" pitchFamily="34" charset="0"/>
              </a:rPr>
              <a:t>obert S. </a:t>
            </a:r>
            <a:r>
              <a:rPr lang="en-CA" sz="2000" cap="none" dirty="0" err="1" smtClean="0">
                <a:solidFill>
                  <a:schemeClr val="tx1"/>
                </a:solidFill>
                <a:latin typeface="Arial Rounded MT Bold" panose="020F0704030504030204" pitchFamily="34" charset="0"/>
              </a:rPr>
              <a:t>Remis</a:t>
            </a:r>
            <a:r>
              <a:rPr lang="en-CA" sz="2000" cap="none" dirty="0" smtClean="0">
                <a:solidFill>
                  <a:schemeClr val="tx1"/>
                </a:solidFill>
                <a:latin typeface="Arial Rounded MT Bold" panose="020F0704030504030204" pitchFamily="34" charset="0"/>
              </a:rPr>
              <a:t> has estimated that about 133 cases of HIV transmission could have been prevented had testing been introduced in March of 1985 rather than </a:t>
            </a:r>
            <a:r>
              <a:rPr lang="en-CA" sz="2000" cap="none" dirty="0">
                <a:solidFill>
                  <a:schemeClr val="tx1"/>
                </a:solidFill>
                <a:latin typeface="Arial Rounded MT Bold" panose="020F0704030504030204" pitchFamily="34" charset="0"/>
              </a:rPr>
              <a:t>N</a:t>
            </a:r>
            <a:r>
              <a:rPr lang="en-CA" sz="2000" cap="none" dirty="0" smtClean="0">
                <a:solidFill>
                  <a:schemeClr val="tx1"/>
                </a:solidFill>
                <a:latin typeface="Arial Rounded MT Bold" panose="020F0704030504030204" pitchFamily="34" charset="0"/>
              </a:rPr>
              <a:t>ovember.</a:t>
            </a:r>
          </a:p>
          <a:p>
            <a:pPr algn="l">
              <a:lnSpc>
                <a:spcPct val="100000"/>
              </a:lnSpc>
            </a:pPr>
            <a:endParaRPr lang="en-CA" sz="2000" cap="none" dirty="0" smtClean="0">
              <a:solidFill>
                <a:schemeClr val="tx1"/>
              </a:solidFill>
              <a:latin typeface="Arial Rounded MT Bold" panose="020F0704030504030204" pitchFamily="34" charset="0"/>
            </a:endParaRPr>
          </a:p>
          <a:p>
            <a:pPr algn="l">
              <a:lnSpc>
                <a:spcPct val="100000"/>
              </a:lnSpc>
            </a:pPr>
            <a:r>
              <a:rPr lang="en-CA" sz="2000" cap="none" dirty="0" smtClean="0">
                <a:solidFill>
                  <a:schemeClr val="tx1"/>
                </a:solidFill>
                <a:latin typeface="Arial Rounded MT Bold" panose="020F0704030504030204" pitchFamily="34" charset="0"/>
              </a:rPr>
              <a:t>Although a test to detect hepatitis C in blood had been available since 1986, it took until </a:t>
            </a:r>
            <a:r>
              <a:rPr lang="en-CA" sz="2000" cap="none" dirty="0">
                <a:solidFill>
                  <a:schemeClr val="tx1"/>
                </a:solidFill>
                <a:latin typeface="Arial Rounded MT Bold" panose="020F0704030504030204" pitchFamily="34" charset="0"/>
              </a:rPr>
              <a:t>J</a:t>
            </a:r>
            <a:r>
              <a:rPr lang="en-CA" sz="2000" cap="none" dirty="0" smtClean="0">
                <a:solidFill>
                  <a:schemeClr val="tx1"/>
                </a:solidFill>
                <a:latin typeface="Arial Rounded MT Bold" panose="020F0704030504030204" pitchFamily="34" charset="0"/>
              </a:rPr>
              <a:t>une 1990, for the </a:t>
            </a:r>
            <a:r>
              <a:rPr lang="en-CA" sz="2000" cap="none" dirty="0">
                <a:solidFill>
                  <a:schemeClr val="tx1"/>
                </a:solidFill>
                <a:latin typeface="Arial Rounded MT Bold" panose="020F0704030504030204" pitchFamily="34" charset="0"/>
              </a:rPr>
              <a:t>C</a:t>
            </a:r>
            <a:r>
              <a:rPr lang="en-CA" sz="2000" cap="none" dirty="0" smtClean="0">
                <a:solidFill>
                  <a:schemeClr val="tx1"/>
                </a:solidFill>
                <a:latin typeface="Arial Rounded MT Bold" panose="020F0704030504030204" pitchFamily="34" charset="0"/>
              </a:rPr>
              <a:t>anadian </a:t>
            </a:r>
            <a:r>
              <a:rPr lang="en-CA" sz="2000" cap="none" dirty="0">
                <a:solidFill>
                  <a:schemeClr val="tx1"/>
                </a:solidFill>
                <a:latin typeface="Arial Rounded MT Bold" panose="020F0704030504030204" pitchFamily="34" charset="0"/>
              </a:rPr>
              <a:t>R</a:t>
            </a:r>
            <a:r>
              <a:rPr lang="en-CA" sz="2000" cap="none" dirty="0" smtClean="0">
                <a:solidFill>
                  <a:schemeClr val="tx1"/>
                </a:solidFill>
                <a:latin typeface="Arial Rounded MT Bold" panose="020F0704030504030204" pitchFamily="34" charset="0"/>
              </a:rPr>
              <a:t>ed </a:t>
            </a:r>
            <a:r>
              <a:rPr lang="en-CA" sz="2000" cap="none" dirty="0">
                <a:solidFill>
                  <a:schemeClr val="tx1"/>
                </a:solidFill>
                <a:latin typeface="Arial Rounded MT Bold" panose="020F0704030504030204" pitchFamily="34" charset="0"/>
              </a:rPr>
              <a:t>C</a:t>
            </a:r>
            <a:r>
              <a:rPr lang="en-CA" sz="2000" cap="none" dirty="0" smtClean="0">
                <a:solidFill>
                  <a:schemeClr val="tx1"/>
                </a:solidFill>
                <a:latin typeface="Arial Rounded MT Bold" panose="020F0704030504030204" pitchFamily="34" charset="0"/>
              </a:rPr>
              <a:t>ross to begin testing all blood donations for hepatitis C. Unscreened plasma continued to be used by the Red </a:t>
            </a:r>
            <a:r>
              <a:rPr lang="en-CA" sz="2000" cap="none" dirty="0">
                <a:solidFill>
                  <a:schemeClr val="tx1"/>
                </a:solidFill>
                <a:latin typeface="Arial Rounded MT Bold" panose="020F0704030504030204" pitchFamily="34" charset="0"/>
              </a:rPr>
              <a:t>C</a:t>
            </a:r>
            <a:r>
              <a:rPr lang="en-CA" sz="2000" cap="none" dirty="0" smtClean="0">
                <a:solidFill>
                  <a:schemeClr val="tx1"/>
                </a:solidFill>
                <a:latin typeface="Arial Rounded MT Bold" panose="020F0704030504030204" pitchFamily="34" charset="0"/>
              </a:rPr>
              <a:t>ross for up to two more years before all blood products were tested. An estimated 95% of hemophiliacs who used blood products before 1990 contracted hepatitis C.</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731520"/>
            <a:ext cx="7976293" cy="1911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87434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12192000" cy="776377"/>
          </a:xfrm>
        </p:spPr>
        <p:txBody>
          <a:bodyPr>
            <a:normAutofit/>
          </a:bodyPr>
          <a:lstStyle/>
          <a:p>
            <a:r>
              <a:rPr lang="en-US" cap="none" dirty="0" smtClean="0"/>
              <a:t>The </a:t>
            </a:r>
            <a:r>
              <a:rPr lang="en-US" cap="none" dirty="0" err="1"/>
              <a:t>K</a:t>
            </a:r>
            <a:r>
              <a:rPr lang="en-US" cap="none" dirty="0" err="1" smtClean="0"/>
              <a:t>rever</a:t>
            </a:r>
            <a:r>
              <a:rPr lang="en-US" cap="none" dirty="0" smtClean="0"/>
              <a:t> Inquiry</a:t>
            </a:r>
            <a:endParaRPr lang="en-US" cap="none" dirty="0"/>
          </a:p>
        </p:txBody>
      </p:sp>
      <p:sp>
        <p:nvSpPr>
          <p:cNvPr id="3" name="Subtitle 2"/>
          <p:cNvSpPr>
            <a:spLocks noGrp="1"/>
          </p:cNvSpPr>
          <p:nvPr>
            <p:ph type="subTitle" idx="1"/>
          </p:nvPr>
        </p:nvSpPr>
        <p:spPr>
          <a:xfrm>
            <a:off x="0" y="3088260"/>
            <a:ext cx="12192000" cy="3769740"/>
          </a:xfrm>
        </p:spPr>
        <p:txBody>
          <a:bodyPr>
            <a:noAutofit/>
          </a:bodyPr>
          <a:lstStyle/>
          <a:p>
            <a:pPr algn="l">
              <a:lnSpc>
                <a:spcPct val="100000"/>
              </a:lnSpc>
            </a:pPr>
            <a:r>
              <a:rPr lang="en-CA" sz="2000" cap="none" dirty="0" smtClean="0">
                <a:solidFill>
                  <a:schemeClr val="tx1"/>
                </a:solidFill>
                <a:latin typeface="Arial Rounded MT Bold" panose="020F0704030504030204" pitchFamily="34" charset="0"/>
              </a:rPr>
              <a:t>On </a:t>
            </a:r>
            <a:r>
              <a:rPr lang="en-CA" sz="2000" cap="none" dirty="0">
                <a:solidFill>
                  <a:schemeClr val="tx1"/>
                </a:solidFill>
                <a:latin typeface="Arial Rounded MT Bold" panose="020F0704030504030204" pitchFamily="34" charset="0"/>
              </a:rPr>
              <a:t>O</a:t>
            </a:r>
            <a:r>
              <a:rPr lang="en-CA" sz="2000" cap="none" dirty="0" smtClean="0">
                <a:solidFill>
                  <a:schemeClr val="tx1"/>
                </a:solidFill>
                <a:latin typeface="Arial Rounded MT Bold" panose="020F0704030504030204" pitchFamily="34" charset="0"/>
              </a:rPr>
              <a:t>ctober 4, 1993, the federal government appointed justice </a:t>
            </a:r>
            <a:r>
              <a:rPr lang="en-CA" sz="2000" cap="none" dirty="0">
                <a:solidFill>
                  <a:schemeClr val="tx1"/>
                </a:solidFill>
                <a:latin typeface="Arial Rounded MT Bold" panose="020F0704030504030204" pitchFamily="34" charset="0"/>
              </a:rPr>
              <a:t>H</a:t>
            </a:r>
            <a:r>
              <a:rPr lang="en-CA" sz="2000" cap="none" dirty="0" smtClean="0">
                <a:solidFill>
                  <a:schemeClr val="tx1"/>
                </a:solidFill>
                <a:latin typeface="Arial Rounded MT Bold" panose="020F0704030504030204" pitchFamily="34" charset="0"/>
              </a:rPr>
              <a:t>orace </a:t>
            </a:r>
            <a:r>
              <a:rPr lang="en-CA" sz="2000" cap="none" dirty="0" err="1">
                <a:solidFill>
                  <a:schemeClr val="tx1"/>
                </a:solidFill>
                <a:latin typeface="Arial Rounded MT Bold" panose="020F0704030504030204" pitchFamily="34" charset="0"/>
              </a:rPr>
              <a:t>K</a:t>
            </a:r>
            <a:r>
              <a:rPr lang="en-CA" sz="2000" cap="none" dirty="0" err="1" smtClean="0">
                <a:solidFill>
                  <a:schemeClr val="tx1"/>
                </a:solidFill>
                <a:latin typeface="Arial Rounded MT Bold" panose="020F0704030504030204" pitchFamily="34" charset="0"/>
              </a:rPr>
              <a:t>rever</a:t>
            </a:r>
            <a:r>
              <a:rPr lang="en-CA" sz="2000" cap="none" dirty="0" smtClean="0">
                <a:solidFill>
                  <a:schemeClr val="tx1"/>
                </a:solidFill>
                <a:latin typeface="Arial Rounded MT Bold" panose="020F0704030504030204" pitchFamily="34" charset="0"/>
              </a:rPr>
              <a:t> to lead a public inquiry to investigate what went wrong with </a:t>
            </a:r>
            <a:r>
              <a:rPr lang="en-CA" sz="2000" cap="none" dirty="0">
                <a:solidFill>
                  <a:schemeClr val="tx1"/>
                </a:solidFill>
                <a:latin typeface="Arial Rounded MT Bold" panose="020F0704030504030204" pitchFamily="34" charset="0"/>
              </a:rPr>
              <a:t>C</a:t>
            </a:r>
            <a:r>
              <a:rPr lang="en-CA" sz="2000" cap="none" dirty="0" smtClean="0">
                <a:solidFill>
                  <a:schemeClr val="tx1"/>
                </a:solidFill>
                <a:latin typeface="Arial Rounded MT Bold" panose="020F0704030504030204" pitchFamily="34" charset="0"/>
              </a:rPr>
              <a:t>anada’s blood supply. After months of hearings (which included tearful statements from victims) and years of investigations and legal battles with government over the commission’s ability to name publicly or assign blame to those who had failed in their duties, </a:t>
            </a:r>
            <a:r>
              <a:rPr lang="en-CA" sz="2000" cap="none" dirty="0" err="1">
                <a:solidFill>
                  <a:schemeClr val="tx1"/>
                </a:solidFill>
                <a:latin typeface="Arial Rounded MT Bold" panose="020F0704030504030204" pitchFamily="34" charset="0"/>
              </a:rPr>
              <a:t>K</a:t>
            </a:r>
            <a:r>
              <a:rPr lang="en-CA" sz="2000" cap="none" dirty="0" err="1" smtClean="0">
                <a:solidFill>
                  <a:schemeClr val="tx1"/>
                </a:solidFill>
                <a:latin typeface="Arial Rounded MT Bold" panose="020F0704030504030204" pitchFamily="34" charset="0"/>
              </a:rPr>
              <a:t>rever</a:t>
            </a:r>
            <a:r>
              <a:rPr lang="en-CA" sz="2000" cap="none" dirty="0" smtClean="0">
                <a:solidFill>
                  <a:schemeClr val="tx1"/>
                </a:solidFill>
                <a:latin typeface="Arial Rounded MT Bold" panose="020F0704030504030204" pitchFamily="34" charset="0"/>
              </a:rPr>
              <a:t> released his final report on </a:t>
            </a:r>
            <a:r>
              <a:rPr lang="en-CA" sz="2000" cap="none" dirty="0">
                <a:solidFill>
                  <a:schemeClr val="tx1"/>
                </a:solidFill>
                <a:latin typeface="Arial Rounded MT Bold" panose="020F0704030504030204" pitchFamily="34" charset="0"/>
              </a:rPr>
              <a:t>N</a:t>
            </a:r>
            <a:r>
              <a:rPr lang="en-CA" sz="2000" cap="none" dirty="0" smtClean="0">
                <a:solidFill>
                  <a:schemeClr val="tx1"/>
                </a:solidFill>
                <a:latin typeface="Arial Rounded MT Bold" panose="020F0704030504030204" pitchFamily="34" charset="0"/>
              </a:rPr>
              <a:t>ovember 21, 1997. </a:t>
            </a:r>
          </a:p>
          <a:p>
            <a:pPr algn="l">
              <a:lnSpc>
                <a:spcPct val="100000"/>
              </a:lnSpc>
            </a:pPr>
            <a:endParaRPr lang="en-CA" sz="2000" cap="none" dirty="0" smtClean="0">
              <a:solidFill>
                <a:schemeClr val="tx1"/>
              </a:solidFill>
              <a:latin typeface="Arial Rounded MT Bold" panose="020F0704030504030204" pitchFamily="34" charset="0"/>
            </a:endParaRPr>
          </a:p>
          <a:p>
            <a:pPr algn="l">
              <a:lnSpc>
                <a:spcPct val="100000"/>
              </a:lnSpc>
            </a:pPr>
            <a:r>
              <a:rPr lang="en-CA" sz="2000" cap="none" dirty="0" smtClean="0">
                <a:solidFill>
                  <a:schemeClr val="tx1"/>
                </a:solidFill>
                <a:latin typeface="Arial Rounded MT Bold" panose="020F0704030504030204" pitchFamily="34" charset="0"/>
              </a:rPr>
              <a:t>The report  came down hard on the Red </a:t>
            </a:r>
            <a:r>
              <a:rPr lang="en-CA" sz="2000" cap="none" dirty="0">
                <a:solidFill>
                  <a:schemeClr val="tx1"/>
                </a:solidFill>
                <a:latin typeface="Arial Rounded MT Bold" panose="020F0704030504030204" pitchFamily="34" charset="0"/>
              </a:rPr>
              <a:t>C</a:t>
            </a:r>
            <a:r>
              <a:rPr lang="en-CA" sz="2000" cap="none" dirty="0" smtClean="0">
                <a:solidFill>
                  <a:schemeClr val="tx1"/>
                </a:solidFill>
                <a:latin typeface="Arial Rounded MT Bold" panose="020F0704030504030204" pitchFamily="34" charset="0"/>
              </a:rPr>
              <a:t>ross and the federal and provincial governments for ignoring warnings and  acting irresponsibly as HI</a:t>
            </a:r>
            <a:r>
              <a:rPr lang="en-CA" sz="2000" cap="none" dirty="0">
                <a:solidFill>
                  <a:schemeClr val="tx1"/>
                </a:solidFill>
                <a:latin typeface="Arial Rounded MT Bold" panose="020F0704030504030204" pitchFamily="34" charset="0"/>
              </a:rPr>
              <a:t>V</a:t>
            </a:r>
            <a:r>
              <a:rPr lang="en-CA" sz="2000" cap="none" dirty="0" smtClean="0">
                <a:solidFill>
                  <a:schemeClr val="tx1"/>
                </a:solidFill>
                <a:latin typeface="Arial Rounded MT Bold" panose="020F0704030504030204" pitchFamily="34" charset="0"/>
              </a:rPr>
              <a:t> and hepatitis C transmissions continued.  </a:t>
            </a:r>
            <a:r>
              <a:rPr lang="en-CA" sz="2000" cap="none" dirty="0" err="1">
                <a:solidFill>
                  <a:schemeClr val="tx1"/>
                </a:solidFill>
                <a:latin typeface="Arial Rounded MT Bold" panose="020F0704030504030204" pitchFamily="34" charset="0"/>
              </a:rPr>
              <a:t>K</a:t>
            </a:r>
            <a:r>
              <a:rPr lang="en-CA" sz="2000" cap="none" dirty="0" err="1" smtClean="0">
                <a:solidFill>
                  <a:schemeClr val="tx1"/>
                </a:solidFill>
                <a:latin typeface="Arial Rounded MT Bold" panose="020F0704030504030204" pitchFamily="34" charset="0"/>
              </a:rPr>
              <a:t>rever</a:t>
            </a:r>
            <a:r>
              <a:rPr lang="en-CA" sz="2000" cap="none" dirty="0" smtClean="0">
                <a:solidFill>
                  <a:schemeClr val="tx1"/>
                </a:solidFill>
                <a:latin typeface="Arial Rounded MT Bold" panose="020F0704030504030204" pitchFamily="34" charset="0"/>
              </a:rPr>
              <a:t> recommended compensation  for “all blood-injured persons.”</a:t>
            </a:r>
            <a:endParaRPr lang="en-US" sz="2000" dirty="0">
              <a:solidFill>
                <a:schemeClr val="tx1"/>
              </a:solidFill>
              <a:latin typeface="Arial Rounded MT Bold" panose="020F0704030504030204" pitchFamily="34" charset="0"/>
            </a:endParaRPr>
          </a:p>
        </p:txBody>
      </p:sp>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1" y="731521"/>
            <a:ext cx="7925661" cy="1911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043508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12192000" cy="776377"/>
          </a:xfrm>
        </p:spPr>
        <p:txBody>
          <a:bodyPr>
            <a:normAutofit/>
          </a:bodyPr>
          <a:lstStyle/>
          <a:p>
            <a:r>
              <a:rPr lang="en-US" cap="none" dirty="0" smtClean="0"/>
              <a:t>The </a:t>
            </a:r>
            <a:r>
              <a:rPr lang="en-US" cap="none" dirty="0" err="1"/>
              <a:t>K</a:t>
            </a:r>
            <a:r>
              <a:rPr lang="en-US" cap="none" dirty="0" err="1" smtClean="0"/>
              <a:t>rever</a:t>
            </a:r>
            <a:r>
              <a:rPr lang="en-US" cap="none" dirty="0" smtClean="0"/>
              <a:t> Inquiry</a:t>
            </a:r>
            <a:endParaRPr lang="en-US" cap="none" dirty="0"/>
          </a:p>
        </p:txBody>
      </p:sp>
      <p:sp>
        <p:nvSpPr>
          <p:cNvPr id="3" name="Subtitle 2"/>
          <p:cNvSpPr>
            <a:spLocks noGrp="1"/>
          </p:cNvSpPr>
          <p:nvPr>
            <p:ph type="subTitle" idx="1"/>
          </p:nvPr>
        </p:nvSpPr>
        <p:spPr>
          <a:xfrm>
            <a:off x="0" y="3088260"/>
            <a:ext cx="12192000" cy="3769740"/>
          </a:xfrm>
        </p:spPr>
        <p:txBody>
          <a:bodyPr>
            <a:noAutofit/>
          </a:bodyPr>
          <a:lstStyle/>
          <a:p>
            <a:pPr algn="l">
              <a:lnSpc>
                <a:spcPct val="100000"/>
              </a:lnSpc>
            </a:pPr>
            <a:r>
              <a:rPr lang="en-CA" sz="2000" cap="none" dirty="0" err="1" smtClean="0">
                <a:solidFill>
                  <a:schemeClr val="tx1"/>
                </a:solidFill>
                <a:latin typeface="Arial Rounded MT Bold" panose="020F0704030504030204" pitchFamily="34" charset="0"/>
              </a:rPr>
              <a:t>Krever</a:t>
            </a:r>
            <a:r>
              <a:rPr lang="en-CA" sz="2000" cap="none" dirty="0" smtClean="0">
                <a:solidFill>
                  <a:schemeClr val="tx1"/>
                </a:solidFill>
                <a:latin typeface="Arial Rounded MT Bold" panose="020F0704030504030204" pitchFamily="34" charset="0"/>
              </a:rPr>
              <a:t> found that the relationship between the Red </a:t>
            </a:r>
            <a:r>
              <a:rPr lang="en-CA" sz="2000" cap="none" dirty="0">
                <a:solidFill>
                  <a:schemeClr val="tx1"/>
                </a:solidFill>
                <a:latin typeface="Arial Rounded MT Bold" panose="020F0704030504030204" pitchFamily="34" charset="0"/>
              </a:rPr>
              <a:t>C</a:t>
            </a:r>
            <a:r>
              <a:rPr lang="en-CA" sz="2000" cap="none" dirty="0" smtClean="0">
                <a:solidFill>
                  <a:schemeClr val="tx1"/>
                </a:solidFill>
                <a:latin typeface="Arial Rounded MT Bold" panose="020F0704030504030204" pitchFamily="34" charset="0"/>
              </a:rPr>
              <a:t>ross and the federal and provincial governments was dysfunctional, and as a result, the country lacked a national blood policy. That lack of a clear policy, he found, resulted in a series of disastrous decisions, including:</a:t>
            </a:r>
          </a:p>
          <a:p>
            <a:pPr algn="l">
              <a:lnSpc>
                <a:spcPct val="100000"/>
              </a:lnSpc>
            </a:pPr>
            <a:endParaRPr lang="en-CA" sz="2000" cap="none" dirty="0" smtClean="0">
              <a:solidFill>
                <a:schemeClr val="tx1"/>
              </a:solidFill>
              <a:latin typeface="Arial Rounded MT Bold" panose="020F0704030504030204" pitchFamily="34" charset="0"/>
            </a:endParaRPr>
          </a:p>
          <a:p>
            <a:pPr algn="l">
              <a:lnSpc>
                <a:spcPct val="100000"/>
              </a:lnSpc>
            </a:pPr>
            <a:r>
              <a:rPr lang="en-CA" sz="2000" cap="none" dirty="0" smtClean="0">
                <a:solidFill>
                  <a:schemeClr val="tx1"/>
                </a:solidFill>
                <a:latin typeface="Arial Rounded MT Bold" panose="020F0704030504030204" pitchFamily="34" charset="0"/>
              </a:rPr>
              <a:t>The failure to screen out high-risk blood donors; importing plasma collected from high-risk prison populations in the </a:t>
            </a:r>
            <a:r>
              <a:rPr lang="en-CA" sz="2000" cap="none" dirty="0">
                <a:solidFill>
                  <a:schemeClr val="tx1"/>
                </a:solidFill>
                <a:latin typeface="Arial Rounded MT Bold" panose="020F0704030504030204" pitchFamily="34" charset="0"/>
              </a:rPr>
              <a:t>U</a:t>
            </a:r>
            <a:r>
              <a:rPr lang="en-CA" sz="2000" cap="none" dirty="0" smtClean="0">
                <a:solidFill>
                  <a:schemeClr val="tx1"/>
                </a:solidFill>
                <a:latin typeface="Arial Rounded MT Bold" panose="020F0704030504030204" pitchFamily="34" charset="0"/>
              </a:rPr>
              <a:t>.S.; delays in testing blood donations for HIV due to spending restrictions; not using a test that may have caught as many as 90% of hepatitis C cases; delaying the purchase of safer, heat-treated blood products for hemophiliacs out of a desire to use up inventory of potentially contaminated products; and a failure to track down all those who might have been infected.</a:t>
            </a:r>
            <a:endParaRPr lang="en-US" sz="2000" cap="none" dirty="0">
              <a:solidFill>
                <a:schemeClr val="tx1"/>
              </a:solidFill>
              <a:latin typeface="Arial Rounded MT Bold" panose="020F0704030504030204"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1" y="731520"/>
            <a:ext cx="7355027" cy="1911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663951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12192000" cy="776377"/>
          </a:xfrm>
        </p:spPr>
        <p:txBody>
          <a:bodyPr>
            <a:normAutofit/>
          </a:bodyPr>
          <a:lstStyle/>
          <a:p>
            <a:r>
              <a:rPr lang="en-US" cap="none" dirty="0" smtClean="0"/>
              <a:t>RCMP Investigation</a:t>
            </a:r>
            <a:endParaRPr lang="en-US" cap="none" dirty="0"/>
          </a:p>
        </p:txBody>
      </p:sp>
      <p:sp>
        <p:nvSpPr>
          <p:cNvPr id="3" name="Subtitle 2"/>
          <p:cNvSpPr>
            <a:spLocks noGrp="1"/>
          </p:cNvSpPr>
          <p:nvPr>
            <p:ph type="subTitle" idx="1"/>
          </p:nvPr>
        </p:nvSpPr>
        <p:spPr>
          <a:xfrm>
            <a:off x="0" y="3088260"/>
            <a:ext cx="12192000" cy="3769740"/>
          </a:xfrm>
        </p:spPr>
        <p:txBody>
          <a:bodyPr>
            <a:normAutofit/>
          </a:bodyPr>
          <a:lstStyle/>
          <a:p>
            <a:pPr algn="l">
              <a:lnSpc>
                <a:spcPct val="100000"/>
              </a:lnSpc>
            </a:pPr>
            <a:r>
              <a:rPr lang="en-CA" sz="2000" cap="none" dirty="0" smtClean="0">
                <a:solidFill>
                  <a:schemeClr val="tx1"/>
                </a:solidFill>
                <a:latin typeface="Arial Rounded MT Bold" panose="020F0704030504030204" pitchFamily="34" charset="0"/>
              </a:rPr>
              <a:t>On </a:t>
            </a:r>
            <a:r>
              <a:rPr lang="en-CA" sz="2000" cap="none" dirty="0">
                <a:solidFill>
                  <a:schemeClr val="tx1"/>
                </a:solidFill>
                <a:latin typeface="Arial Rounded MT Bold" panose="020F0704030504030204" pitchFamily="34" charset="0"/>
              </a:rPr>
              <a:t>N</a:t>
            </a:r>
            <a:r>
              <a:rPr lang="en-CA" sz="2000" cap="none" dirty="0" smtClean="0">
                <a:solidFill>
                  <a:schemeClr val="tx1"/>
                </a:solidFill>
                <a:latin typeface="Arial Rounded MT Bold" panose="020F0704030504030204" pitchFamily="34" charset="0"/>
              </a:rPr>
              <a:t>ovember 20, 2002, the Royal </a:t>
            </a:r>
            <a:r>
              <a:rPr lang="en-CA" sz="2000" cap="none" dirty="0">
                <a:solidFill>
                  <a:schemeClr val="tx1"/>
                </a:solidFill>
                <a:latin typeface="Arial Rounded MT Bold" panose="020F0704030504030204" pitchFamily="34" charset="0"/>
              </a:rPr>
              <a:t>C</a:t>
            </a:r>
            <a:r>
              <a:rPr lang="en-CA" sz="2000" cap="none" dirty="0" smtClean="0">
                <a:solidFill>
                  <a:schemeClr val="tx1"/>
                </a:solidFill>
                <a:latin typeface="Arial Rounded MT Bold" panose="020F0704030504030204" pitchFamily="34" charset="0"/>
              </a:rPr>
              <a:t>anadian </a:t>
            </a:r>
            <a:r>
              <a:rPr lang="en-CA" sz="2000" cap="none" dirty="0">
                <a:solidFill>
                  <a:schemeClr val="tx1"/>
                </a:solidFill>
                <a:latin typeface="Arial Rounded MT Bold" panose="020F0704030504030204" pitchFamily="34" charset="0"/>
              </a:rPr>
              <a:t>M</a:t>
            </a:r>
            <a:r>
              <a:rPr lang="en-CA" sz="2000" cap="none" dirty="0" smtClean="0">
                <a:solidFill>
                  <a:schemeClr val="tx1"/>
                </a:solidFill>
                <a:latin typeface="Arial Rounded MT Bold" panose="020F0704030504030204" pitchFamily="34" charset="0"/>
              </a:rPr>
              <a:t>ounted </a:t>
            </a:r>
            <a:r>
              <a:rPr lang="en-CA" sz="2000" cap="none" dirty="0">
                <a:solidFill>
                  <a:schemeClr val="tx1"/>
                </a:solidFill>
                <a:latin typeface="Arial Rounded MT Bold" panose="020F0704030504030204" pitchFamily="34" charset="0"/>
              </a:rPr>
              <a:t>P</a:t>
            </a:r>
            <a:r>
              <a:rPr lang="en-CA" sz="2000" cap="none" dirty="0" smtClean="0">
                <a:solidFill>
                  <a:schemeClr val="tx1"/>
                </a:solidFill>
                <a:latin typeface="Arial Rounded MT Bold" panose="020F0704030504030204" pitchFamily="34" charset="0"/>
              </a:rPr>
              <a:t>olice (RCMP) laid criminal charges against the Red </a:t>
            </a:r>
            <a:r>
              <a:rPr lang="en-CA" sz="2000" cap="none" dirty="0">
                <a:solidFill>
                  <a:schemeClr val="tx1"/>
                </a:solidFill>
                <a:latin typeface="Arial Rounded MT Bold" panose="020F0704030504030204" pitchFamily="34" charset="0"/>
              </a:rPr>
              <a:t>C</a:t>
            </a:r>
            <a:r>
              <a:rPr lang="en-CA" sz="2000" cap="none" dirty="0" smtClean="0">
                <a:solidFill>
                  <a:schemeClr val="tx1"/>
                </a:solidFill>
                <a:latin typeface="Arial Rounded MT Bold" panose="020F0704030504030204" pitchFamily="34" charset="0"/>
              </a:rPr>
              <a:t>ross, four doctors, and a U.S.-based pharmaceutical company. They alleged that the accused failed to properly screen blood donors, failed to test blood properly, and failed to warn the public that there were risks associated with blood products. </a:t>
            </a:r>
          </a:p>
          <a:p>
            <a:pPr algn="l">
              <a:lnSpc>
                <a:spcPct val="100000"/>
              </a:lnSpc>
            </a:pPr>
            <a:endParaRPr lang="en-CA" sz="2000" cap="none" dirty="0" smtClean="0">
              <a:solidFill>
                <a:schemeClr val="tx1"/>
              </a:solidFill>
              <a:latin typeface="Arial Rounded MT Bold" panose="020F0704030504030204" pitchFamily="34" charset="0"/>
            </a:endParaRPr>
          </a:p>
          <a:p>
            <a:pPr algn="l">
              <a:lnSpc>
                <a:spcPct val="100000"/>
              </a:lnSpc>
            </a:pPr>
            <a:r>
              <a:rPr lang="en-CA" sz="2000" cap="none" dirty="0" smtClean="0">
                <a:solidFill>
                  <a:schemeClr val="tx1"/>
                </a:solidFill>
                <a:latin typeface="Arial Rounded MT Bold" panose="020F0704030504030204" pitchFamily="34" charset="0"/>
              </a:rPr>
              <a:t>In the end, there was only a single criminal prosecution. On May 30, 2005, the Red </a:t>
            </a:r>
            <a:r>
              <a:rPr lang="en-CA" sz="2000" cap="none" dirty="0">
                <a:solidFill>
                  <a:schemeClr val="tx1"/>
                </a:solidFill>
                <a:latin typeface="Arial Rounded MT Bold" panose="020F0704030504030204" pitchFamily="34" charset="0"/>
              </a:rPr>
              <a:t>C</a:t>
            </a:r>
            <a:r>
              <a:rPr lang="en-CA" sz="2000" cap="none" dirty="0" smtClean="0">
                <a:solidFill>
                  <a:schemeClr val="tx1"/>
                </a:solidFill>
                <a:latin typeface="Arial Rounded MT Bold" panose="020F0704030504030204" pitchFamily="34" charset="0"/>
              </a:rPr>
              <a:t>ross pleaded guilty to violating the food and drug regulation act by distributing an adulterated or contaminated drug. It was fined $5,000, which was the maximum penalty for the offence under the act. The four doctors and the U.S.-based pharmaceutical company were acquitted of all criminal charges.</a:t>
            </a:r>
          </a:p>
          <a:p>
            <a:pPr algn="l">
              <a:lnSpc>
                <a:spcPct val="100000"/>
              </a:lnSpc>
            </a:pPr>
            <a:endParaRPr lang="en-US" sz="2000" dirty="0">
              <a:solidFill>
                <a:schemeClr val="tx1"/>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731520"/>
            <a:ext cx="7315200" cy="1911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549062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12192000" cy="776377"/>
          </a:xfrm>
        </p:spPr>
        <p:txBody>
          <a:bodyPr>
            <a:normAutofit/>
          </a:bodyPr>
          <a:lstStyle/>
          <a:p>
            <a:r>
              <a:rPr lang="en-US" cap="none" dirty="0" smtClean="0"/>
              <a:t>Compensation</a:t>
            </a:r>
            <a:endParaRPr lang="en-US" cap="none" dirty="0"/>
          </a:p>
        </p:txBody>
      </p:sp>
      <p:sp>
        <p:nvSpPr>
          <p:cNvPr id="3" name="Subtitle 2"/>
          <p:cNvSpPr>
            <a:spLocks noGrp="1"/>
          </p:cNvSpPr>
          <p:nvPr>
            <p:ph type="subTitle" idx="1"/>
          </p:nvPr>
        </p:nvSpPr>
        <p:spPr>
          <a:xfrm>
            <a:off x="0" y="2647666"/>
            <a:ext cx="12192000" cy="4210334"/>
          </a:xfrm>
        </p:spPr>
        <p:txBody>
          <a:bodyPr>
            <a:normAutofit fontScale="92500" lnSpcReduction="10000"/>
          </a:bodyPr>
          <a:lstStyle/>
          <a:p>
            <a:pPr algn="l"/>
            <a:r>
              <a:rPr lang="en-CA" cap="none" dirty="0" smtClean="0">
                <a:solidFill>
                  <a:schemeClr val="tx1"/>
                </a:solidFill>
                <a:latin typeface="Arial Rounded MT Bold" panose="020F0704030504030204" pitchFamily="34" charset="0"/>
              </a:rPr>
              <a:t>On </a:t>
            </a:r>
            <a:r>
              <a:rPr lang="en-CA" cap="none" dirty="0">
                <a:solidFill>
                  <a:schemeClr val="tx1"/>
                </a:solidFill>
                <a:latin typeface="Arial Rounded MT Bold" panose="020F0704030504030204" pitchFamily="34" charset="0"/>
              </a:rPr>
              <a:t>D</a:t>
            </a:r>
            <a:r>
              <a:rPr lang="en-CA" cap="none" dirty="0" smtClean="0">
                <a:solidFill>
                  <a:schemeClr val="tx1"/>
                </a:solidFill>
                <a:latin typeface="Arial Rounded MT Bold" panose="020F0704030504030204" pitchFamily="34" charset="0"/>
              </a:rPr>
              <a:t>ecember 14, 1989, the federal government announced $150 million in compensation ($120,000 each) for 1,250 </a:t>
            </a:r>
            <a:r>
              <a:rPr lang="en-CA" cap="none" dirty="0">
                <a:solidFill>
                  <a:schemeClr val="tx1"/>
                </a:solidFill>
                <a:latin typeface="Arial Rounded MT Bold" panose="020F0704030504030204" pitchFamily="34" charset="0"/>
              </a:rPr>
              <a:t>C</a:t>
            </a:r>
            <a:r>
              <a:rPr lang="en-CA" cap="none" dirty="0" smtClean="0">
                <a:solidFill>
                  <a:schemeClr val="tx1"/>
                </a:solidFill>
                <a:latin typeface="Arial Rounded MT Bold" panose="020F0704030504030204" pitchFamily="34" charset="0"/>
              </a:rPr>
              <a:t>anadians who contracted HIV from contaminated blood in exchange for a promise that they would not sue. In 1993, the provinces extended the compensation plan, offering $30,000 a year to all those who had contracted HIV from blood.</a:t>
            </a:r>
          </a:p>
          <a:p>
            <a:pPr algn="l"/>
            <a:endParaRPr lang="en-CA" cap="none" dirty="0" smtClean="0">
              <a:solidFill>
                <a:schemeClr val="tx1"/>
              </a:solidFill>
              <a:latin typeface="Arial Rounded MT Bold" panose="020F0704030504030204" pitchFamily="34" charset="0"/>
            </a:endParaRPr>
          </a:p>
          <a:p>
            <a:pPr algn="l"/>
            <a:r>
              <a:rPr lang="en-CA" cap="none" dirty="0" smtClean="0">
                <a:solidFill>
                  <a:schemeClr val="tx1"/>
                </a:solidFill>
                <a:latin typeface="Arial Rounded MT Bold" panose="020F0704030504030204" pitchFamily="34" charset="0"/>
              </a:rPr>
              <a:t>On March 27, 1998, provincial and federal health ministers announced $1.1 billion in compensation for people who contracted hepatitis C from tainted blood - but only those who were infected between 1986 and 1990. Those who were infected outside those dates - an estimated 20,000 people – were outraged. On </a:t>
            </a:r>
            <a:r>
              <a:rPr lang="en-CA" cap="none" dirty="0">
                <a:solidFill>
                  <a:schemeClr val="tx1"/>
                </a:solidFill>
                <a:latin typeface="Arial Rounded MT Bold" panose="020F0704030504030204" pitchFamily="34" charset="0"/>
              </a:rPr>
              <a:t>J</a:t>
            </a:r>
            <a:r>
              <a:rPr lang="en-CA" cap="none" dirty="0" smtClean="0">
                <a:solidFill>
                  <a:schemeClr val="tx1"/>
                </a:solidFill>
                <a:latin typeface="Arial Rounded MT Bold" panose="020F0704030504030204" pitchFamily="34" charset="0"/>
              </a:rPr>
              <a:t>uly 25, 2006, the federal government announced a $1 billion compensation package for 5,500 people – the “forgotten victims” who contracted hepatitis C before 1986 and after 1990.  </a:t>
            </a:r>
            <a:endParaRPr lang="en-US" cap="none" dirty="0" smtClean="0">
              <a:latin typeface="Arial Rounded MT Bold" panose="020F0704030504030204" pitchFamily="34" charset="0"/>
            </a:endParaRPr>
          </a:p>
          <a:p>
            <a:endParaRPr lang="en-US" dirty="0"/>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731520"/>
            <a:ext cx="6813938" cy="1911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954451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12192000" cy="776377"/>
          </a:xfrm>
        </p:spPr>
        <p:txBody>
          <a:bodyPr>
            <a:normAutofit/>
          </a:bodyPr>
          <a:lstStyle/>
          <a:p>
            <a:r>
              <a:rPr lang="en-US" cap="none" dirty="0" smtClean="0"/>
              <a:t>Significance of the Tainted </a:t>
            </a:r>
            <a:r>
              <a:rPr lang="en-US" cap="none" dirty="0"/>
              <a:t>B</a:t>
            </a:r>
            <a:r>
              <a:rPr lang="en-US" cap="none" dirty="0" smtClean="0"/>
              <a:t>lood </a:t>
            </a:r>
            <a:r>
              <a:rPr lang="en-US" cap="none" dirty="0"/>
              <a:t>S</a:t>
            </a:r>
            <a:r>
              <a:rPr lang="en-US" cap="none" dirty="0" smtClean="0"/>
              <a:t>candal</a:t>
            </a:r>
            <a:endParaRPr lang="en-US" cap="none" dirty="0"/>
          </a:p>
        </p:txBody>
      </p:sp>
      <p:sp>
        <p:nvSpPr>
          <p:cNvPr id="3" name="Subtitle 2"/>
          <p:cNvSpPr>
            <a:spLocks noGrp="1"/>
          </p:cNvSpPr>
          <p:nvPr>
            <p:ph type="subTitle" idx="1"/>
          </p:nvPr>
        </p:nvSpPr>
        <p:spPr>
          <a:xfrm>
            <a:off x="0" y="3088260"/>
            <a:ext cx="12192000" cy="3769740"/>
          </a:xfrm>
        </p:spPr>
        <p:txBody>
          <a:bodyPr>
            <a:noAutofit/>
          </a:bodyPr>
          <a:lstStyle/>
          <a:p>
            <a:pPr algn="l">
              <a:lnSpc>
                <a:spcPct val="100000"/>
              </a:lnSpc>
            </a:pPr>
            <a:r>
              <a:rPr lang="en-CA" sz="2000" cap="none" dirty="0" smtClean="0">
                <a:solidFill>
                  <a:schemeClr val="tx1"/>
                </a:solidFill>
                <a:latin typeface="Arial Rounded MT Bold" panose="020F0704030504030204" pitchFamily="34" charset="0"/>
              </a:rPr>
              <a:t>At least 2000 recipients of blood and blood products contracted HIV and another 30,000 transfusion recipients were infected with hepatitis C. About 8000 </a:t>
            </a:r>
            <a:r>
              <a:rPr lang="en-CA" sz="2000" cap="none" dirty="0">
                <a:solidFill>
                  <a:schemeClr val="tx1"/>
                </a:solidFill>
                <a:latin typeface="Arial Rounded MT Bold" panose="020F0704030504030204" pitchFamily="34" charset="0"/>
              </a:rPr>
              <a:t>C</a:t>
            </a:r>
            <a:r>
              <a:rPr lang="en-CA" sz="2000" cap="none" dirty="0" smtClean="0">
                <a:solidFill>
                  <a:schemeClr val="tx1"/>
                </a:solidFill>
                <a:latin typeface="Arial Rounded MT Bold" panose="020F0704030504030204" pitchFamily="34" charset="0"/>
              </a:rPr>
              <a:t>anadians are expected to die as a direct result of contaminated blood. </a:t>
            </a:r>
          </a:p>
          <a:p>
            <a:pPr algn="l">
              <a:lnSpc>
                <a:spcPct val="100000"/>
              </a:lnSpc>
            </a:pPr>
            <a:endParaRPr lang="en-US" sz="2000" cap="none" dirty="0" smtClean="0">
              <a:solidFill>
                <a:schemeClr val="tx1"/>
              </a:solidFill>
              <a:latin typeface="Arial Rounded MT Bold" panose="020F0704030504030204" pitchFamily="34" charset="0"/>
            </a:endParaRPr>
          </a:p>
          <a:p>
            <a:pPr algn="l">
              <a:lnSpc>
                <a:spcPct val="100000"/>
              </a:lnSpc>
            </a:pPr>
            <a:r>
              <a:rPr lang="en-US" sz="2000" cap="none" dirty="0" smtClean="0">
                <a:solidFill>
                  <a:schemeClr val="tx1"/>
                </a:solidFill>
                <a:latin typeface="Arial Rounded MT Bold" panose="020F0704030504030204" pitchFamily="34" charset="0"/>
              </a:rPr>
              <a:t>In </a:t>
            </a:r>
            <a:r>
              <a:rPr lang="en-US" sz="2000" cap="none" dirty="0">
                <a:solidFill>
                  <a:schemeClr val="tx1"/>
                </a:solidFill>
                <a:latin typeface="Arial Rounded MT Bold" panose="020F0704030504030204" pitchFamily="34" charset="0"/>
              </a:rPr>
              <a:t>S</a:t>
            </a:r>
            <a:r>
              <a:rPr lang="en-US" sz="2000" cap="none" dirty="0" smtClean="0">
                <a:solidFill>
                  <a:schemeClr val="tx1"/>
                </a:solidFill>
                <a:latin typeface="Arial Rounded MT Bold" panose="020F0704030504030204" pitchFamily="34" charset="0"/>
              </a:rPr>
              <a:t>eptember 1998, the Red </a:t>
            </a:r>
            <a:r>
              <a:rPr lang="en-US" sz="2000" cap="none" dirty="0">
                <a:solidFill>
                  <a:schemeClr val="tx1"/>
                </a:solidFill>
                <a:latin typeface="Arial Rounded MT Bold" panose="020F0704030504030204" pitchFamily="34" charset="0"/>
              </a:rPr>
              <a:t>C</a:t>
            </a:r>
            <a:r>
              <a:rPr lang="en-US" sz="2000" cap="none" dirty="0" smtClean="0">
                <a:solidFill>
                  <a:schemeClr val="tx1"/>
                </a:solidFill>
                <a:latin typeface="Arial Rounded MT Bold" panose="020F0704030504030204" pitchFamily="34" charset="0"/>
              </a:rPr>
              <a:t>ross was stripped of its control over </a:t>
            </a:r>
            <a:r>
              <a:rPr lang="en-US" sz="2000" cap="none" dirty="0">
                <a:solidFill>
                  <a:schemeClr val="tx1"/>
                </a:solidFill>
                <a:latin typeface="Arial Rounded MT Bold" panose="020F0704030504030204" pitchFamily="34" charset="0"/>
              </a:rPr>
              <a:t>C</a:t>
            </a:r>
            <a:r>
              <a:rPr lang="en-US" sz="2000" cap="none" dirty="0" smtClean="0">
                <a:solidFill>
                  <a:schemeClr val="tx1"/>
                </a:solidFill>
                <a:latin typeface="Arial Rounded MT Bold" panose="020F0704030504030204" pitchFamily="34" charset="0"/>
              </a:rPr>
              <a:t>anada’s blood system. It was replaced by a new federal agency, </a:t>
            </a:r>
            <a:r>
              <a:rPr lang="en-US" sz="2000" cap="none" dirty="0">
                <a:solidFill>
                  <a:schemeClr val="tx1"/>
                </a:solidFill>
                <a:latin typeface="Arial Rounded MT Bold" panose="020F0704030504030204" pitchFamily="34" charset="0"/>
              </a:rPr>
              <a:t>C</a:t>
            </a:r>
            <a:r>
              <a:rPr lang="en-US" sz="2000" cap="none" dirty="0" smtClean="0">
                <a:solidFill>
                  <a:schemeClr val="tx1"/>
                </a:solidFill>
                <a:latin typeface="Arial Rounded MT Bold" panose="020F0704030504030204" pitchFamily="34" charset="0"/>
              </a:rPr>
              <a:t>anadian </a:t>
            </a:r>
            <a:r>
              <a:rPr lang="en-US" sz="2000" cap="none" dirty="0">
                <a:solidFill>
                  <a:schemeClr val="tx1"/>
                </a:solidFill>
                <a:latin typeface="Arial Rounded MT Bold" panose="020F0704030504030204" pitchFamily="34" charset="0"/>
              </a:rPr>
              <a:t>B</a:t>
            </a:r>
            <a:r>
              <a:rPr lang="en-US" sz="2000" cap="none" dirty="0" smtClean="0">
                <a:solidFill>
                  <a:schemeClr val="tx1"/>
                </a:solidFill>
                <a:latin typeface="Arial Rounded MT Bold" panose="020F0704030504030204" pitchFamily="34" charset="0"/>
              </a:rPr>
              <a:t>lood </a:t>
            </a:r>
            <a:r>
              <a:rPr lang="en-US" sz="2000" cap="none" dirty="0">
                <a:solidFill>
                  <a:schemeClr val="tx1"/>
                </a:solidFill>
                <a:latin typeface="Arial Rounded MT Bold" panose="020F0704030504030204" pitchFamily="34" charset="0"/>
              </a:rPr>
              <a:t>S</a:t>
            </a:r>
            <a:r>
              <a:rPr lang="en-US" sz="2000" cap="none" dirty="0" smtClean="0">
                <a:solidFill>
                  <a:schemeClr val="tx1"/>
                </a:solidFill>
                <a:latin typeface="Arial Rounded MT Bold" panose="020F0704030504030204" pitchFamily="34" charset="0"/>
              </a:rPr>
              <a:t>ervices (except in </a:t>
            </a:r>
            <a:r>
              <a:rPr lang="en-US" sz="2000" cap="none" dirty="0" err="1" smtClean="0">
                <a:solidFill>
                  <a:schemeClr val="tx1"/>
                </a:solidFill>
                <a:latin typeface="Arial Rounded MT Bold" panose="020F0704030504030204" pitchFamily="34" charset="0"/>
              </a:rPr>
              <a:t>quebec</a:t>
            </a:r>
            <a:r>
              <a:rPr lang="en-US" sz="2000" cap="none" dirty="0" smtClean="0">
                <a:solidFill>
                  <a:schemeClr val="tx1"/>
                </a:solidFill>
                <a:latin typeface="Arial Rounded MT Bold" panose="020F0704030504030204" pitchFamily="34" charset="0"/>
              </a:rPr>
              <a:t> where </a:t>
            </a:r>
            <a:r>
              <a:rPr lang="en-US" sz="2000" cap="none" dirty="0" err="1" smtClean="0">
                <a:solidFill>
                  <a:schemeClr val="tx1"/>
                </a:solidFill>
                <a:latin typeface="Arial Rounded MT Bold" panose="020F0704030504030204" pitchFamily="34" charset="0"/>
              </a:rPr>
              <a:t>Héma</a:t>
            </a:r>
            <a:r>
              <a:rPr lang="en-US" sz="2000" cap="none" dirty="0" smtClean="0">
                <a:solidFill>
                  <a:schemeClr val="tx1"/>
                </a:solidFill>
                <a:latin typeface="Arial Rounded MT Bold" panose="020F0704030504030204" pitchFamily="34" charset="0"/>
              </a:rPr>
              <a:t>-Québec was established). Since </a:t>
            </a:r>
            <a:r>
              <a:rPr lang="en-US" sz="2000" cap="none" dirty="0">
                <a:solidFill>
                  <a:schemeClr val="tx1"/>
                </a:solidFill>
                <a:latin typeface="Arial Rounded MT Bold" panose="020F0704030504030204" pitchFamily="34" charset="0"/>
              </a:rPr>
              <a:t>C</a:t>
            </a:r>
            <a:r>
              <a:rPr lang="en-US" sz="2000" cap="none" dirty="0" smtClean="0">
                <a:solidFill>
                  <a:schemeClr val="tx1"/>
                </a:solidFill>
                <a:latin typeface="Arial Rounded MT Bold" panose="020F0704030504030204" pitchFamily="34" charset="0"/>
              </a:rPr>
              <a:t>anadian </a:t>
            </a:r>
            <a:r>
              <a:rPr lang="en-US" sz="2000" cap="none" dirty="0">
                <a:solidFill>
                  <a:schemeClr val="tx1"/>
                </a:solidFill>
                <a:latin typeface="Arial Rounded MT Bold" panose="020F0704030504030204" pitchFamily="34" charset="0"/>
              </a:rPr>
              <a:t>B</a:t>
            </a:r>
            <a:r>
              <a:rPr lang="en-US" sz="2000" cap="none" dirty="0" smtClean="0">
                <a:solidFill>
                  <a:schemeClr val="tx1"/>
                </a:solidFill>
                <a:latin typeface="Arial Rounded MT Bold" panose="020F0704030504030204" pitchFamily="34" charset="0"/>
              </a:rPr>
              <a:t>lood </a:t>
            </a:r>
            <a:r>
              <a:rPr lang="en-US" sz="2000" cap="none" dirty="0">
                <a:solidFill>
                  <a:schemeClr val="tx1"/>
                </a:solidFill>
                <a:latin typeface="Arial Rounded MT Bold" panose="020F0704030504030204" pitchFamily="34" charset="0"/>
              </a:rPr>
              <a:t>S</a:t>
            </a:r>
            <a:r>
              <a:rPr lang="en-US" sz="2000" cap="none" dirty="0" smtClean="0">
                <a:solidFill>
                  <a:schemeClr val="tx1"/>
                </a:solidFill>
                <a:latin typeface="Arial Rounded MT Bold" panose="020F0704030504030204" pitchFamily="34" charset="0"/>
              </a:rPr>
              <a:t>ervices began managing </a:t>
            </a:r>
            <a:r>
              <a:rPr lang="en-US" sz="2000" cap="none" dirty="0">
                <a:solidFill>
                  <a:schemeClr val="tx1"/>
                </a:solidFill>
                <a:latin typeface="Arial Rounded MT Bold" panose="020F0704030504030204" pitchFamily="34" charset="0"/>
              </a:rPr>
              <a:t>C</a:t>
            </a:r>
            <a:r>
              <a:rPr lang="en-US" sz="2000" cap="none" dirty="0" smtClean="0">
                <a:solidFill>
                  <a:schemeClr val="tx1"/>
                </a:solidFill>
                <a:latin typeface="Arial Rounded MT Bold" panose="020F0704030504030204" pitchFamily="34" charset="0"/>
              </a:rPr>
              <a:t>anada’s blood system in 1998, there has not been a single recorded instance of blood-borne infection from either hepatitis C or HIV. </a:t>
            </a:r>
            <a:r>
              <a:rPr lang="en-CA" sz="2000" cap="none" dirty="0" smtClean="0">
                <a:solidFill>
                  <a:schemeClr val="tx1"/>
                </a:solidFill>
                <a:latin typeface="Arial Rounded MT Bold" panose="020F0704030504030204" pitchFamily="34" charset="0"/>
              </a:rPr>
              <a:t>Canada’s blood supply is recognized as one of the safest in the world. </a:t>
            </a:r>
            <a:endParaRPr lang="en-US" sz="2000" cap="none" dirty="0" smtClean="0">
              <a:solidFill>
                <a:schemeClr val="tx1"/>
              </a:solidFill>
              <a:latin typeface="Arial Rounded MT Bold" panose="020F0704030504030204" pitchFamily="34"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5999" y="731520"/>
            <a:ext cx="7184482" cy="1911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688933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12192000" cy="776377"/>
          </a:xfrm>
        </p:spPr>
        <p:txBody>
          <a:bodyPr>
            <a:normAutofit/>
          </a:bodyPr>
          <a:lstStyle/>
          <a:p>
            <a:r>
              <a:rPr lang="en-US" cap="none" dirty="0" smtClean="0"/>
              <a:t>Background to Hurricane </a:t>
            </a:r>
            <a:r>
              <a:rPr lang="en-US" cap="none" dirty="0"/>
              <a:t>H</a:t>
            </a:r>
            <a:r>
              <a:rPr lang="en-US" cap="none" dirty="0" smtClean="0"/>
              <a:t>azel</a:t>
            </a:r>
            <a:endParaRPr lang="en-US" cap="none" dirty="0"/>
          </a:p>
        </p:txBody>
      </p:sp>
      <p:sp>
        <p:nvSpPr>
          <p:cNvPr id="3" name="Subtitle 2"/>
          <p:cNvSpPr>
            <a:spLocks noGrp="1"/>
          </p:cNvSpPr>
          <p:nvPr>
            <p:ph type="subTitle" idx="1"/>
          </p:nvPr>
        </p:nvSpPr>
        <p:spPr>
          <a:xfrm>
            <a:off x="0" y="2622431"/>
            <a:ext cx="12192000" cy="4235569"/>
          </a:xfrm>
        </p:spPr>
        <p:txBody>
          <a:bodyPr>
            <a:normAutofit fontScale="25000" lnSpcReduction="20000"/>
          </a:bodyPr>
          <a:lstStyle/>
          <a:p>
            <a:pPr algn="l"/>
            <a:r>
              <a:rPr lang="en-CA" sz="8000" cap="none" dirty="0" smtClean="0">
                <a:solidFill>
                  <a:schemeClr val="tx1"/>
                </a:solidFill>
                <a:latin typeface="Arial Rounded MT Bold" panose="020F0704030504030204" pitchFamily="34" charset="0"/>
              </a:rPr>
              <a:t>Between </a:t>
            </a:r>
            <a:r>
              <a:rPr lang="en-CA" sz="8000" cap="none" dirty="0">
                <a:solidFill>
                  <a:schemeClr val="tx1"/>
                </a:solidFill>
                <a:latin typeface="Arial Rounded MT Bold" panose="020F0704030504030204" pitchFamily="34" charset="0"/>
              </a:rPr>
              <a:t>O</a:t>
            </a:r>
            <a:r>
              <a:rPr lang="en-CA" sz="8000" cap="none" dirty="0" smtClean="0">
                <a:solidFill>
                  <a:schemeClr val="tx1"/>
                </a:solidFill>
                <a:latin typeface="Arial Rounded MT Bold" panose="020F0704030504030204" pitchFamily="34" charset="0"/>
              </a:rPr>
              <a:t>ctober 5 and </a:t>
            </a:r>
            <a:r>
              <a:rPr lang="en-CA" sz="8000" cap="none" dirty="0">
                <a:solidFill>
                  <a:schemeClr val="tx1"/>
                </a:solidFill>
                <a:latin typeface="Arial Rounded MT Bold" panose="020F0704030504030204" pitchFamily="34" charset="0"/>
              </a:rPr>
              <a:t>O</a:t>
            </a:r>
            <a:r>
              <a:rPr lang="en-CA" sz="8000" cap="none" dirty="0" smtClean="0">
                <a:solidFill>
                  <a:schemeClr val="tx1"/>
                </a:solidFill>
                <a:latin typeface="Arial Rounded MT Bold" panose="020F0704030504030204" pitchFamily="34" charset="0"/>
              </a:rPr>
              <a:t>ctober 16, 1954, Hurricane </a:t>
            </a:r>
            <a:r>
              <a:rPr lang="en-CA" sz="8000" cap="none" dirty="0">
                <a:solidFill>
                  <a:schemeClr val="tx1"/>
                </a:solidFill>
                <a:latin typeface="Arial Rounded MT Bold" panose="020F0704030504030204" pitchFamily="34" charset="0"/>
              </a:rPr>
              <a:t>H</a:t>
            </a:r>
            <a:r>
              <a:rPr lang="en-CA" sz="8000" cap="none" dirty="0" smtClean="0">
                <a:solidFill>
                  <a:schemeClr val="tx1"/>
                </a:solidFill>
                <a:latin typeface="Arial Rounded MT Bold" panose="020F0704030504030204" pitchFamily="34" charset="0"/>
              </a:rPr>
              <a:t>azel formed in the </a:t>
            </a:r>
            <a:r>
              <a:rPr lang="en-CA" sz="8000" cap="none" dirty="0">
                <a:solidFill>
                  <a:schemeClr val="tx1"/>
                </a:solidFill>
                <a:latin typeface="Arial Rounded MT Bold" panose="020F0704030504030204" pitchFamily="34" charset="0"/>
              </a:rPr>
              <a:t>C</a:t>
            </a:r>
            <a:r>
              <a:rPr lang="en-CA" sz="8000" cap="none" dirty="0" smtClean="0">
                <a:solidFill>
                  <a:schemeClr val="tx1"/>
                </a:solidFill>
                <a:latin typeface="Arial Rounded MT Bold" panose="020F0704030504030204" pitchFamily="34" charset="0"/>
              </a:rPr>
              <a:t>aribbean, tracked through the western tip of </a:t>
            </a:r>
            <a:r>
              <a:rPr lang="en-CA" sz="8000" cap="none" dirty="0">
                <a:solidFill>
                  <a:schemeClr val="tx1"/>
                </a:solidFill>
                <a:latin typeface="Arial Rounded MT Bold" panose="020F0704030504030204" pitchFamily="34" charset="0"/>
              </a:rPr>
              <a:t>H</a:t>
            </a:r>
            <a:r>
              <a:rPr lang="en-CA" sz="8000" cap="none" dirty="0" smtClean="0">
                <a:solidFill>
                  <a:schemeClr val="tx1"/>
                </a:solidFill>
                <a:latin typeface="Arial Rounded MT Bold" panose="020F0704030504030204" pitchFamily="34" charset="0"/>
              </a:rPr>
              <a:t>aiti, several </a:t>
            </a:r>
            <a:r>
              <a:rPr lang="en-CA" sz="8000" cap="none" dirty="0">
                <a:solidFill>
                  <a:schemeClr val="tx1"/>
                </a:solidFill>
                <a:latin typeface="Arial Rounded MT Bold" panose="020F0704030504030204" pitchFamily="34" charset="0"/>
              </a:rPr>
              <a:t>A</a:t>
            </a:r>
            <a:r>
              <a:rPr lang="en-CA" sz="8000" cap="none" dirty="0" smtClean="0">
                <a:solidFill>
                  <a:schemeClr val="tx1"/>
                </a:solidFill>
                <a:latin typeface="Arial Rounded MT Bold" panose="020F0704030504030204" pitchFamily="34" charset="0"/>
              </a:rPr>
              <a:t>merican states along the eastern seaboard, and across Lake </a:t>
            </a:r>
            <a:r>
              <a:rPr lang="en-CA" sz="8000" cap="none" dirty="0">
                <a:solidFill>
                  <a:schemeClr val="tx1"/>
                </a:solidFill>
                <a:latin typeface="Arial Rounded MT Bold" panose="020F0704030504030204" pitchFamily="34" charset="0"/>
              </a:rPr>
              <a:t>O</a:t>
            </a:r>
            <a:r>
              <a:rPr lang="en-CA" sz="8000" cap="none" dirty="0" smtClean="0">
                <a:solidFill>
                  <a:schemeClr val="tx1"/>
                </a:solidFill>
                <a:latin typeface="Arial Rounded MT Bold" panose="020F0704030504030204" pitchFamily="34" charset="0"/>
              </a:rPr>
              <a:t>ntario where its warm moisture-laden air merged with a cold front and poured record rainfall on the </a:t>
            </a:r>
            <a:r>
              <a:rPr lang="en-CA" sz="8000" cap="none" dirty="0">
                <a:solidFill>
                  <a:schemeClr val="tx1"/>
                </a:solidFill>
                <a:latin typeface="Arial Rounded MT Bold" panose="020F0704030504030204" pitchFamily="34" charset="0"/>
              </a:rPr>
              <a:t>G</a:t>
            </a:r>
            <a:r>
              <a:rPr lang="en-CA" sz="8000" cap="none" dirty="0" smtClean="0">
                <a:solidFill>
                  <a:schemeClr val="tx1"/>
                </a:solidFill>
                <a:latin typeface="Arial Rounded MT Bold" panose="020F0704030504030204" pitchFamily="34" charset="0"/>
              </a:rPr>
              <a:t>reater </a:t>
            </a:r>
            <a:r>
              <a:rPr lang="en-CA" sz="8000" cap="none" dirty="0">
                <a:solidFill>
                  <a:schemeClr val="tx1"/>
                </a:solidFill>
                <a:latin typeface="Arial Rounded MT Bold" panose="020F0704030504030204" pitchFamily="34" charset="0"/>
              </a:rPr>
              <a:t>T</a:t>
            </a:r>
            <a:r>
              <a:rPr lang="en-CA" sz="8000" cap="none" dirty="0" smtClean="0">
                <a:solidFill>
                  <a:schemeClr val="tx1"/>
                </a:solidFill>
                <a:latin typeface="Arial Rounded MT Bold" panose="020F0704030504030204" pitchFamily="34" charset="0"/>
              </a:rPr>
              <a:t>oronto Area.</a:t>
            </a:r>
          </a:p>
          <a:p>
            <a:pPr algn="l"/>
            <a:endParaRPr lang="en-CA" sz="8000" cap="none" dirty="0" smtClean="0">
              <a:solidFill>
                <a:schemeClr val="tx1"/>
              </a:solidFill>
              <a:latin typeface="Arial Rounded MT Bold" panose="020F0704030504030204" pitchFamily="34" charset="0"/>
            </a:endParaRPr>
          </a:p>
          <a:p>
            <a:pPr algn="l"/>
            <a:r>
              <a:rPr lang="en-CA" sz="8000" cap="none" dirty="0" smtClean="0">
                <a:solidFill>
                  <a:schemeClr val="tx1"/>
                </a:solidFill>
                <a:latin typeface="Arial Rounded MT Bold" panose="020F0704030504030204" pitchFamily="34" charset="0"/>
              </a:rPr>
              <a:t>As Hurricane </a:t>
            </a:r>
            <a:r>
              <a:rPr lang="en-CA" sz="8000" cap="none" dirty="0">
                <a:solidFill>
                  <a:schemeClr val="tx1"/>
                </a:solidFill>
                <a:latin typeface="Arial Rounded MT Bold" panose="020F0704030504030204" pitchFamily="34" charset="0"/>
              </a:rPr>
              <a:t>H</a:t>
            </a:r>
            <a:r>
              <a:rPr lang="en-CA" sz="8000" cap="none" dirty="0" smtClean="0">
                <a:solidFill>
                  <a:schemeClr val="tx1"/>
                </a:solidFill>
                <a:latin typeface="Arial Rounded MT Bold" panose="020F0704030504030204" pitchFamily="34" charset="0"/>
              </a:rPr>
              <a:t>azel approached </a:t>
            </a:r>
            <a:r>
              <a:rPr lang="en-CA" sz="8000" cap="none" dirty="0">
                <a:solidFill>
                  <a:schemeClr val="tx1"/>
                </a:solidFill>
                <a:latin typeface="Arial Rounded MT Bold" panose="020F0704030504030204" pitchFamily="34" charset="0"/>
              </a:rPr>
              <a:t>T</a:t>
            </a:r>
            <a:r>
              <a:rPr lang="en-CA" sz="8000" cap="none" dirty="0" smtClean="0">
                <a:solidFill>
                  <a:schemeClr val="tx1"/>
                </a:solidFill>
                <a:latin typeface="Arial Rounded MT Bold" panose="020F0704030504030204" pitchFamily="34" charset="0"/>
              </a:rPr>
              <a:t>oronto on </a:t>
            </a:r>
            <a:r>
              <a:rPr lang="en-CA" sz="8000" cap="none" dirty="0">
                <a:solidFill>
                  <a:schemeClr val="tx1"/>
                </a:solidFill>
                <a:latin typeface="Arial Rounded MT Bold" panose="020F0704030504030204" pitchFamily="34" charset="0"/>
              </a:rPr>
              <a:t>O</a:t>
            </a:r>
            <a:r>
              <a:rPr lang="en-CA" sz="8000" cap="none" dirty="0" smtClean="0">
                <a:solidFill>
                  <a:schemeClr val="tx1"/>
                </a:solidFill>
                <a:latin typeface="Arial Rounded MT Bold" panose="020F0704030504030204" pitchFamily="34" charset="0"/>
              </a:rPr>
              <a:t>ctober 15th, the weather office warned citizens throughout the day, stressing the impending heavy rainfall. Although their forecasts were quite accurate, few people had experience with hurricanes and were unaware of how to prepare, leaving them vulnerable to the storm's power. Hurricane Hazel blew in to </a:t>
            </a:r>
            <a:r>
              <a:rPr lang="en-CA" sz="8000" cap="none" dirty="0">
                <a:solidFill>
                  <a:schemeClr val="tx1"/>
                </a:solidFill>
                <a:latin typeface="Arial Rounded MT Bold" panose="020F0704030504030204" pitchFamily="34" charset="0"/>
              </a:rPr>
              <a:t>T</a:t>
            </a:r>
            <a:r>
              <a:rPr lang="en-CA" sz="8000" cap="none" dirty="0" smtClean="0">
                <a:solidFill>
                  <a:schemeClr val="tx1"/>
                </a:solidFill>
                <a:latin typeface="Arial Rounded MT Bold" panose="020F0704030504030204" pitchFamily="34" charset="0"/>
              </a:rPr>
              <a:t>oronto at night on </a:t>
            </a:r>
            <a:r>
              <a:rPr lang="en-CA" sz="8000" cap="none" dirty="0">
                <a:solidFill>
                  <a:schemeClr val="tx1"/>
                </a:solidFill>
                <a:latin typeface="Arial Rounded MT Bold" panose="020F0704030504030204" pitchFamily="34" charset="0"/>
              </a:rPr>
              <a:t>O</a:t>
            </a:r>
            <a:r>
              <a:rPr lang="en-CA" sz="8000" cap="none" dirty="0" smtClean="0">
                <a:solidFill>
                  <a:schemeClr val="tx1"/>
                </a:solidFill>
                <a:latin typeface="Arial Rounded MT Bold" panose="020F0704030504030204" pitchFamily="34" charset="0"/>
              </a:rPr>
              <a:t>ctober 15</a:t>
            </a:r>
            <a:r>
              <a:rPr lang="en-CA" sz="8000" cap="none" baseline="30000" dirty="0" smtClean="0">
                <a:solidFill>
                  <a:schemeClr val="tx1"/>
                </a:solidFill>
                <a:latin typeface="Arial Rounded MT Bold" panose="020F0704030504030204" pitchFamily="34" charset="0"/>
              </a:rPr>
              <a:t>th</a:t>
            </a:r>
            <a:r>
              <a:rPr lang="en-CA" sz="8000" cap="none" dirty="0" smtClean="0">
                <a:solidFill>
                  <a:schemeClr val="tx1"/>
                </a:solidFill>
                <a:latin typeface="Arial Rounded MT Bold" panose="020F0704030504030204" pitchFamily="34" charset="0"/>
              </a:rPr>
              <a:t>, 1954, bringing with it wind which whipped through the city reaching 110 kilometres per hour and record rainfall of over 200 millimeters of rain in just 24 hours. It remains </a:t>
            </a:r>
            <a:r>
              <a:rPr lang="en-CA" sz="8000" cap="none" dirty="0">
                <a:solidFill>
                  <a:schemeClr val="tx1"/>
                </a:solidFill>
                <a:latin typeface="Arial Rounded MT Bold" panose="020F0704030504030204" pitchFamily="34" charset="0"/>
              </a:rPr>
              <a:t>C</a:t>
            </a:r>
            <a:r>
              <a:rPr lang="en-CA" sz="8000" cap="none" dirty="0" smtClean="0">
                <a:solidFill>
                  <a:schemeClr val="tx1"/>
                </a:solidFill>
                <a:latin typeface="Arial Rounded MT Bold" panose="020F0704030504030204" pitchFamily="34" charset="0"/>
              </a:rPr>
              <a:t>anada's deadliest hurricane and </a:t>
            </a:r>
            <a:r>
              <a:rPr lang="en-CA" sz="8000" cap="none" dirty="0">
                <a:solidFill>
                  <a:schemeClr val="tx1"/>
                </a:solidFill>
                <a:latin typeface="Arial Rounded MT Bold" panose="020F0704030504030204" pitchFamily="34" charset="0"/>
              </a:rPr>
              <a:t>T</a:t>
            </a:r>
            <a:r>
              <a:rPr lang="en-CA" sz="8000" cap="none" dirty="0" smtClean="0">
                <a:solidFill>
                  <a:schemeClr val="tx1"/>
                </a:solidFill>
                <a:latin typeface="Arial Rounded MT Bold" panose="020F0704030504030204" pitchFamily="34" charset="0"/>
              </a:rPr>
              <a:t>oronto's worst natural disaster.</a:t>
            </a:r>
          </a:p>
          <a:p>
            <a:pPr algn="l"/>
            <a:endParaRPr lang="en-CA" sz="8000" dirty="0">
              <a:solidFill>
                <a:schemeClr val="tx1"/>
              </a:solidFill>
            </a:endParaRPr>
          </a:p>
          <a:p>
            <a:pPr algn="l"/>
            <a:endParaRPr lang="en-CA" sz="8000" dirty="0">
              <a:solidFill>
                <a:schemeClr val="tx1"/>
              </a:solidFill>
            </a:endParaRPr>
          </a:p>
          <a:p>
            <a:pPr algn="l"/>
            <a:r>
              <a:rPr lang="en-CA" sz="8000" dirty="0">
                <a:solidFill>
                  <a:srgbClr val="7A81FF"/>
                </a:solidFill>
              </a:rPr>
              <a:t> </a:t>
            </a:r>
            <a:endParaRPr lang="en-CA" sz="8000" dirty="0" smtClean="0">
              <a:solidFill>
                <a:srgbClr val="7A81FF"/>
              </a:solidFill>
            </a:endParaRPr>
          </a:p>
          <a:p>
            <a:pPr algn="l"/>
            <a:endParaRPr lang="en-US" sz="7200" dirty="0" smtClean="0">
              <a:solidFill>
                <a:srgbClr val="7A81FF"/>
              </a:solidFill>
            </a:endParaRPr>
          </a:p>
          <a:p>
            <a:pPr algn="l"/>
            <a:endParaRPr lang="en-US" dirty="0">
              <a:solidFill>
                <a:srgbClr val="7A81FF"/>
              </a:solidFill>
            </a:endParaRPr>
          </a:p>
        </p:txBody>
      </p:sp>
      <p:pic>
        <p:nvPicPr>
          <p:cNvPr id="614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16106"/>
          <a:stretch/>
        </p:blipFill>
        <p:spPr bwMode="auto">
          <a:xfrm>
            <a:off x="3429000" y="594360"/>
            <a:ext cx="5303520" cy="19366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608925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12192000" cy="776377"/>
          </a:xfrm>
        </p:spPr>
        <p:txBody>
          <a:bodyPr>
            <a:normAutofit/>
          </a:bodyPr>
          <a:lstStyle/>
          <a:p>
            <a:r>
              <a:rPr lang="en-US" cap="none" dirty="0" smtClean="0"/>
              <a:t>Flooding</a:t>
            </a:r>
            <a:endParaRPr lang="en-US" cap="none" dirty="0"/>
          </a:p>
        </p:txBody>
      </p:sp>
      <p:sp>
        <p:nvSpPr>
          <p:cNvPr id="3" name="Subtitle 2"/>
          <p:cNvSpPr>
            <a:spLocks noGrp="1"/>
          </p:cNvSpPr>
          <p:nvPr>
            <p:ph type="subTitle" idx="1"/>
          </p:nvPr>
        </p:nvSpPr>
        <p:spPr>
          <a:xfrm>
            <a:off x="0" y="2622431"/>
            <a:ext cx="12192000" cy="4235569"/>
          </a:xfrm>
        </p:spPr>
        <p:txBody>
          <a:bodyPr>
            <a:normAutofit fontScale="25000" lnSpcReduction="20000"/>
          </a:bodyPr>
          <a:lstStyle/>
          <a:p>
            <a:pPr algn="l"/>
            <a:r>
              <a:rPr lang="en-CA" sz="8000" cap="none" dirty="0" smtClean="0">
                <a:solidFill>
                  <a:schemeClr val="tx1"/>
                </a:solidFill>
                <a:latin typeface="Arial Rounded MT Bold" panose="020F0704030504030204" pitchFamily="34" charset="0"/>
              </a:rPr>
              <a:t>The </a:t>
            </a:r>
            <a:r>
              <a:rPr lang="en-CA" sz="8000" cap="none" dirty="0">
                <a:solidFill>
                  <a:schemeClr val="tx1"/>
                </a:solidFill>
                <a:latin typeface="Arial Rounded MT Bold" panose="020F0704030504030204" pitchFamily="34" charset="0"/>
              </a:rPr>
              <a:t>T</a:t>
            </a:r>
            <a:r>
              <a:rPr lang="en-CA" sz="8000" cap="none" dirty="0" smtClean="0">
                <a:solidFill>
                  <a:schemeClr val="tx1"/>
                </a:solidFill>
                <a:latin typeface="Arial Rounded MT Bold" panose="020F0704030504030204" pitchFamily="34" charset="0"/>
              </a:rPr>
              <a:t>oronto area had experienced above average rainfall in the preceding month, especially in the two weeks prior to Hazel’s arrival. This accumulated rainfall had thoroughly soaked soils, thus preventing the absorption of any significant portion of Hurricane </a:t>
            </a:r>
            <a:r>
              <a:rPr lang="en-CA" sz="8000" cap="none" dirty="0">
                <a:solidFill>
                  <a:schemeClr val="tx1"/>
                </a:solidFill>
                <a:latin typeface="Arial Rounded MT Bold" panose="020F0704030504030204" pitchFamily="34" charset="0"/>
              </a:rPr>
              <a:t>H</a:t>
            </a:r>
            <a:r>
              <a:rPr lang="en-CA" sz="8000" cap="none" dirty="0" smtClean="0">
                <a:solidFill>
                  <a:schemeClr val="tx1"/>
                </a:solidFill>
                <a:latin typeface="Arial Rounded MT Bold" panose="020F0704030504030204" pitchFamily="34" charset="0"/>
              </a:rPr>
              <a:t>azel's downpour. Therefore, when Hazel dropped the record amount of rain (over 200 millimeters in 24 hours) on the region, most of the water simply ran off the surface and into rivers and creeks, rapidly filling them to capacity and causing them to overflow. The </a:t>
            </a:r>
            <a:r>
              <a:rPr lang="en-CA" sz="8000" cap="none" dirty="0">
                <a:solidFill>
                  <a:schemeClr val="tx1"/>
                </a:solidFill>
                <a:latin typeface="Arial Rounded MT Bold" panose="020F0704030504030204" pitchFamily="34" charset="0"/>
              </a:rPr>
              <a:t>H</a:t>
            </a:r>
            <a:r>
              <a:rPr lang="en-CA" sz="8000" cap="none" dirty="0" smtClean="0">
                <a:solidFill>
                  <a:schemeClr val="tx1"/>
                </a:solidFill>
                <a:latin typeface="Arial Rounded MT Bold" panose="020F0704030504030204" pitchFamily="34" charset="0"/>
              </a:rPr>
              <a:t>umber </a:t>
            </a:r>
            <a:r>
              <a:rPr lang="en-CA" sz="8000" cap="none" dirty="0">
                <a:solidFill>
                  <a:schemeClr val="tx1"/>
                </a:solidFill>
                <a:latin typeface="Arial Rounded MT Bold" panose="020F0704030504030204" pitchFamily="34" charset="0"/>
              </a:rPr>
              <a:t>R</a:t>
            </a:r>
            <a:r>
              <a:rPr lang="en-CA" sz="8000" cap="none" dirty="0" smtClean="0">
                <a:solidFill>
                  <a:schemeClr val="tx1"/>
                </a:solidFill>
                <a:latin typeface="Arial Rounded MT Bold" panose="020F0704030504030204" pitchFamily="34" charset="0"/>
              </a:rPr>
              <a:t>iver, Highland Creek, Don </a:t>
            </a:r>
            <a:r>
              <a:rPr lang="en-CA" sz="8000" cap="none" dirty="0">
                <a:solidFill>
                  <a:schemeClr val="tx1"/>
                </a:solidFill>
                <a:latin typeface="Arial Rounded MT Bold" panose="020F0704030504030204" pitchFamily="34" charset="0"/>
              </a:rPr>
              <a:t>R</a:t>
            </a:r>
            <a:r>
              <a:rPr lang="en-CA" sz="8000" cap="none" dirty="0" smtClean="0">
                <a:solidFill>
                  <a:schemeClr val="tx1"/>
                </a:solidFill>
                <a:latin typeface="Arial Rounded MT Bold" panose="020F0704030504030204" pitchFamily="34" charset="0"/>
              </a:rPr>
              <a:t>iver, </a:t>
            </a:r>
            <a:r>
              <a:rPr lang="en-CA" sz="8000" cap="none" dirty="0">
                <a:solidFill>
                  <a:schemeClr val="tx1"/>
                </a:solidFill>
                <a:latin typeface="Arial Rounded MT Bold" panose="020F0704030504030204" pitchFamily="34" charset="0"/>
              </a:rPr>
              <a:t>E</a:t>
            </a:r>
            <a:r>
              <a:rPr lang="en-CA" sz="8000" cap="none" dirty="0" smtClean="0">
                <a:solidFill>
                  <a:schemeClr val="tx1"/>
                </a:solidFill>
                <a:latin typeface="Arial Rounded MT Bold" panose="020F0704030504030204" pitchFamily="34" charset="0"/>
              </a:rPr>
              <a:t>tobicoke </a:t>
            </a:r>
            <a:r>
              <a:rPr lang="en-CA" sz="8000" cap="none" dirty="0">
                <a:solidFill>
                  <a:schemeClr val="tx1"/>
                </a:solidFill>
                <a:latin typeface="Arial Rounded MT Bold" panose="020F0704030504030204" pitchFamily="34" charset="0"/>
              </a:rPr>
              <a:t>C</a:t>
            </a:r>
            <a:r>
              <a:rPr lang="en-CA" sz="8000" cap="none" dirty="0" smtClean="0">
                <a:solidFill>
                  <a:schemeClr val="tx1"/>
                </a:solidFill>
                <a:latin typeface="Arial Rounded MT Bold" panose="020F0704030504030204" pitchFamily="34" charset="0"/>
              </a:rPr>
              <a:t>reek, Credit River, and 16 Mile </a:t>
            </a:r>
            <a:r>
              <a:rPr lang="en-CA" sz="8000" cap="none" dirty="0">
                <a:solidFill>
                  <a:schemeClr val="tx1"/>
                </a:solidFill>
                <a:latin typeface="Arial Rounded MT Bold" panose="020F0704030504030204" pitchFamily="34" charset="0"/>
              </a:rPr>
              <a:t>C</a:t>
            </a:r>
            <a:r>
              <a:rPr lang="en-CA" sz="8000" cap="none" dirty="0" smtClean="0">
                <a:solidFill>
                  <a:schemeClr val="tx1"/>
                </a:solidFill>
                <a:latin typeface="Arial Rounded MT Bold" panose="020F0704030504030204" pitchFamily="34" charset="0"/>
              </a:rPr>
              <a:t>reek all overflowed. </a:t>
            </a:r>
          </a:p>
          <a:p>
            <a:pPr algn="l"/>
            <a:r>
              <a:rPr lang="en-CA" sz="8000" cap="none" dirty="0" smtClean="0">
                <a:solidFill>
                  <a:schemeClr val="tx1"/>
                </a:solidFill>
                <a:latin typeface="Arial Rounded MT Bold" panose="020F0704030504030204" pitchFamily="34" charset="0"/>
              </a:rPr>
              <a:t> </a:t>
            </a:r>
          </a:p>
          <a:p>
            <a:pPr algn="l"/>
            <a:r>
              <a:rPr lang="en-CA" sz="8000" cap="none" dirty="0" smtClean="0">
                <a:solidFill>
                  <a:schemeClr val="tx1"/>
                </a:solidFill>
                <a:latin typeface="Arial Rounded MT Bold" panose="020F0704030504030204" pitchFamily="34" charset="0"/>
              </a:rPr>
              <a:t>Areas that are vulnerable to flooding are called 'floodplains'. These are lands adjoining a river, lake or other watercourse, which have been, or may be covered by floodwaters. In 1954, many </a:t>
            </a:r>
            <a:r>
              <a:rPr lang="en-CA" sz="8000" cap="none" dirty="0">
                <a:solidFill>
                  <a:schemeClr val="tx1"/>
                </a:solidFill>
                <a:latin typeface="Arial Rounded MT Bold" panose="020F0704030504030204" pitchFamily="34" charset="0"/>
              </a:rPr>
              <a:t>T</a:t>
            </a:r>
            <a:r>
              <a:rPr lang="en-CA" sz="8000" cap="none" dirty="0" smtClean="0">
                <a:solidFill>
                  <a:schemeClr val="tx1"/>
                </a:solidFill>
                <a:latin typeface="Arial Rounded MT Bold" panose="020F0704030504030204" pitchFamily="34" charset="0"/>
              </a:rPr>
              <a:t>oronto residents lived on the city’s floodplains, placing them directly in the path of Hurricane </a:t>
            </a:r>
            <a:r>
              <a:rPr lang="en-CA" sz="8000" cap="none" dirty="0">
                <a:solidFill>
                  <a:schemeClr val="tx1"/>
                </a:solidFill>
                <a:latin typeface="Arial Rounded MT Bold" panose="020F0704030504030204" pitchFamily="34" charset="0"/>
              </a:rPr>
              <a:t>H</a:t>
            </a:r>
            <a:r>
              <a:rPr lang="en-CA" sz="8000" cap="none" dirty="0" smtClean="0">
                <a:solidFill>
                  <a:schemeClr val="tx1"/>
                </a:solidFill>
                <a:latin typeface="Arial Rounded MT Bold" panose="020F0704030504030204" pitchFamily="34" charset="0"/>
              </a:rPr>
              <a:t>azel’s fast-moving floodwaters.</a:t>
            </a:r>
          </a:p>
          <a:p>
            <a:pPr algn="l"/>
            <a:endParaRPr lang="en-CA" sz="8000" dirty="0">
              <a:solidFill>
                <a:schemeClr val="tx1"/>
              </a:solidFill>
            </a:endParaRPr>
          </a:p>
          <a:p>
            <a:pPr algn="l"/>
            <a:endParaRPr lang="en-CA" sz="8000" dirty="0" smtClean="0">
              <a:solidFill>
                <a:schemeClr val="tx1"/>
              </a:solidFill>
            </a:endParaRPr>
          </a:p>
          <a:p>
            <a:pPr algn="l"/>
            <a:endParaRPr lang="en-CA" sz="8000" dirty="0">
              <a:solidFill>
                <a:schemeClr val="tx1"/>
              </a:solidFill>
            </a:endParaRPr>
          </a:p>
          <a:p>
            <a:pPr algn="l"/>
            <a:endParaRPr lang="en-CA" sz="8000" dirty="0" smtClean="0">
              <a:solidFill>
                <a:schemeClr val="tx1"/>
              </a:solidFill>
            </a:endParaRPr>
          </a:p>
          <a:p>
            <a:pPr algn="l"/>
            <a:endParaRPr lang="en-CA" sz="8000" dirty="0" smtClean="0">
              <a:solidFill>
                <a:schemeClr val="tx1"/>
              </a:solidFill>
            </a:endParaRPr>
          </a:p>
          <a:p>
            <a:pPr algn="l"/>
            <a:endParaRPr lang="en-CA" sz="8000" dirty="0">
              <a:solidFill>
                <a:schemeClr val="tx1"/>
              </a:solidFill>
            </a:endParaRPr>
          </a:p>
          <a:p>
            <a:pPr algn="l"/>
            <a:endParaRPr lang="en-CA" sz="8000" dirty="0">
              <a:solidFill>
                <a:schemeClr val="tx1"/>
              </a:solidFill>
            </a:endParaRPr>
          </a:p>
          <a:p>
            <a:pPr algn="l"/>
            <a:endParaRPr lang="en-CA" sz="8000" dirty="0">
              <a:solidFill>
                <a:schemeClr val="tx1"/>
              </a:solidFill>
            </a:endParaRPr>
          </a:p>
          <a:p>
            <a:pPr algn="l"/>
            <a:endParaRPr lang="en-CA" sz="8000" dirty="0" smtClean="0">
              <a:solidFill>
                <a:srgbClr val="7A81FF"/>
              </a:solidFill>
            </a:endParaRPr>
          </a:p>
          <a:p>
            <a:pPr algn="l"/>
            <a:endParaRPr lang="en-US" sz="7200" dirty="0" smtClean="0">
              <a:solidFill>
                <a:srgbClr val="7A81FF"/>
              </a:solidFill>
            </a:endParaRPr>
          </a:p>
          <a:p>
            <a:pPr algn="l"/>
            <a:endParaRPr lang="en-US" dirty="0">
              <a:solidFill>
                <a:srgbClr val="7A81FF"/>
              </a:solidFill>
            </a:endParaRPr>
          </a:p>
        </p:txBody>
      </p:sp>
      <p:pic>
        <p:nvPicPr>
          <p:cNvPr id="922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594360"/>
            <a:ext cx="5303520" cy="19444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234253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12192000" cy="776377"/>
          </a:xfrm>
        </p:spPr>
        <p:txBody>
          <a:bodyPr>
            <a:normAutofit/>
          </a:bodyPr>
          <a:lstStyle/>
          <a:p>
            <a:r>
              <a:rPr lang="en-US" cap="none" dirty="0" smtClean="0"/>
              <a:t>Infrastructure and Property </a:t>
            </a:r>
            <a:r>
              <a:rPr lang="en-US" cap="none" dirty="0"/>
              <a:t>D</a:t>
            </a:r>
            <a:r>
              <a:rPr lang="en-US" cap="none" dirty="0" smtClean="0"/>
              <a:t>amage</a:t>
            </a:r>
            <a:endParaRPr lang="en-US" cap="none" dirty="0"/>
          </a:p>
        </p:txBody>
      </p:sp>
      <p:sp>
        <p:nvSpPr>
          <p:cNvPr id="3" name="Subtitle 2"/>
          <p:cNvSpPr>
            <a:spLocks noGrp="1"/>
          </p:cNvSpPr>
          <p:nvPr>
            <p:ph type="subTitle" idx="1"/>
          </p:nvPr>
        </p:nvSpPr>
        <p:spPr>
          <a:xfrm>
            <a:off x="0" y="2622431"/>
            <a:ext cx="12192000" cy="4235569"/>
          </a:xfrm>
        </p:spPr>
        <p:txBody>
          <a:bodyPr>
            <a:normAutofit fontScale="25000" lnSpcReduction="20000"/>
          </a:bodyPr>
          <a:lstStyle/>
          <a:p>
            <a:pPr algn="l"/>
            <a:r>
              <a:rPr lang="en-CA" sz="8000" cap="none" dirty="0" smtClean="0">
                <a:solidFill>
                  <a:schemeClr val="tx1"/>
                </a:solidFill>
                <a:latin typeface="Arial Rounded MT Bold" panose="020F0704030504030204" pitchFamily="34" charset="0"/>
              </a:rPr>
              <a:t>As the waters rose, cars and mobile homes were submerged and swept away, trains were knocked off their tracks, bridges collapsed, roads were washed out, and houses were torn from their foundations. Strong winds also caused havoc, toppling trees and downing power lines. </a:t>
            </a:r>
          </a:p>
          <a:p>
            <a:pPr algn="l"/>
            <a:endParaRPr lang="en-CA" sz="8000" cap="none" dirty="0" smtClean="0">
              <a:solidFill>
                <a:schemeClr val="tx1"/>
              </a:solidFill>
              <a:latin typeface="Arial Rounded MT Bold" panose="020F0704030504030204" pitchFamily="34" charset="0"/>
            </a:endParaRPr>
          </a:p>
          <a:p>
            <a:pPr algn="l"/>
            <a:r>
              <a:rPr lang="en-CA" sz="8000" cap="none" dirty="0" smtClean="0">
                <a:solidFill>
                  <a:schemeClr val="tx1"/>
                </a:solidFill>
                <a:latin typeface="Arial Rounded MT Bold" panose="020F0704030504030204" pitchFamily="34" charset="0"/>
              </a:rPr>
              <a:t>Hazel caused a housing crisis in </a:t>
            </a:r>
            <a:r>
              <a:rPr lang="en-CA" sz="8000" cap="none" dirty="0">
                <a:solidFill>
                  <a:schemeClr val="tx1"/>
                </a:solidFill>
                <a:latin typeface="Arial Rounded MT Bold" panose="020F0704030504030204" pitchFamily="34" charset="0"/>
              </a:rPr>
              <a:t>T</a:t>
            </a:r>
            <a:r>
              <a:rPr lang="en-CA" sz="8000" cap="none" dirty="0" smtClean="0">
                <a:solidFill>
                  <a:schemeClr val="tx1"/>
                </a:solidFill>
                <a:latin typeface="Arial Rounded MT Bold" panose="020F0704030504030204" pitchFamily="34" charset="0"/>
              </a:rPr>
              <a:t>oronto with 180 houses destroyed, 1175 houses seriously damaged, 801 houses damaged, 16 trailers destroyed, and 169 trailers damaged. 1868 families were left homeless. A central housing registry was created to help assist flood victims find accommodation. According to a royal commission that studied the effects of the hurricane, the total estimated cost of the disaster was $100 million in 1954; that would translate into over $1 billion today.</a:t>
            </a:r>
          </a:p>
          <a:p>
            <a:pPr algn="l"/>
            <a:endParaRPr lang="en-CA" sz="8000" dirty="0">
              <a:solidFill>
                <a:schemeClr val="tx1"/>
              </a:solidFill>
            </a:endParaRPr>
          </a:p>
          <a:p>
            <a:pPr algn="l"/>
            <a:endParaRPr lang="en-CA" sz="8000" dirty="0">
              <a:solidFill>
                <a:schemeClr val="tx1"/>
              </a:solidFill>
            </a:endParaRPr>
          </a:p>
          <a:p>
            <a:pPr algn="l"/>
            <a:endParaRPr lang="en-CA" sz="8000" dirty="0">
              <a:solidFill>
                <a:schemeClr val="tx1"/>
              </a:solidFill>
            </a:endParaRPr>
          </a:p>
          <a:p>
            <a:pPr algn="l"/>
            <a:endParaRPr lang="en-CA" sz="8000" dirty="0" smtClean="0">
              <a:solidFill>
                <a:srgbClr val="7A81FF"/>
              </a:solidFill>
            </a:endParaRPr>
          </a:p>
          <a:p>
            <a:pPr algn="l"/>
            <a:endParaRPr lang="en-US" sz="7200" dirty="0" smtClean="0">
              <a:solidFill>
                <a:srgbClr val="7A81FF"/>
              </a:solidFill>
            </a:endParaRPr>
          </a:p>
          <a:p>
            <a:pPr algn="l"/>
            <a:endParaRPr lang="en-US" dirty="0">
              <a:solidFill>
                <a:srgbClr val="7A81FF"/>
              </a:solidFill>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5825" y="594360"/>
            <a:ext cx="5303520" cy="1932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61338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12192000" cy="776377"/>
          </a:xfrm>
        </p:spPr>
        <p:txBody>
          <a:bodyPr>
            <a:normAutofit/>
          </a:bodyPr>
          <a:lstStyle/>
          <a:p>
            <a:r>
              <a:rPr lang="en-US" cap="none" dirty="0" smtClean="0"/>
              <a:t>Fatalities</a:t>
            </a:r>
            <a:endParaRPr lang="en-US" cap="none" dirty="0"/>
          </a:p>
        </p:txBody>
      </p:sp>
      <p:sp>
        <p:nvSpPr>
          <p:cNvPr id="3" name="Subtitle 2"/>
          <p:cNvSpPr>
            <a:spLocks noGrp="1"/>
          </p:cNvSpPr>
          <p:nvPr>
            <p:ph type="subTitle" idx="1"/>
          </p:nvPr>
        </p:nvSpPr>
        <p:spPr>
          <a:xfrm>
            <a:off x="0" y="2622431"/>
            <a:ext cx="12192000" cy="4235569"/>
          </a:xfrm>
        </p:spPr>
        <p:txBody>
          <a:bodyPr>
            <a:normAutofit fontScale="25000" lnSpcReduction="20000"/>
          </a:bodyPr>
          <a:lstStyle/>
          <a:p>
            <a:pPr algn="l"/>
            <a:r>
              <a:rPr lang="en-CA" sz="8000" cap="none" dirty="0" smtClean="0">
                <a:solidFill>
                  <a:schemeClr val="tx1"/>
                </a:solidFill>
                <a:latin typeface="Arial Rounded MT Bold" panose="020F0704030504030204" pitchFamily="34" charset="0"/>
              </a:rPr>
              <a:t>Many people were drowned attempting to escape from their homes, were washed off roads, or were washed down the river while still in their homes. The first deaths were reported on </a:t>
            </a:r>
            <a:r>
              <a:rPr lang="en-CA" sz="8000" cap="none" dirty="0">
                <a:solidFill>
                  <a:schemeClr val="tx1"/>
                </a:solidFill>
                <a:latin typeface="Arial Rounded MT Bold" panose="020F0704030504030204" pitchFamily="34" charset="0"/>
              </a:rPr>
              <a:t>O</a:t>
            </a:r>
            <a:r>
              <a:rPr lang="en-CA" sz="8000" cap="none" dirty="0" smtClean="0">
                <a:solidFill>
                  <a:schemeClr val="tx1"/>
                </a:solidFill>
                <a:latin typeface="Arial Rounded MT Bold" panose="020F0704030504030204" pitchFamily="34" charset="0"/>
              </a:rPr>
              <a:t>ctober 15</a:t>
            </a:r>
            <a:r>
              <a:rPr lang="en-CA" sz="8000" cap="none" baseline="30000" dirty="0" smtClean="0">
                <a:solidFill>
                  <a:schemeClr val="tx1"/>
                </a:solidFill>
                <a:latin typeface="Arial Rounded MT Bold" panose="020F0704030504030204" pitchFamily="34" charset="0"/>
              </a:rPr>
              <a:t>th</a:t>
            </a:r>
            <a:r>
              <a:rPr lang="en-CA" sz="8000" cap="none" dirty="0" smtClean="0">
                <a:solidFill>
                  <a:schemeClr val="tx1"/>
                </a:solidFill>
                <a:latin typeface="Arial Rounded MT Bold" panose="020F0704030504030204" pitchFamily="34" charset="0"/>
              </a:rPr>
              <a:t>, at 11:00 </a:t>
            </a:r>
            <a:r>
              <a:rPr lang="en-CA" sz="8000" cap="none" dirty="0">
                <a:solidFill>
                  <a:schemeClr val="tx1"/>
                </a:solidFill>
                <a:latin typeface="Arial Rounded MT Bold" panose="020F0704030504030204" pitchFamily="34" charset="0"/>
              </a:rPr>
              <a:t>P</a:t>
            </a:r>
            <a:r>
              <a:rPr lang="en-CA" sz="8000" cap="none" dirty="0" smtClean="0">
                <a:solidFill>
                  <a:schemeClr val="tx1"/>
                </a:solidFill>
                <a:latin typeface="Arial Rounded MT Bold" panose="020F0704030504030204" pitchFamily="34" charset="0"/>
              </a:rPr>
              <a:t>.M. as a car was swept into the </a:t>
            </a:r>
            <a:r>
              <a:rPr lang="en-CA" sz="8000" cap="none" dirty="0">
                <a:solidFill>
                  <a:schemeClr val="tx1"/>
                </a:solidFill>
                <a:latin typeface="Arial Rounded MT Bold" panose="020F0704030504030204" pitchFamily="34" charset="0"/>
              </a:rPr>
              <a:t>H</a:t>
            </a:r>
            <a:r>
              <a:rPr lang="en-CA" sz="8000" cap="none" dirty="0" smtClean="0">
                <a:solidFill>
                  <a:schemeClr val="tx1"/>
                </a:solidFill>
                <a:latin typeface="Arial Rounded MT Bold" panose="020F0704030504030204" pitchFamily="34" charset="0"/>
              </a:rPr>
              <a:t>umber </a:t>
            </a:r>
            <a:r>
              <a:rPr lang="en-CA" sz="8000" cap="none" dirty="0">
                <a:solidFill>
                  <a:schemeClr val="tx1"/>
                </a:solidFill>
                <a:latin typeface="Arial Rounded MT Bold" panose="020F0704030504030204" pitchFamily="34" charset="0"/>
              </a:rPr>
              <a:t>R</a:t>
            </a:r>
            <a:r>
              <a:rPr lang="en-CA" sz="8000" cap="none" dirty="0" smtClean="0">
                <a:solidFill>
                  <a:schemeClr val="tx1"/>
                </a:solidFill>
                <a:latin typeface="Arial Rounded MT Bold" panose="020F0704030504030204" pitchFamily="34" charset="0"/>
              </a:rPr>
              <a:t>iver, killing the occupants. A group of volunteer firefighters attempted to rescue three men trapped atop a car by flood waters from the </a:t>
            </a:r>
            <a:r>
              <a:rPr lang="en-CA" sz="8000" cap="none" dirty="0">
                <a:solidFill>
                  <a:schemeClr val="tx1"/>
                </a:solidFill>
                <a:latin typeface="Arial Rounded MT Bold" panose="020F0704030504030204" pitchFamily="34" charset="0"/>
              </a:rPr>
              <a:t>H</a:t>
            </a:r>
            <a:r>
              <a:rPr lang="en-CA" sz="8000" cap="none" dirty="0" smtClean="0">
                <a:solidFill>
                  <a:schemeClr val="tx1"/>
                </a:solidFill>
                <a:latin typeface="Arial Rounded MT Bold" panose="020F0704030504030204" pitchFamily="34" charset="0"/>
              </a:rPr>
              <a:t>umber </a:t>
            </a:r>
            <a:r>
              <a:rPr lang="en-CA" sz="8000" cap="none" dirty="0">
                <a:solidFill>
                  <a:schemeClr val="tx1"/>
                </a:solidFill>
                <a:latin typeface="Arial Rounded MT Bold" panose="020F0704030504030204" pitchFamily="34" charset="0"/>
              </a:rPr>
              <a:t>R</a:t>
            </a:r>
            <a:r>
              <a:rPr lang="en-CA" sz="8000" cap="none" dirty="0" smtClean="0">
                <a:solidFill>
                  <a:schemeClr val="tx1"/>
                </a:solidFill>
                <a:latin typeface="Arial Rounded MT Bold" panose="020F0704030504030204" pitchFamily="34" charset="0"/>
              </a:rPr>
              <a:t>iver. The fire truck the firefighters were driving became stuck on a flooded street and overturned, tossing the men into the water. Five of the nine men on board died.</a:t>
            </a:r>
          </a:p>
          <a:p>
            <a:pPr algn="l"/>
            <a:endParaRPr lang="en-CA" sz="8000" cap="none" dirty="0" smtClean="0">
              <a:solidFill>
                <a:schemeClr val="tx1"/>
              </a:solidFill>
              <a:latin typeface="Arial Rounded MT Bold" panose="020F0704030504030204" pitchFamily="34" charset="0"/>
            </a:endParaRPr>
          </a:p>
          <a:p>
            <a:pPr algn="l"/>
            <a:r>
              <a:rPr lang="en-CA" sz="8000" cap="none" dirty="0" smtClean="0">
                <a:solidFill>
                  <a:schemeClr val="tx1"/>
                </a:solidFill>
                <a:latin typeface="Arial Rounded MT Bold" panose="020F0704030504030204" pitchFamily="34" charset="0"/>
              </a:rPr>
              <a:t>However, the largest death toll would be realized on a single street called </a:t>
            </a:r>
            <a:r>
              <a:rPr lang="en-CA" sz="8000" cap="none" dirty="0">
                <a:solidFill>
                  <a:schemeClr val="tx1"/>
                </a:solidFill>
                <a:latin typeface="Arial Rounded MT Bold" panose="020F0704030504030204" pitchFamily="34" charset="0"/>
              </a:rPr>
              <a:t>R</a:t>
            </a:r>
            <a:r>
              <a:rPr lang="en-CA" sz="8000" cap="none" dirty="0" smtClean="0">
                <a:solidFill>
                  <a:schemeClr val="tx1"/>
                </a:solidFill>
                <a:latin typeface="Arial Rounded MT Bold" panose="020F0704030504030204" pitchFamily="34" charset="0"/>
              </a:rPr>
              <a:t>aymore </a:t>
            </a:r>
            <a:r>
              <a:rPr lang="en-CA" sz="8000" cap="none" dirty="0">
                <a:solidFill>
                  <a:schemeClr val="tx1"/>
                </a:solidFill>
                <a:latin typeface="Arial Rounded MT Bold" panose="020F0704030504030204" pitchFamily="34" charset="0"/>
              </a:rPr>
              <a:t>D</a:t>
            </a:r>
            <a:r>
              <a:rPr lang="en-CA" sz="8000" cap="none" dirty="0" smtClean="0">
                <a:solidFill>
                  <a:schemeClr val="tx1"/>
                </a:solidFill>
                <a:latin typeface="Arial Rounded MT Bold" panose="020F0704030504030204" pitchFamily="34" charset="0"/>
              </a:rPr>
              <a:t>rive, located on a floodplain of the </a:t>
            </a:r>
            <a:r>
              <a:rPr lang="en-CA" sz="8000" cap="none" dirty="0">
                <a:solidFill>
                  <a:schemeClr val="tx1"/>
                </a:solidFill>
                <a:latin typeface="Arial Rounded MT Bold" panose="020F0704030504030204" pitchFamily="34" charset="0"/>
              </a:rPr>
              <a:t>H</a:t>
            </a:r>
            <a:r>
              <a:rPr lang="en-CA" sz="8000" cap="none" dirty="0" smtClean="0">
                <a:solidFill>
                  <a:schemeClr val="tx1"/>
                </a:solidFill>
                <a:latin typeface="Arial Rounded MT Bold" panose="020F0704030504030204" pitchFamily="34" charset="0"/>
              </a:rPr>
              <a:t>umber </a:t>
            </a:r>
            <a:r>
              <a:rPr lang="en-CA" sz="8000" cap="none" dirty="0">
                <a:solidFill>
                  <a:schemeClr val="tx1"/>
                </a:solidFill>
                <a:latin typeface="Arial Rounded MT Bold" panose="020F0704030504030204" pitchFamily="34" charset="0"/>
              </a:rPr>
              <a:t>R</a:t>
            </a:r>
            <a:r>
              <a:rPr lang="en-CA" sz="8000" cap="none" dirty="0" smtClean="0">
                <a:solidFill>
                  <a:schemeClr val="tx1"/>
                </a:solidFill>
                <a:latin typeface="Arial Rounded MT Bold" panose="020F0704030504030204" pitchFamily="34" charset="0"/>
              </a:rPr>
              <a:t>iver, at the western edge of </a:t>
            </a:r>
            <a:r>
              <a:rPr lang="en-CA" sz="8000" cap="none" dirty="0">
                <a:solidFill>
                  <a:schemeClr val="tx1"/>
                </a:solidFill>
                <a:latin typeface="Arial Rounded MT Bold" panose="020F0704030504030204" pitchFamily="34" charset="0"/>
              </a:rPr>
              <a:t>T</a:t>
            </a:r>
            <a:r>
              <a:rPr lang="en-CA" sz="8000" cap="none" dirty="0" smtClean="0">
                <a:solidFill>
                  <a:schemeClr val="tx1"/>
                </a:solidFill>
                <a:latin typeface="Arial Rounded MT Bold" panose="020F0704030504030204" pitchFamily="34" charset="0"/>
              </a:rPr>
              <a:t>oronto. Here 35 people were killed as a result of the </a:t>
            </a:r>
            <a:r>
              <a:rPr lang="en-CA" sz="8000" cap="none" dirty="0">
                <a:solidFill>
                  <a:schemeClr val="tx1"/>
                </a:solidFill>
                <a:latin typeface="Arial Rounded MT Bold" panose="020F0704030504030204" pitchFamily="34" charset="0"/>
              </a:rPr>
              <a:t>H</a:t>
            </a:r>
            <a:r>
              <a:rPr lang="en-CA" sz="8000" cap="none" dirty="0" smtClean="0">
                <a:solidFill>
                  <a:schemeClr val="tx1"/>
                </a:solidFill>
                <a:latin typeface="Arial Rounded MT Bold" panose="020F0704030504030204" pitchFamily="34" charset="0"/>
              </a:rPr>
              <a:t>umber </a:t>
            </a:r>
            <a:r>
              <a:rPr lang="en-CA" sz="8000" cap="none" dirty="0">
                <a:solidFill>
                  <a:schemeClr val="tx1"/>
                </a:solidFill>
                <a:latin typeface="Arial Rounded MT Bold" panose="020F0704030504030204" pitchFamily="34" charset="0"/>
              </a:rPr>
              <a:t>R</a:t>
            </a:r>
            <a:r>
              <a:rPr lang="en-CA" sz="8000" cap="none" dirty="0" smtClean="0">
                <a:solidFill>
                  <a:schemeClr val="tx1"/>
                </a:solidFill>
                <a:latin typeface="Arial Rounded MT Bold" panose="020F0704030504030204" pitchFamily="34" charset="0"/>
              </a:rPr>
              <a:t>iver rising rapidly and with immense force smashing into a full block of fourteen homes, ripping them from their foundations and washing them downstream. </a:t>
            </a:r>
            <a:endParaRPr lang="en-CA" sz="8000" cap="none" dirty="0" smtClean="0">
              <a:solidFill>
                <a:srgbClr val="7A81FF"/>
              </a:solidFill>
              <a:latin typeface="Arial Rounded MT Bold" panose="020F0704030504030204" pitchFamily="34" charset="0"/>
            </a:endParaRPr>
          </a:p>
          <a:p>
            <a:pPr algn="l"/>
            <a:endParaRPr lang="en-US" sz="7200" dirty="0" smtClean="0">
              <a:solidFill>
                <a:srgbClr val="7A81FF"/>
              </a:solidFill>
            </a:endParaRPr>
          </a:p>
          <a:p>
            <a:pPr algn="l"/>
            <a:endParaRPr lang="en-US" dirty="0">
              <a:solidFill>
                <a:srgbClr val="7A81FF"/>
              </a:solidFill>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594360"/>
            <a:ext cx="5303520" cy="19621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937740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12192000" cy="776377"/>
          </a:xfrm>
        </p:spPr>
        <p:txBody>
          <a:bodyPr>
            <a:normAutofit/>
          </a:bodyPr>
          <a:lstStyle/>
          <a:p>
            <a:r>
              <a:rPr lang="en-US" cap="none" dirty="0" smtClean="0"/>
              <a:t>Rescues</a:t>
            </a:r>
            <a:endParaRPr lang="en-US" cap="none" dirty="0"/>
          </a:p>
        </p:txBody>
      </p:sp>
      <p:sp>
        <p:nvSpPr>
          <p:cNvPr id="3" name="Subtitle 2"/>
          <p:cNvSpPr>
            <a:spLocks noGrp="1"/>
          </p:cNvSpPr>
          <p:nvPr>
            <p:ph type="subTitle" idx="1"/>
          </p:nvPr>
        </p:nvSpPr>
        <p:spPr>
          <a:xfrm>
            <a:off x="0" y="2622431"/>
            <a:ext cx="12192000" cy="4235569"/>
          </a:xfrm>
        </p:spPr>
        <p:txBody>
          <a:bodyPr>
            <a:normAutofit fontScale="25000" lnSpcReduction="20000"/>
          </a:bodyPr>
          <a:lstStyle/>
          <a:p>
            <a:pPr algn="l"/>
            <a:r>
              <a:rPr lang="en-CA" sz="8000" cap="none" dirty="0" smtClean="0">
                <a:solidFill>
                  <a:schemeClr val="tx1"/>
                </a:solidFill>
                <a:latin typeface="Arial Rounded MT Bold" panose="020F0704030504030204" pitchFamily="34" charset="0"/>
              </a:rPr>
              <a:t>Police, </a:t>
            </a:r>
            <a:r>
              <a:rPr lang="en-CA" sz="8000" cap="none" dirty="0" smtClean="0">
                <a:solidFill>
                  <a:schemeClr val="tx1"/>
                </a:solidFill>
                <a:latin typeface="Arial Rounded MT Bold" panose="020F0704030504030204" pitchFamily="34" charset="0"/>
              </a:rPr>
              <a:t>firefighters </a:t>
            </a:r>
            <a:r>
              <a:rPr lang="en-CA" sz="8000" cap="none" dirty="0" smtClean="0">
                <a:solidFill>
                  <a:schemeClr val="tx1"/>
                </a:solidFill>
                <a:latin typeface="Arial Rounded MT Bold" panose="020F0704030504030204" pitchFamily="34" charset="0"/>
              </a:rPr>
              <a:t>and citizens combined in a tremendous rescue operation that saved many lives. In the darkness of night, many brave rescue efforts were undertaken. Among the hurricane's casualties were brave would-be rescuers who, like the five </a:t>
            </a:r>
            <a:r>
              <a:rPr lang="en-CA" sz="8000" cap="none" dirty="0" smtClean="0">
                <a:solidFill>
                  <a:schemeClr val="tx1"/>
                </a:solidFill>
                <a:latin typeface="Arial Rounded MT Bold" panose="020F0704030504030204" pitchFamily="34" charset="0"/>
              </a:rPr>
              <a:t>firefighters</a:t>
            </a:r>
            <a:r>
              <a:rPr lang="en-CA" sz="8000" cap="none" dirty="0" smtClean="0">
                <a:solidFill>
                  <a:schemeClr val="tx1"/>
                </a:solidFill>
                <a:latin typeface="Arial Rounded MT Bold" panose="020F0704030504030204" pitchFamily="34" charset="0"/>
              </a:rPr>
              <a:t>, were swept to their deaths in ill-fated efforts to reach stranded and endangered citizens. </a:t>
            </a:r>
          </a:p>
          <a:p>
            <a:pPr algn="l"/>
            <a:endParaRPr lang="en-CA" sz="8000" cap="none" dirty="0" smtClean="0">
              <a:solidFill>
                <a:schemeClr val="tx1"/>
              </a:solidFill>
              <a:latin typeface="Arial Rounded MT Bold" panose="020F0704030504030204" pitchFamily="34" charset="0"/>
            </a:endParaRPr>
          </a:p>
          <a:p>
            <a:pPr algn="l"/>
            <a:r>
              <a:rPr lang="en-CA" sz="8000" cap="none" dirty="0" smtClean="0">
                <a:solidFill>
                  <a:schemeClr val="tx1"/>
                </a:solidFill>
                <a:latin typeface="Arial Rounded MT Bold" panose="020F0704030504030204" pitchFamily="34" charset="0"/>
              </a:rPr>
              <a:t>Even though the fast-moving current was strong enough to endanger most boats, rescuers launched whatever boats they could find into the waters and attempted to locate survivors. Many of the stranded were trapped atop cars and rooftops by the raging waters. Sometimes rescue attempts were successful in transporting survivors to the safety of higher ground. But sometimes on the very brink of saving a life the rescuers were battered by a sudden surge of water and the ones they sought to save were swept away. </a:t>
            </a:r>
          </a:p>
          <a:p>
            <a:pPr algn="l"/>
            <a:endParaRPr lang="en-US" dirty="0">
              <a:solidFill>
                <a:srgbClr val="7A81FF"/>
              </a:solidFill>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594360"/>
            <a:ext cx="5303520" cy="1953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853321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12192000" cy="776377"/>
          </a:xfrm>
        </p:spPr>
        <p:txBody>
          <a:bodyPr>
            <a:normAutofit/>
          </a:bodyPr>
          <a:lstStyle/>
          <a:p>
            <a:r>
              <a:rPr lang="en-US" cap="none" dirty="0" smtClean="0"/>
              <a:t>Recovery</a:t>
            </a:r>
            <a:endParaRPr lang="en-US" cap="none" dirty="0"/>
          </a:p>
        </p:txBody>
      </p:sp>
      <p:sp>
        <p:nvSpPr>
          <p:cNvPr id="3" name="Subtitle 2"/>
          <p:cNvSpPr>
            <a:spLocks noGrp="1"/>
          </p:cNvSpPr>
          <p:nvPr>
            <p:ph type="subTitle" idx="1"/>
          </p:nvPr>
        </p:nvSpPr>
        <p:spPr>
          <a:xfrm>
            <a:off x="0" y="2622431"/>
            <a:ext cx="12192000" cy="4235569"/>
          </a:xfrm>
        </p:spPr>
        <p:txBody>
          <a:bodyPr>
            <a:normAutofit fontScale="25000" lnSpcReduction="20000"/>
          </a:bodyPr>
          <a:lstStyle/>
          <a:p>
            <a:pPr algn="l"/>
            <a:r>
              <a:rPr lang="en-CA" sz="8000" cap="none" dirty="0" smtClean="0">
                <a:solidFill>
                  <a:schemeClr val="tx1"/>
                </a:solidFill>
                <a:latin typeface="Arial Rounded MT Bold" panose="020F0704030504030204" pitchFamily="34" charset="0"/>
              </a:rPr>
              <a:t>When the waters receded, the enormous task of cleaning up and recovering from the disaster remained. The storm brought out the best of community spirit in many. Relief organizations such as the Salvation </a:t>
            </a:r>
            <a:r>
              <a:rPr lang="en-CA" sz="8000" cap="none" dirty="0">
                <a:solidFill>
                  <a:schemeClr val="tx1"/>
                </a:solidFill>
                <a:latin typeface="Arial Rounded MT Bold" panose="020F0704030504030204" pitchFamily="34" charset="0"/>
              </a:rPr>
              <a:t>A</a:t>
            </a:r>
            <a:r>
              <a:rPr lang="en-CA" sz="8000" cap="none" dirty="0" smtClean="0">
                <a:solidFill>
                  <a:schemeClr val="tx1"/>
                </a:solidFill>
                <a:latin typeface="Arial Rounded MT Bold" panose="020F0704030504030204" pitchFamily="34" charset="0"/>
              </a:rPr>
              <a:t>rmy and the Red </a:t>
            </a:r>
            <a:r>
              <a:rPr lang="en-CA" sz="8000" cap="none" dirty="0">
                <a:solidFill>
                  <a:schemeClr val="tx1"/>
                </a:solidFill>
                <a:latin typeface="Arial Rounded MT Bold" panose="020F0704030504030204" pitchFamily="34" charset="0"/>
              </a:rPr>
              <a:t>C</a:t>
            </a:r>
            <a:r>
              <a:rPr lang="en-CA" sz="8000" cap="none" dirty="0" smtClean="0">
                <a:solidFill>
                  <a:schemeClr val="tx1"/>
                </a:solidFill>
                <a:latin typeface="Arial Rounded MT Bold" panose="020F0704030504030204" pitchFamily="34" charset="0"/>
              </a:rPr>
              <a:t>ross very quickly organized shelters and clothing drives, and people in </a:t>
            </a:r>
            <a:r>
              <a:rPr lang="en-CA" sz="8000" cap="none" dirty="0">
                <a:solidFill>
                  <a:schemeClr val="tx1"/>
                </a:solidFill>
                <a:latin typeface="Arial Rounded MT Bold" panose="020F0704030504030204" pitchFamily="34" charset="0"/>
              </a:rPr>
              <a:t>T</a:t>
            </a:r>
            <a:r>
              <a:rPr lang="en-CA" sz="8000" cap="none" dirty="0" smtClean="0">
                <a:solidFill>
                  <a:schemeClr val="tx1"/>
                </a:solidFill>
                <a:latin typeface="Arial Rounded MT Bold" panose="020F0704030504030204" pitchFamily="34" charset="0"/>
              </a:rPr>
              <a:t>oronto rushed to contribute what they could. The offices of the Salvation </a:t>
            </a:r>
            <a:r>
              <a:rPr lang="en-CA" sz="8000" cap="none" dirty="0">
                <a:solidFill>
                  <a:schemeClr val="tx1"/>
                </a:solidFill>
                <a:latin typeface="Arial Rounded MT Bold" panose="020F0704030504030204" pitchFamily="34" charset="0"/>
              </a:rPr>
              <a:t>A</a:t>
            </a:r>
            <a:r>
              <a:rPr lang="en-CA" sz="8000" cap="none" dirty="0" smtClean="0">
                <a:solidFill>
                  <a:schemeClr val="tx1"/>
                </a:solidFill>
                <a:latin typeface="Arial Rounded MT Bold" panose="020F0704030504030204" pitchFamily="34" charset="0"/>
              </a:rPr>
              <a:t>rmy were filled with donations of clothes, footwear, blankets, food and cash. The Red </a:t>
            </a:r>
            <a:r>
              <a:rPr lang="en-CA" sz="8000" cap="none" dirty="0">
                <a:solidFill>
                  <a:schemeClr val="tx1"/>
                </a:solidFill>
                <a:latin typeface="Arial Rounded MT Bold" panose="020F0704030504030204" pitchFamily="34" charset="0"/>
              </a:rPr>
              <a:t>C</a:t>
            </a:r>
            <a:r>
              <a:rPr lang="en-CA" sz="8000" cap="none" dirty="0" smtClean="0">
                <a:solidFill>
                  <a:schemeClr val="tx1"/>
                </a:solidFill>
                <a:latin typeface="Arial Rounded MT Bold" panose="020F0704030504030204" pitchFamily="34" charset="0"/>
              </a:rPr>
              <a:t>ross quickly assembled shelters in the effected areas of </a:t>
            </a:r>
            <a:r>
              <a:rPr lang="en-CA" sz="8000" cap="none" dirty="0">
                <a:solidFill>
                  <a:schemeClr val="tx1"/>
                </a:solidFill>
                <a:latin typeface="Arial Rounded MT Bold" panose="020F0704030504030204" pitchFamily="34" charset="0"/>
              </a:rPr>
              <a:t>O</a:t>
            </a:r>
            <a:r>
              <a:rPr lang="en-CA" sz="8000" cap="none" dirty="0" smtClean="0">
                <a:solidFill>
                  <a:schemeClr val="tx1"/>
                </a:solidFill>
                <a:latin typeface="Arial Rounded MT Bold" panose="020F0704030504030204" pitchFamily="34" charset="0"/>
              </a:rPr>
              <a:t>ntario sheltering 90 people in Port </a:t>
            </a:r>
            <a:r>
              <a:rPr lang="en-CA" sz="8000" cap="none" dirty="0">
                <a:solidFill>
                  <a:schemeClr val="tx1"/>
                </a:solidFill>
                <a:latin typeface="Arial Rounded MT Bold" panose="020F0704030504030204" pitchFamily="34" charset="0"/>
              </a:rPr>
              <a:t>C</a:t>
            </a:r>
            <a:r>
              <a:rPr lang="en-CA" sz="8000" cap="none" dirty="0" smtClean="0">
                <a:solidFill>
                  <a:schemeClr val="tx1"/>
                </a:solidFill>
                <a:latin typeface="Arial Rounded MT Bold" panose="020F0704030504030204" pitchFamily="34" charset="0"/>
              </a:rPr>
              <a:t>redit, 30 in </a:t>
            </a:r>
            <a:r>
              <a:rPr lang="en-CA" sz="8000" cap="none" dirty="0">
                <a:solidFill>
                  <a:schemeClr val="tx1"/>
                </a:solidFill>
                <a:latin typeface="Arial Rounded MT Bold" panose="020F0704030504030204" pitchFamily="34" charset="0"/>
              </a:rPr>
              <a:t>L</a:t>
            </a:r>
            <a:r>
              <a:rPr lang="en-CA" sz="8000" cap="none" dirty="0" smtClean="0">
                <a:solidFill>
                  <a:schemeClr val="tx1"/>
                </a:solidFill>
                <a:latin typeface="Arial Rounded MT Bold" panose="020F0704030504030204" pitchFamily="34" charset="0"/>
              </a:rPr>
              <a:t>ambton, and 300 people in </a:t>
            </a:r>
            <a:r>
              <a:rPr lang="en-CA" sz="8000" cap="none" dirty="0">
                <a:solidFill>
                  <a:schemeClr val="tx1"/>
                </a:solidFill>
                <a:latin typeface="Arial Rounded MT Bold" panose="020F0704030504030204" pitchFamily="34" charset="0"/>
              </a:rPr>
              <a:t>B</a:t>
            </a:r>
            <a:r>
              <a:rPr lang="en-CA" sz="8000" cap="none" dirty="0" smtClean="0">
                <a:solidFill>
                  <a:schemeClr val="tx1"/>
                </a:solidFill>
                <a:latin typeface="Arial Rounded MT Bold" panose="020F0704030504030204" pitchFamily="34" charset="0"/>
              </a:rPr>
              <a:t>radford. </a:t>
            </a:r>
          </a:p>
          <a:p>
            <a:pPr algn="l"/>
            <a:endParaRPr lang="en-CA" sz="8000" cap="none" dirty="0" smtClean="0">
              <a:solidFill>
                <a:schemeClr val="tx1"/>
              </a:solidFill>
              <a:latin typeface="Arial Rounded MT Bold" panose="020F0704030504030204" pitchFamily="34" charset="0"/>
            </a:endParaRPr>
          </a:p>
          <a:p>
            <a:pPr algn="l"/>
            <a:r>
              <a:rPr lang="en-CA" sz="8000" cap="none" dirty="0" smtClean="0">
                <a:solidFill>
                  <a:schemeClr val="tx1"/>
                </a:solidFill>
                <a:latin typeface="Arial Rounded MT Bold" panose="020F0704030504030204" pitchFamily="34" charset="0"/>
              </a:rPr>
              <a:t>800 militia troops were deployed to </a:t>
            </a:r>
            <a:r>
              <a:rPr lang="en-CA" sz="8000" cap="none" dirty="0">
                <a:solidFill>
                  <a:schemeClr val="tx1"/>
                </a:solidFill>
                <a:latin typeface="Arial Rounded MT Bold" panose="020F0704030504030204" pitchFamily="34" charset="0"/>
              </a:rPr>
              <a:t>T</a:t>
            </a:r>
            <a:r>
              <a:rPr lang="en-CA" sz="8000" cap="none" dirty="0" smtClean="0">
                <a:solidFill>
                  <a:schemeClr val="tx1"/>
                </a:solidFill>
                <a:latin typeface="Arial Rounded MT Bold" panose="020F0704030504030204" pitchFamily="34" charset="0"/>
              </a:rPr>
              <a:t>oronto for two weeks to assist in searching for bodies of the deceased flood victims and cleaning up debris. Many remained after their deployment or returned on their time off to continue to assist recovery efforts.</a:t>
            </a:r>
            <a:endParaRPr lang="en-CA" sz="8000" cap="none" dirty="0" smtClean="0">
              <a:solidFill>
                <a:srgbClr val="7A81FF"/>
              </a:solidFill>
              <a:latin typeface="Arial Rounded MT Bold" panose="020F0704030504030204" pitchFamily="34" charset="0"/>
            </a:endParaRPr>
          </a:p>
          <a:p>
            <a:pPr algn="l"/>
            <a:endParaRPr lang="en-CA" sz="7200" dirty="0" smtClean="0">
              <a:solidFill>
                <a:srgbClr val="7A81FF"/>
              </a:solidFill>
            </a:endParaRPr>
          </a:p>
          <a:p>
            <a:pPr algn="l"/>
            <a:endParaRPr lang="en-US" dirty="0">
              <a:solidFill>
                <a:srgbClr val="7A81FF"/>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594360"/>
            <a:ext cx="5303520" cy="1995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759741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12192000" cy="776377"/>
          </a:xfrm>
        </p:spPr>
        <p:txBody>
          <a:bodyPr>
            <a:normAutofit/>
          </a:bodyPr>
          <a:lstStyle/>
          <a:p>
            <a:r>
              <a:rPr lang="en-US" cap="none" dirty="0" smtClean="0"/>
              <a:t>Hurricane Relief </a:t>
            </a:r>
            <a:r>
              <a:rPr lang="en-US" cap="none" dirty="0"/>
              <a:t>F</a:t>
            </a:r>
            <a:r>
              <a:rPr lang="en-US" cap="none" dirty="0" smtClean="0"/>
              <a:t>und</a:t>
            </a:r>
            <a:endParaRPr lang="en-US" cap="none" dirty="0"/>
          </a:p>
        </p:txBody>
      </p:sp>
      <p:sp>
        <p:nvSpPr>
          <p:cNvPr id="3" name="Subtitle 2"/>
          <p:cNvSpPr>
            <a:spLocks noGrp="1"/>
          </p:cNvSpPr>
          <p:nvPr>
            <p:ph type="subTitle" idx="1"/>
          </p:nvPr>
        </p:nvSpPr>
        <p:spPr>
          <a:xfrm>
            <a:off x="0" y="2622431"/>
            <a:ext cx="12192000" cy="4235569"/>
          </a:xfrm>
        </p:spPr>
        <p:txBody>
          <a:bodyPr>
            <a:normAutofit/>
          </a:bodyPr>
          <a:lstStyle/>
          <a:p>
            <a:pPr algn="l"/>
            <a:r>
              <a:rPr lang="en-CA" sz="2000" cap="none" dirty="0" smtClean="0">
                <a:solidFill>
                  <a:schemeClr val="tx1"/>
                </a:solidFill>
                <a:latin typeface="Arial Rounded MT Bold" panose="020F0704030504030204" pitchFamily="34" charset="0"/>
              </a:rPr>
              <a:t>Financial donations poured in from all over </a:t>
            </a:r>
            <a:r>
              <a:rPr lang="en-CA" sz="2000" cap="none" dirty="0">
                <a:solidFill>
                  <a:schemeClr val="tx1"/>
                </a:solidFill>
                <a:latin typeface="Arial Rounded MT Bold" panose="020F0704030504030204" pitchFamily="34" charset="0"/>
              </a:rPr>
              <a:t>T</a:t>
            </a:r>
            <a:r>
              <a:rPr lang="en-CA" sz="2000" cap="none" dirty="0" smtClean="0">
                <a:solidFill>
                  <a:schemeClr val="tx1"/>
                </a:solidFill>
                <a:latin typeface="Arial Rounded MT Bold" panose="020F0704030504030204" pitchFamily="34" charset="0"/>
              </a:rPr>
              <a:t>oronto, across </a:t>
            </a:r>
            <a:r>
              <a:rPr lang="en-CA" sz="2000" cap="none" dirty="0">
                <a:solidFill>
                  <a:schemeClr val="tx1"/>
                </a:solidFill>
                <a:latin typeface="Arial Rounded MT Bold" panose="020F0704030504030204" pitchFamily="34" charset="0"/>
              </a:rPr>
              <a:t>C</a:t>
            </a:r>
            <a:r>
              <a:rPr lang="en-CA" sz="2000" cap="none" dirty="0" smtClean="0">
                <a:solidFill>
                  <a:schemeClr val="tx1"/>
                </a:solidFill>
                <a:latin typeface="Arial Rounded MT Bold" panose="020F0704030504030204" pitchFamily="34" charset="0"/>
              </a:rPr>
              <a:t>anada, and from around the world. On </a:t>
            </a:r>
            <a:r>
              <a:rPr lang="en-CA" sz="2000" cap="none" dirty="0">
                <a:solidFill>
                  <a:schemeClr val="tx1"/>
                </a:solidFill>
                <a:latin typeface="Arial Rounded MT Bold" panose="020F0704030504030204" pitchFamily="34" charset="0"/>
              </a:rPr>
              <a:t>O</a:t>
            </a:r>
            <a:r>
              <a:rPr lang="en-CA" sz="2000" cap="none" dirty="0" smtClean="0">
                <a:solidFill>
                  <a:schemeClr val="tx1"/>
                </a:solidFill>
                <a:latin typeface="Arial Rounded MT Bold" panose="020F0704030504030204" pitchFamily="34" charset="0"/>
              </a:rPr>
              <a:t>ctober 18, 1954, the hurricane relief fund was created to collect all the financial donations and see that the fund was distributed properly to people in need. In total, 250,000 donors contributed to the fund which distributed $5,132,024.40 to 3425 people affected by the storm.</a:t>
            </a:r>
          </a:p>
          <a:p>
            <a:pPr algn="l"/>
            <a:endParaRPr lang="en-CA" sz="2000" cap="none" dirty="0" smtClean="0">
              <a:solidFill>
                <a:schemeClr val="tx1"/>
              </a:solidFill>
              <a:latin typeface="Arial Rounded MT Bold" panose="020F0704030504030204" pitchFamily="34" charset="0"/>
            </a:endParaRPr>
          </a:p>
          <a:p>
            <a:pPr algn="l"/>
            <a:r>
              <a:rPr lang="en-CA" sz="2000" cap="none" dirty="0" smtClean="0">
                <a:solidFill>
                  <a:schemeClr val="tx1"/>
                </a:solidFill>
                <a:latin typeface="Arial Rounded MT Bold" panose="020F0704030504030204" pitchFamily="34" charset="0"/>
              </a:rPr>
              <a:t>Businesses sent cash donations to the fund in addition to offers of goods, services, or labour. Notable contributions to the fund included: $20,000 from  the City of </a:t>
            </a:r>
            <a:r>
              <a:rPr lang="en-CA" sz="2000" cap="none" dirty="0">
                <a:solidFill>
                  <a:schemeClr val="tx1"/>
                </a:solidFill>
                <a:latin typeface="Arial Rounded MT Bold" panose="020F0704030504030204" pitchFamily="34" charset="0"/>
              </a:rPr>
              <a:t>H</a:t>
            </a:r>
            <a:r>
              <a:rPr lang="en-CA" sz="2000" cap="none" dirty="0" smtClean="0">
                <a:solidFill>
                  <a:schemeClr val="tx1"/>
                </a:solidFill>
                <a:latin typeface="Arial Rounded MT Bold" panose="020F0704030504030204" pitchFamily="34" charset="0"/>
              </a:rPr>
              <a:t>amilton, </a:t>
            </a:r>
            <a:r>
              <a:rPr lang="en-CA" sz="2000" cap="none" dirty="0">
                <a:solidFill>
                  <a:schemeClr val="tx1"/>
                </a:solidFill>
                <a:latin typeface="Arial Rounded MT Bold" panose="020F0704030504030204" pitchFamily="34" charset="0"/>
              </a:rPr>
              <a:t>O</a:t>
            </a:r>
            <a:r>
              <a:rPr lang="en-CA" sz="2000" cap="none" dirty="0" smtClean="0">
                <a:solidFill>
                  <a:schemeClr val="tx1"/>
                </a:solidFill>
                <a:latin typeface="Arial Rounded MT Bold" panose="020F0704030504030204" pitchFamily="34" charset="0"/>
              </a:rPr>
              <a:t>ntario, $25,000 from the Ford </a:t>
            </a:r>
            <a:r>
              <a:rPr lang="en-CA" sz="2000" cap="none" dirty="0">
                <a:solidFill>
                  <a:schemeClr val="tx1"/>
                </a:solidFill>
                <a:latin typeface="Arial Rounded MT Bold" panose="020F0704030504030204" pitchFamily="34" charset="0"/>
              </a:rPr>
              <a:t>M</a:t>
            </a:r>
            <a:r>
              <a:rPr lang="en-CA" sz="2000" cap="none" dirty="0" smtClean="0">
                <a:solidFill>
                  <a:schemeClr val="tx1"/>
                </a:solidFill>
                <a:latin typeface="Arial Rounded MT Bold" panose="020F0704030504030204" pitchFamily="34" charset="0"/>
              </a:rPr>
              <a:t>otor </a:t>
            </a:r>
            <a:r>
              <a:rPr lang="en-CA" sz="2000" cap="none" dirty="0">
                <a:solidFill>
                  <a:schemeClr val="tx1"/>
                </a:solidFill>
                <a:latin typeface="Arial Rounded MT Bold" panose="020F0704030504030204" pitchFamily="34" charset="0"/>
              </a:rPr>
              <a:t>C</a:t>
            </a:r>
            <a:r>
              <a:rPr lang="en-CA" sz="2000" cap="none" dirty="0" smtClean="0">
                <a:solidFill>
                  <a:schemeClr val="tx1"/>
                </a:solidFill>
                <a:latin typeface="Arial Rounded MT Bold" panose="020F0704030504030204" pitchFamily="34" charset="0"/>
              </a:rPr>
              <a:t>ompany, $5000 from the United </a:t>
            </a:r>
            <a:r>
              <a:rPr lang="en-CA" sz="2000" cap="none" dirty="0">
                <a:solidFill>
                  <a:schemeClr val="tx1"/>
                </a:solidFill>
                <a:latin typeface="Arial Rounded MT Bold" panose="020F0704030504030204" pitchFamily="34" charset="0"/>
              </a:rPr>
              <a:t>C</a:t>
            </a:r>
            <a:r>
              <a:rPr lang="en-CA" sz="2000" cap="none" dirty="0" smtClean="0">
                <a:solidFill>
                  <a:schemeClr val="tx1"/>
                </a:solidFill>
                <a:latin typeface="Arial Rounded MT Bold" panose="020F0704030504030204" pitchFamily="34" charset="0"/>
              </a:rPr>
              <a:t>hurch of </a:t>
            </a:r>
            <a:r>
              <a:rPr lang="en-CA" sz="2000" cap="none" dirty="0">
                <a:solidFill>
                  <a:schemeClr val="tx1"/>
                </a:solidFill>
                <a:latin typeface="Arial Rounded MT Bold" panose="020F0704030504030204" pitchFamily="34" charset="0"/>
              </a:rPr>
              <a:t>C</a:t>
            </a:r>
            <a:r>
              <a:rPr lang="en-CA" sz="2000" cap="none" dirty="0" smtClean="0">
                <a:solidFill>
                  <a:schemeClr val="tx1"/>
                </a:solidFill>
                <a:latin typeface="Arial Rounded MT Bold" panose="020F0704030504030204" pitchFamily="34" charset="0"/>
              </a:rPr>
              <a:t>anada, $1000 from </a:t>
            </a:r>
            <a:r>
              <a:rPr lang="en-CA" sz="2000" cap="none" dirty="0">
                <a:solidFill>
                  <a:schemeClr val="tx1"/>
                </a:solidFill>
                <a:latin typeface="Arial Rounded MT Bold" panose="020F0704030504030204" pitchFamily="34" charset="0"/>
              </a:rPr>
              <a:t>L</a:t>
            </a:r>
            <a:r>
              <a:rPr lang="en-CA" sz="2000" cap="none" dirty="0" smtClean="0">
                <a:solidFill>
                  <a:schemeClr val="tx1"/>
                </a:solidFill>
                <a:latin typeface="Arial Rounded MT Bold" panose="020F0704030504030204" pitchFamily="34" charset="0"/>
              </a:rPr>
              <a:t>aura </a:t>
            </a:r>
            <a:r>
              <a:rPr lang="en-CA" sz="2000" cap="none" dirty="0">
                <a:solidFill>
                  <a:schemeClr val="tx1"/>
                </a:solidFill>
                <a:latin typeface="Arial Rounded MT Bold" panose="020F0704030504030204" pitchFamily="34" charset="0"/>
              </a:rPr>
              <a:t>S</a:t>
            </a:r>
            <a:r>
              <a:rPr lang="en-CA" sz="2000" cap="none" dirty="0" smtClean="0">
                <a:solidFill>
                  <a:schemeClr val="tx1"/>
                </a:solidFill>
                <a:latin typeface="Arial Rounded MT Bold" panose="020F0704030504030204" pitchFamily="34" charset="0"/>
              </a:rPr>
              <a:t>ecord </a:t>
            </a:r>
            <a:r>
              <a:rPr lang="en-CA" sz="2000" cap="none" dirty="0">
                <a:solidFill>
                  <a:schemeClr val="tx1"/>
                </a:solidFill>
                <a:latin typeface="Arial Rounded MT Bold" panose="020F0704030504030204" pitchFamily="34" charset="0"/>
              </a:rPr>
              <a:t>C</a:t>
            </a:r>
            <a:r>
              <a:rPr lang="en-CA" sz="2000" cap="none" dirty="0" smtClean="0">
                <a:solidFill>
                  <a:schemeClr val="tx1"/>
                </a:solidFill>
                <a:latin typeface="Arial Rounded MT Bold" panose="020F0704030504030204" pitchFamily="34" charset="0"/>
              </a:rPr>
              <a:t>andy </a:t>
            </a:r>
            <a:r>
              <a:rPr lang="en-CA" sz="2000" cap="none" dirty="0">
                <a:solidFill>
                  <a:schemeClr val="tx1"/>
                </a:solidFill>
                <a:latin typeface="Arial Rounded MT Bold" panose="020F0704030504030204" pitchFamily="34" charset="0"/>
              </a:rPr>
              <a:t>S</a:t>
            </a:r>
            <a:r>
              <a:rPr lang="en-CA" sz="2000" cap="none" dirty="0" smtClean="0">
                <a:solidFill>
                  <a:schemeClr val="tx1"/>
                </a:solidFill>
                <a:latin typeface="Arial Rounded MT Bold" panose="020F0704030504030204" pitchFamily="34" charset="0"/>
              </a:rPr>
              <a:t>hops ltd., $250,000 from the </a:t>
            </a:r>
            <a:r>
              <a:rPr lang="en-CA" sz="2000" cap="none" dirty="0">
                <a:solidFill>
                  <a:schemeClr val="tx1"/>
                </a:solidFill>
                <a:latin typeface="Arial Rounded MT Bold" panose="020F0704030504030204" pitchFamily="34" charset="0"/>
              </a:rPr>
              <a:t>A</a:t>
            </a:r>
            <a:r>
              <a:rPr lang="en-CA" sz="2000" cap="none" dirty="0" smtClean="0">
                <a:solidFill>
                  <a:schemeClr val="tx1"/>
                </a:solidFill>
                <a:latin typeface="Arial Rounded MT Bold" panose="020F0704030504030204" pitchFamily="34" charset="0"/>
              </a:rPr>
              <a:t>tkinson </a:t>
            </a:r>
            <a:r>
              <a:rPr lang="en-CA" sz="2000" cap="none" dirty="0">
                <a:solidFill>
                  <a:schemeClr val="tx1"/>
                </a:solidFill>
                <a:latin typeface="Arial Rounded MT Bold" panose="020F0704030504030204" pitchFamily="34" charset="0"/>
              </a:rPr>
              <a:t>C</a:t>
            </a:r>
            <a:r>
              <a:rPr lang="en-CA" sz="2000" cap="none" dirty="0" smtClean="0">
                <a:solidFill>
                  <a:schemeClr val="tx1"/>
                </a:solidFill>
                <a:latin typeface="Arial Rounded MT Bold" panose="020F0704030504030204" pitchFamily="34" charset="0"/>
              </a:rPr>
              <a:t>haritable </a:t>
            </a:r>
            <a:r>
              <a:rPr lang="en-CA" sz="2000" cap="none" dirty="0">
                <a:solidFill>
                  <a:schemeClr val="tx1"/>
                </a:solidFill>
                <a:latin typeface="Arial Rounded MT Bold" panose="020F0704030504030204" pitchFamily="34" charset="0"/>
              </a:rPr>
              <a:t>F</a:t>
            </a:r>
            <a:r>
              <a:rPr lang="en-CA" sz="2000" cap="none" dirty="0" smtClean="0">
                <a:solidFill>
                  <a:schemeClr val="tx1"/>
                </a:solidFill>
                <a:latin typeface="Arial Rounded MT Bold" panose="020F0704030504030204" pitchFamily="34" charset="0"/>
              </a:rPr>
              <a:t>oundation, and $20,000 from the </a:t>
            </a:r>
            <a:r>
              <a:rPr lang="en-CA" sz="2000" cap="none" dirty="0">
                <a:solidFill>
                  <a:schemeClr val="tx1"/>
                </a:solidFill>
                <a:latin typeface="Arial Rounded MT Bold" panose="020F0704030504030204" pitchFamily="34" charset="0"/>
              </a:rPr>
              <a:t>B</a:t>
            </a:r>
            <a:r>
              <a:rPr lang="en-CA" sz="2000" cap="none" dirty="0" smtClean="0">
                <a:solidFill>
                  <a:schemeClr val="tx1"/>
                </a:solidFill>
                <a:latin typeface="Arial Rounded MT Bold" panose="020F0704030504030204" pitchFamily="34" charset="0"/>
              </a:rPr>
              <a:t>ritish </a:t>
            </a:r>
            <a:r>
              <a:rPr lang="en-CA" sz="2000" cap="none" dirty="0">
                <a:solidFill>
                  <a:schemeClr val="tx1"/>
                </a:solidFill>
                <a:latin typeface="Arial Rounded MT Bold" panose="020F0704030504030204" pitchFamily="34" charset="0"/>
              </a:rPr>
              <a:t>A</a:t>
            </a:r>
            <a:r>
              <a:rPr lang="en-CA" sz="2000" cap="none" dirty="0" smtClean="0">
                <a:solidFill>
                  <a:schemeClr val="tx1"/>
                </a:solidFill>
                <a:latin typeface="Arial Rounded MT Bold" panose="020F0704030504030204" pitchFamily="34" charset="0"/>
              </a:rPr>
              <a:t>merican </a:t>
            </a:r>
            <a:r>
              <a:rPr lang="en-CA" sz="2000" cap="none" dirty="0">
                <a:solidFill>
                  <a:schemeClr val="tx1"/>
                </a:solidFill>
                <a:latin typeface="Arial Rounded MT Bold" panose="020F0704030504030204" pitchFamily="34" charset="0"/>
              </a:rPr>
              <a:t>O</a:t>
            </a:r>
            <a:r>
              <a:rPr lang="en-CA" sz="2000" cap="none" dirty="0" smtClean="0">
                <a:solidFill>
                  <a:schemeClr val="tx1"/>
                </a:solidFill>
                <a:latin typeface="Arial Rounded MT Bold" panose="020F0704030504030204" pitchFamily="34" charset="0"/>
              </a:rPr>
              <a:t>il </a:t>
            </a:r>
            <a:r>
              <a:rPr lang="en-CA" sz="2000" cap="none" dirty="0">
                <a:solidFill>
                  <a:schemeClr val="tx1"/>
                </a:solidFill>
                <a:latin typeface="Arial Rounded MT Bold" panose="020F0704030504030204" pitchFamily="34" charset="0"/>
              </a:rPr>
              <a:t>C</a:t>
            </a:r>
            <a:r>
              <a:rPr lang="en-CA" sz="2000" cap="none" dirty="0" smtClean="0">
                <a:solidFill>
                  <a:schemeClr val="tx1"/>
                </a:solidFill>
                <a:latin typeface="Arial Rounded MT Bold" panose="020F0704030504030204" pitchFamily="34" charset="0"/>
              </a:rPr>
              <a:t>ompany. The pope sent his “deepest sympathy” and $10,000. </a:t>
            </a:r>
            <a:endParaRPr lang="en-US" sz="2000" cap="none" dirty="0">
              <a:solidFill>
                <a:srgbClr val="7A81FF"/>
              </a:solidFill>
              <a:latin typeface="Arial Rounded MT Bold" panose="020F0704030504030204" pitchFamily="34" charset="0"/>
            </a:endParaRP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594360"/>
            <a:ext cx="5303520" cy="19419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215845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12192000" cy="776377"/>
          </a:xfrm>
        </p:spPr>
        <p:txBody>
          <a:bodyPr>
            <a:normAutofit/>
          </a:bodyPr>
          <a:lstStyle/>
          <a:p>
            <a:r>
              <a:rPr lang="en-US" cap="none" dirty="0" smtClean="0"/>
              <a:t>Significance of Hurricane </a:t>
            </a:r>
            <a:r>
              <a:rPr lang="en-US" cap="none" dirty="0"/>
              <a:t>H</a:t>
            </a:r>
            <a:r>
              <a:rPr lang="en-US" cap="none" dirty="0" smtClean="0"/>
              <a:t>azel</a:t>
            </a:r>
            <a:endParaRPr lang="en-US" cap="none" dirty="0"/>
          </a:p>
        </p:txBody>
      </p:sp>
      <p:sp>
        <p:nvSpPr>
          <p:cNvPr id="3" name="Subtitle 2"/>
          <p:cNvSpPr>
            <a:spLocks noGrp="1"/>
          </p:cNvSpPr>
          <p:nvPr>
            <p:ph type="subTitle" idx="1"/>
          </p:nvPr>
        </p:nvSpPr>
        <p:spPr>
          <a:xfrm>
            <a:off x="0" y="2622431"/>
            <a:ext cx="12192000" cy="4235569"/>
          </a:xfrm>
        </p:spPr>
        <p:txBody>
          <a:bodyPr>
            <a:noAutofit/>
          </a:bodyPr>
          <a:lstStyle/>
          <a:p>
            <a:pPr algn="l">
              <a:lnSpc>
                <a:spcPct val="100000"/>
              </a:lnSpc>
            </a:pPr>
            <a:r>
              <a:rPr lang="en-CA" sz="2000" cap="none" dirty="0" smtClean="0">
                <a:solidFill>
                  <a:schemeClr val="tx1"/>
                </a:solidFill>
                <a:latin typeface="Arial Rounded MT Bold" panose="020F0704030504030204" pitchFamily="34" charset="0"/>
              </a:rPr>
              <a:t>Hurricane Hazel inspired a revolution in </a:t>
            </a:r>
            <a:r>
              <a:rPr lang="en-CA" sz="2000" cap="none" dirty="0">
                <a:solidFill>
                  <a:schemeClr val="tx1"/>
                </a:solidFill>
                <a:latin typeface="Arial Rounded MT Bold" panose="020F0704030504030204" pitchFamily="34" charset="0"/>
              </a:rPr>
              <a:t>T</a:t>
            </a:r>
            <a:r>
              <a:rPr lang="en-CA" sz="2000" cap="none" dirty="0" smtClean="0">
                <a:solidFill>
                  <a:schemeClr val="tx1"/>
                </a:solidFill>
                <a:latin typeface="Arial Rounded MT Bold" panose="020F0704030504030204" pitchFamily="34" charset="0"/>
              </a:rPr>
              <a:t>oronto regarding flood control and floodplain management. Privately owned property located along floodplains was purchased by the </a:t>
            </a:r>
            <a:r>
              <a:rPr lang="en-CA" sz="2000" cap="none" dirty="0">
                <a:solidFill>
                  <a:schemeClr val="tx1"/>
                </a:solidFill>
                <a:latin typeface="Arial Rounded MT Bold" panose="020F0704030504030204" pitchFamily="34" charset="0"/>
              </a:rPr>
              <a:t>O</a:t>
            </a:r>
            <a:r>
              <a:rPr lang="en-CA" sz="2000" cap="none" dirty="0" smtClean="0">
                <a:solidFill>
                  <a:schemeClr val="tx1"/>
                </a:solidFill>
                <a:latin typeface="Arial Rounded MT Bold" panose="020F0704030504030204" pitchFamily="34" charset="0"/>
              </a:rPr>
              <a:t>ntario government. Since 1957, all </a:t>
            </a:r>
            <a:r>
              <a:rPr lang="en-CA" sz="2000" cap="none" dirty="0">
                <a:solidFill>
                  <a:schemeClr val="tx1"/>
                </a:solidFill>
                <a:latin typeface="Arial Rounded MT Bold" panose="020F0704030504030204" pitchFamily="34" charset="0"/>
              </a:rPr>
              <a:t>T</a:t>
            </a:r>
            <a:r>
              <a:rPr lang="en-CA" sz="2000" cap="none" dirty="0" smtClean="0">
                <a:solidFill>
                  <a:schemeClr val="tx1"/>
                </a:solidFill>
                <a:latin typeface="Arial Rounded MT Bold" panose="020F0704030504030204" pitchFamily="34" charset="0"/>
              </a:rPr>
              <a:t>oronto floodplain land has been managed by the </a:t>
            </a:r>
            <a:r>
              <a:rPr lang="en-CA" sz="2000" cap="none" dirty="0">
                <a:solidFill>
                  <a:schemeClr val="tx1"/>
                </a:solidFill>
                <a:latin typeface="Arial Rounded MT Bold" panose="020F0704030504030204" pitchFamily="34" charset="0"/>
              </a:rPr>
              <a:t>T</a:t>
            </a:r>
            <a:r>
              <a:rPr lang="en-CA" sz="2000" cap="none" dirty="0" smtClean="0">
                <a:solidFill>
                  <a:schemeClr val="tx1"/>
                </a:solidFill>
                <a:latin typeface="Arial Rounded MT Bold" panose="020F0704030504030204" pitchFamily="34" charset="0"/>
              </a:rPr>
              <a:t>oronto and Region </a:t>
            </a:r>
            <a:r>
              <a:rPr lang="en-CA" sz="2000" cap="none" dirty="0">
                <a:solidFill>
                  <a:schemeClr val="tx1"/>
                </a:solidFill>
                <a:latin typeface="Arial Rounded MT Bold" panose="020F0704030504030204" pitchFamily="34" charset="0"/>
              </a:rPr>
              <a:t>C</a:t>
            </a:r>
            <a:r>
              <a:rPr lang="en-CA" sz="2000" cap="none" dirty="0" smtClean="0">
                <a:solidFill>
                  <a:schemeClr val="tx1"/>
                </a:solidFill>
                <a:latin typeface="Arial Rounded MT Bold" panose="020F0704030504030204" pitchFamily="34" charset="0"/>
              </a:rPr>
              <a:t>onservation </a:t>
            </a:r>
            <a:r>
              <a:rPr lang="en-CA" sz="2000" cap="none" dirty="0">
                <a:solidFill>
                  <a:schemeClr val="tx1"/>
                </a:solidFill>
                <a:latin typeface="Arial Rounded MT Bold" panose="020F0704030504030204" pitchFamily="34" charset="0"/>
              </a:rPr>
              <a:t>A</a:t>
            </a:r>
            <a:r>
              <a:rPr lang="en-CA" sz="2000" cap="none" dirty="0" smtClean="0">
                <a:solidFill>
                  <a:schemeClr val="tx1"/>
                </a:solidFill>
                <a:latin typeface="Arial Rounded MT Bold" panose="020F0704030504030204" pitchFamily="34" charset="0"/>
              </a:rPr>
              <a:t>uthority (TRCA). Existing developments were removed and the land has been converted to parkland and dams. </a:t>
            </a:r>
          </a:p>
          <a:p>
            <a:pPr algn="l">
              <a:lnSpc>
                <a:spcPct val="100000"/>
              </a:lnSpc>
            </a:pPr>
            <a:endParaRPr lang="en-CA" sz="2000" cap="none" dirty="0" smtClean="0">
              <a:solidFill>
                <a:schemeClr val="tx1"/>
              </a:solidFill>
              <a:latin typeface="Arial Rounded MT Bold" panose="020F0704030504030204" pitchFamily="34" charset="0"/>
            </a:endParaRPr>
          </a:p>
          <a:p>
            <a:pPr algn="l">
              <a:lnSpc>
                <a:spcPct val="100000"/>
              </a:lnSpc>
            </a:pPr>
            <a:r>
              <a:rPr lang="en-CA" sz="2000" cap="none" dirty="0" smtClean="0">
                <a:solidFill>
                  <a:schemeClr val="tx1"/>
                </a:solidFill>
                <a:latin typeface="Arial Rounded MT Bold" panose="020F0704030504030204" pitchFamily="34" charset="0"/>
              </a:rPr>
              <a:t>Hurricane Hazel left 81 dead in </a:t>
            </a:r>
            <a:r>
              <a:rPr lang="en-CA" sz="2000" cap="none" dirty="0">
                <a:solidFill>
                  <a:schemeClr val="tx1"/>
                </a:solidFill>
                <a:latin typeface="Arial Rounded MT Bold" panose="020F0704030504030204" pitchFamily="34" charset="0"/>
              </a:rPr>
              <a:t>O</a:t>
            </a:r>
            <a:r>
              <a:rPr lang="en-CA" sz="2000" cap="none" dirty="0" smtClean="0">
                <a:solidFill>
                  <a:schemeClr val="tx1"/>
                </a:solidFill>
                <a:latin typeface="Arial Rounded MT Bold" panose="020F0704030504030204" pitchFamily="34" charset="0"/>
              </a:rPr>
              <a:t>ntario, most of them in </a:t>
            </a:r>
            <a:r>
              <a:rPr lang="en-CA" sz="2000" cap="none" dirty="0">
                <a:solidFill>
                  <a:schemeClr val="tx1"/>
                </a:solidFill>
                <a:latin typeface="Arial Rounded MT Bold" panose="020F0704030504030204" pitchFamily="34" charset="0"/>
              </a:rPr>
              <a:t>T</a:t>
            </a:r>
            <a:r>
              <a:rPr lang="en-CA" sz="2000" cap="none" dirty="0" smtClean="0">
                <a:solidFill>
                  <a:schemeClr val="tx1"/>
                </a:solidFill>
                <a:latin typeface="Arial Rounded MT Bold" panose="020F0704030504030204" pitchFamily="34" charset="0"/>
              </a:rPr>
              <a:t>oronto. Today </a:t>
            </a:r>
            <a:r>
              <a:rPr lang="en-CA" sz="2000" cap="none" dirty="0">
                <a:solidFill>
                  <a:schemeClr val="tx1"/>
                </a:solidFill>
                <a:latin typeface="Arial Rounded MT Bold" panose="020F0704030504030204" pitchFamily="34" charset="0"/>
              </a:rPr>
              <a:t>T</a:t>
            </a:r>
            <a:r>
              <a:rPr lang="en-CA" sz="2000" cap="none" dirty="0" smtClean="0">
                <a:solidFill>
                  <a:schemeClr val="tx1"/>
                </a:solidFill>
                <a:latin typeface="Arial Rounded MT Bold" panose="020F0704030504030204" pitchFamily="34" charset="0"/>
              </a:rPr>
              <a:t>oronto is better prepared. In all, the course of 7 rivers has been changed as part of the flood control measures. The TRCA has acquired more than 14,000 acres of floodplain, including nearly all the land where homes were destroyed by the flood. Zoning regulations ban development in floodplains, allowing rivers to flow naturally and reducing the risk to people and their property during flooding.</a:t>
            </a:r>
          </a:p>
          <a:p>
            <a:pPr algn="l">
              <a:lnSpc>
                <a:spcPct val="100000"/>
              </a:lnSpc>
            </a:pPr>
            <a:endParaRPr lang="en-US" sz="2000" dirty="0">
              <a:solidFill>
                <a:srgbClr val="7A81FF"/>
              </a:solidFill>
            </a:endParaRP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594601"/>
            <a:ext cx="5303520" cy="1916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66255258"/>
      </p:ext>
    </p:extLst>
  </p:cSld>
  <p:clrMapOvr>
    <a:masterClrMapping/>
  </p:clrMapOvr>
  <p:timing>
    <p:tnLst>
      <p:par>
        <p:cTn id="1" dur="indefinite" restart="never" nodeType="tmRoot"/>
      </p:par>
    </p:tnLst>
  </p:timing>
</p:sld>
</file>

<file path=ppt/theme/theme1.xml><?xml version="1.0" encoding="utf-8"?>
<a:theme xmlns:a="http://schemas.openxmlformats.org/drawingml/2006/main" name="Droplet">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78000"/>
                <a:shade val="100000"/>
                <a:hueMod val="136000"/>
                <a:satMod val="160000"/>
                <a:lumMod val="105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 xmlns:thm15="http://schemas.microsoft.com/office/thememl/2012/main" name="Droplet" id="{8984A317-299A-4E50-B45D-BFC9EDE2337A}" vid="{C71B277C-C29A-4BA0-A7BA-43502DF21AB3}"/>
    </a:ext>
  </a:extLst>
</a:theme>
</file>

<file path=docProps/app.xml><?xml version="1.0" encoding="utf-8"?>
<Properties xmlns="http://schemas.openxmlformats.org/officeDocument/2006/extended-properties" xmlns:vt="http://schemas.openxmlformats.org/officeDocument/2006/docPropsVTypes">
  <Template>Droplet</Template>
  <TotalTime>30794</TotalTime>
  <Words>2566</Words>
  <Application>Microsoft Office PowerPoint</Application>
  <PresentationFormat>Custom</PresentationFormat>
  <Paragraphs>89</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Droplet</vt:lpstr>
      <vt:lpstr>Disasters in Canada: Hurricane Hazel and the Tainted Blood Scandal  </vt:lpstr>
      <vt:lpstr>Background to Hurricane Hazel</vt:lpstr>
      <vt:lpstr>Flooding</vt:lpstr>
      <vt:lpstr>Infrastructure and Property Damage</vt:lpstr>
      <vt:lpstr>Fatalities</vt:lpstr>
      <vt:lpstr>Rescues</vt:lpstr>
      <vt:lpstr>Recovery</vt:lpstr>
      <vt:lpstr>Hurricane Relief Fund</vt:lpstr>
      <vt:lpstr>Significance of Hurricane Hazel</vt:lpstr>
      <vt:lpstr>Background to the Tainted Blood Scandal</vt:lpstr>
      <vt:lpstr>What are HIV and Hepatitis C?</vt:lpstr>
      <vt:lpstr>Methods of Transmission and Infection</vt:lpstr>
      <vt:lpstr>Detecting and Testing Blood Donations</vt:lpstr>
      <vt:lpstr>The Krever Inquiry</vt:lpstr>
      <vt:lpstr>The Krever Inquiry</vt:lpstr>
      <vt:lpstr>RCMP Investigation</vt:lpstr>
      <vt:lpstr>Compensation</vt:lpstr>
      <vt:lpstr>Significance of the Tainted Blood Scandal</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Disasters In Canada: Tainted Blood Scandal and the Air India Flight 182 Bombing</dc:title>
  <dc:creator>Microsoft Office User</dc:creator>
  <cp:lastModifiedBy>Samsung</cp:lastModifiedBy>
  <cp:revision>611</cp:revision>
  <cp:lastPrinted>2019-04-27T18:28:54Z</cp:lastPrinted>
  <dcterms:created xsi:type="dcterms:W3CDTF">2019-04-25T17:17:09Z</dcterms:created>
  <dcterms:modified xsi:type="dcterms:W3CDTF">2019-08-31T19:37:13Z</dcterms:modified>
</cp:coreProperties>
</file>