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9" r:id="rId4"/>
    <p:sldId id="267" r:id="rId5"/>
    <p:sldId id="260" r:id="rId6"/>
    <p:sldId id="261" r:id="rId7"/>
    <p:sldId id="268" r:id="rId8"/>
    <p:sldId id="262" r:id="rId9"/>
    <p:sldId id="263" r:id="rId10"/>
    <p:sldId id="264" r:id="rId11"/>
    <p:sldId id="265" r:id="rId12"/>
    <p:sldId id="269"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pPr eaLnBrk="1" latinLnBrk="0" hangingPunct="1"/>
            <a:fld id="{E6F9B8CD-342D-4579-98EC-A8FD6B7370E1}" type="datetimeFigureOut">
              <a:rPr lang="en-US" smtClean="0"/>
              <a:pPr eaLnBrk="1" latinLnBrk="0" hangingPunct="1"/>
              <a:t>3/16/2019</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kumimoji="0"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BBB5E19-F10A-4C2F-BF6F-11C513378A2E}" type="slidenum">
              <a:rPr kumimoji="0" lang="en-US" smtClean="0"/>
              <a:pPr eaLnBrk="1" latinLnBrk="0" hangingPunct="1"/>
              <a:t>‹#›</a:t>
            </a:fld>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3/16/2019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3/16/2019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3/16/2019</a:t>
            </a:fld>
            <a:endParaRPr lang="en-US"/>
          </a:p>
        </p:txBody>
      </p:sp>
      <p:sp>
        <p:nvSpPr>
          <p:cNvPr id="9" name="Slide Number Placeholder 8"/>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10" name="Footer Placeholder 9"/>
          <p:cNvSpPr>
            <a:spLocks noGrp="1"/>
          </p:cNvSpPr>
          <p:nvPr>
            <p:ph type="ftr" sz="quarter" idx="16"/>
          </p:nvPr>
        </p:nvSpPr>
        <p:spPr/>
        <p:txBody>
          <a:bodyPr rtlCol="0"/>
          <a:lstStyle/>
          <a:p>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pPr eaLnBrk="1" latinLnBrk="0" hangingPunct="1"/>
            <a:fld id="{E6F9B8CD-342D-4579-98EC-A8FD6B7370E1}" type="datetimeFigureOut">
              <a:rPr lang="en-US" smtClean="0"/>
              <a:pPr eaLnBrk="1" latinLnBrk="0" hangingPunct="1"/>
              <a:t>3/16/2019</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kumimoji="0"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2BBB5E19-F10A-4C2F-BF6F-11C513378A2E}" type="slidenum">
              <a:rPr kumimoji="0" lang="en-US" smtClean="0"/>
              <a:pPr eaLnBrk="1" latinLnBrk="0" hangingPunct="1"/>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3/16/2019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3/16/2019</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3/16/2019</a:t>
            </a:fld>
            <a:endParaRPr lang="en-US"/>
          </a:p>
        </p:txBody>
      </p:sp>
      <p:sp>
        <p:nvSpPr>
          <p:cNvPr id="7" name="Slide Number Placeholder 6"/>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8" name="Footer Placeholder 7"/>
          <p:cNvSpPr>
            <a:spLocks noGrp="1"/>
          </p:cNvSpPr>
          <p:nvPr>
            <p:ph type="ftr" sz="quarter" idx="12"/>
          </p:nvPr>
        </p:nvSpPr>
        <p:spPr/>
        <p:txBody>
          <a:bodyPr rtlCol="0"/>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3/16/2019</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3/16/2019</a:t>
            </a:fld>
            <a:endParaRPr lang="en-US" dirty="0"/>
          </a:p>
        </p:txBody>
      </p:sp>
      <p:sp>
        <p:nvSpPr>
          <p:cNvPr id="22" name="Slide Number Placeholder 21"/>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23" name="Footer Placeholder 22"/>
          <p:cNvSpPr>
            <a:spLocks noGrp="1"/>
          </p:cNvSpPr>
          <p:nvPr>
            <p:ph type="ftr" sz="quarter" idx="16"/>
          </p:nvPr>
        </p:nvSpPr>
        <p:spPr/>
        <p:txBody>
          <a:bodyPr rtlCol="0"/>
          <a:lstStyle/>
          <a:p>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3/16/2019</a:t>
            </a:fld>
            <a:endParaRPr lang="en-US"/>
          </a:p>
        </p:txBody>
      </p:sp>
      <p:sp>
        <p:nvSpPr>
          <p:cNvPr id="18" name="Slide Number Placeholder 17"/>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21" name="Footer Placeholder 20"/>
          <p:cNvSpPr>
            <a:spLocks noGrp="1"/>
          </p:cNvSpPr>
          <p:nvPr>
            <p:ph type="ftr" sz="quarter" idx="12"/>
          </p:nvPr>
        </p:nvSpPr>
        <p:spPr/>
        <p:txBody>
          <a:bodyPr rtlCol="0"/>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lgn="r" eaLnBrk="1" latinLnBrk="0" hangingPunct="1"/>
            <a:fld id="{E6F9B8CD-342D-4579-98EC-A8FD6B7370E1}" type="datetimeFigureOut">
              <a:rPr lang="en-US" smtClean="0"/>
              <a:pPr algn="r" eaLnBrk="1" latinLnBrk="0" hangingPunct="1"/>
              <a:t>3/16/2019</a:t>
            </a:fld>
            <a:endParaRPr lang="en-US" dirty="0">
              <a:solidFill>
                <a:schemeClr val="tx2"/>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lgn="l" eaLnBrk="1" latinLnBrk="0" hangingPunct="1"/>
            <a:endParaRPr kumimoji="0" lang="en-US" dirty="0">
              <a:solidFill>
                <a:schemeClr val="tx2"/>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3599"/>
            <a:ext cx="2743200" cy="3930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133600"/>
            <a:ext cx="2743200" cy="3930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Image result for viola Desmo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2133600"/>
            <a:ext cx="2743200" cy="393064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ctrTitle"/>
          </p:nvPr>
        </p:nvSpPr>
        <p:spPr>
          <a:xfrm>
            <a:off x="1295400" y="0"/>
            <a:ext cx="6858000" cy="1589562"/>
          </a:xfrm>
        </p:spPr>
        <p:txBody>
          <a:bodyPr>
            <a:noAutofit/>
          </a:bodyPr>
          <a:lstStyle/>
          <a:p>
            <a:pPr algn="ctr"/>
            <a:r>
              <a:rPr lang="en-CA" sz="3600" dirty="0" smtClean="0">
                <a:solidFill>
                  <a:schemeClr val="bg2">
                    <a:lumMod val="10000"/>
                    <a:lumOff val="90000"/>
                  </a:schemeClr>
                </a:solidFill>
              </a:rPr>
              <a:t>Famous Canadians: James Naismith, Terry Fox, and Viola Desmond</a:t>
            </a:r>
            <a:endParaRPr lang="en-CA" sz="3600" dirty="0">
              <a:solidFill>
                <a:schemeClr val="bg2">
                  <a:lumMod val="10000"/>
                  <a:lumOff val="90000"/>
                </a:schemeClr>
              </a:solidFill>
            </a:endParaRPr>
          </a:p>
        </p:txBody>
      </p:sp>
    </p:spTree>
    <p:extLst>
      <p:ext uri="{BB962C8B-B14F-4D97-AF65-F5344CB8AC3E}">
        <p14:creationId xmlns:p14="http://schemas.microsoft.com/office/powerpoint/2010/main" val="1980012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1295400" y="-83127"/>
            <a:ext cx="6858000" cy="838200"/>
          </a:xfrm>
        </p:spPr>
        <p:txBody>
          <a:bodyPr>
            <a:noAutofit/>
          </a:bodyPr>
          <a:lstStyle/>
          <a:p>
            <a:pPr algn="ctr"/>
            <a:r>
              <a:rPr lang="en-CA" sz="3600" dirty="0" smtClean="0">
                <a:solidFill>
                  <a:schemeClr val="bg2">
                    <a:lumMod val="10000"/>
                    <a:lumOff val="90000"/>
                  </a:schemeClr>
                </a:solidFill>
              </a:rPr>
              <a:t>Viola Desmond</a:t>
            </a:r>
            <a:endParaRPr lang="en-CA" sz="3600" dirty="0">
              <a:solidFill>
                <a:schemeClr val="bg2">
                  <a:lumMod val="10000"/>
                  <a:lumOff val="90000"/>
                </a:schemeClr>
              </a:solidFill>
            </a:endParaRPr>
          </a:p>
        </p:txBody>
      </p:sp>
      <p:sp>
        <p:nvSpPr>
          <p:cNvPr id="9" name="Title 1"/>
          <p:cNvSpPr txBox="1">
            <a:spLocks/>
          </p:cNvSpPr>
          <p:nvPr/>
        </p:nvSpPr>
        <p:spPr>
          <a:xfrm>
            <a:off x="1981200" y="2743200"/>
            <a:ext cx="7086600" cy="4114800"/>
          </a:xfrm>
          <a:prstGeom prst="rect">
            <a:avLst/>
          </a:prstGeom>
        </p:spPr>
        <p:txBody>
          <a:bodyPr vert="horz" anchor="b">
            <a:noAutofit/>
          </a:bodyPr>
          <a:lstStyle>
            <a:lvl1pPr algn="l" rtl="0" eaLnBrk="1" latinLnBrk="0" hangingPunct="1">
              <a:spcBef>
                <a:spcPct val="0"/>
              </a:spcBef>
              <a:buNone/>
              <a:defRPr kumimoji="0" sz="3000" b="1" kern="1200" cap="small" baseline="0">
                <a:solidFill>
                  <a:schemeClr val="tx2"/>
                </a:solidFill>
                <a:latin typeface="+mj-lt"/>
                <a:ea typeface="+mj-ea"/>
                <a:cs typeface="+mj-cs"/>
              </a:defRPr>
            </a:lvl1pPr>
          </a:lstStyle>
          <a:p>
            <a:endParaRPr lang="en-CA" sz="2000" dirty="0" smtClean="0">
              <a:solidFill>
                <a:schemeClr val="bg2">
                  <a:lumMod val="10000"/>
                  <a:lumOff val="90000"/>
                </a:schemeClr>
              </a:solidFill>
            </a:endParaRPr>
          </a:p>
          <a:p>
            <a:r>
              <a:rPr lang="en-CA" sz="2000" dirty="0" smtClean="0">
                <a:solidFill>
                  <a:schemeClr val="bg2">
                    <a:lumMod val="10000"/>
                    <a:lumOff val="90000"/>
                  </a:schemeClr>
                </a:solidFill>
              </a:rPr>
              <a:t>Viola Desmond was </a:t>
            </a:r>
            <a:r>
              <a:rPr lang="en-CA" sz="2000" dirty="0">
                <a:solidFill>
                  <a:schemeClr val="bg2">
                    <a:lumMod val="10000"/>
                    <a:lumOff val="90000"/>
                  </a:schemeClr>
                </a:solidFill>
              </a:rPr>
              <a:t>born on July </a:t>
            </a:r>
            <a:r>
              <a:rPr lang="en-CA" sz="2000" dirty="0" smtClean="0">
                <a:solidFill>
                  <a:schemeClr val="bg2">
                    <a:lumMod val="10000"/>
                    <a:lumOff val="90000"/>
                  </a:schemeClr>
                </a:solidFill>
              </a:rPr>
              <a:t>6th, 1914, </a:t>
            </a:r>
            <a:r>
              <a:rPr lang="en-CA" sz="2000" dirty="0">
                <a:solidFill>
                  <a:schemeClr val="bg2">
                    <a:lumMod val="10000"/>
                    <a:lumOff val="90000"/>
                  </a:schemeClr>
                </a:solidFill>
              </a:rPr>
              <a:t>in </a:t>
            </a:r>
            <a:r>
              <a:rPr lang="en-CA" sz="2000" dirty="0" smtClean="0">
                <a:solidFill>
                  <a:schemeClr val="bg2">
                    <a:lumMod val="10000"/>
                    <a:lumOff val="90000"/>
                  </a:schemeClr>
                </a:solidFill>
              </a:rPr>
              <a:t>Halifax, Nova Scotia</a:t>
            </a:r>
            <a:r>
              <a:rPr lang="en-CA" sz="2000" dirty="0">
                <a:solidFill>
                  <a:schemeClr val="bg2">
                    <a:lumMod val="10000"/>
                    <a:lumOff val="90000"/>
                  </a:schemeClr>
                </a:solidFill>
              </a:rPr>
              <a:t>. Desmond’s courageous refusal to accept an act of racial discrimination provided inspiration to later generations of Black persons in Nova Scotia and in the rest of Canada</a:t>
            </a:r>
            <a:r>
              <a:rPr lang="en-CA" sz="2000" dirty="0" smtClean="0">
                <a:solidFill>
                  <a:schemeClr val="bg2">
                    <a:lumMod val="10000"/>
                    <a:lumOff val="90000"/>
                  </a:schemeClr>
                </a:solidFill>
              </a:rPr>
              <a:t>.</a:t>
            </a:r>
          </a:p>
          <a:p>
            <a:endParaRPr lang="en-CA" sz="2000" dirty="0">
              <a:solidFill>
                <a:schemeClr val="bg2">
                  <a:lumMod val="10000"/>
                  <a:lumOff val="90000"/>
                </a:schemeClr>
              </a:solidFill>
            </a:endParaRPr>
          </a:p>
          <a:p>
            <a:r>
              <a:rPr lang="en-CA" sz="2000" dirty="0">
                <a:solidFill>
                  <a:schemeClr val="bg2">
                    <a:lumMod val="10000"/>
                    <a:lumOff val="90000"/>
                  </a:schemeClr>
                </a:solidFill>
              </a:rPr>
              <a:t>On the evening of November 8th, 1946, </a:t>
            </a:r>
            <a:r>
              <a:rPr lang="en-CA" sz="2000" dirty="0" smtClean="0">
                <a:solidFill>
                  <a:schemeClr val="bg2">
                    <a:lumMod val="10000"/>
                    <a:lumOff val="90000"/>
                  </a:schemeClr>
                </a:solidFill>
              </a:rPr>
              <a:t>thirty-two-year-old Desmond decided </a:t>
            </a:r>
            <a:r>
              <a:rPr lang="en-CA" sz="2000" dirty="0">
                <a:solidFill>
                  <a:schemeClr val="bg2">
                    <a:lumMod val="10000"/>
                    <a:lumOff val="90000"/>
                  </a:schemeClr>
                </a:solidFill>
              </a:rPr>
              <a:t>to see a movie at the Roseland Theatre in New Glasgow, Nova Scotia. </a:t>
            </a:r>
            <a:r>
              <a:rPr lang="en-CA" sz="2000" dirty="0" smtClean="0">
                <a:solidFill>
                  <a:schemeClr val="bg2">
                    <a:lumMod val="10000"/>
                    <a:lumOff val="90000"/>
                  </a:schemeClr>
                </a:solidFill>
              </a:rPr>
              <a:t>the theatre had a policy </a:t>
            </a:r>
            <a:r>
              <a:rPr lang="en-CA" sz="2000" dirty="0">
                <a:solidFill>
                  <a:schemeClr val="bg2">
                    <a:lumMod val="10000"/>
                    <a:lumOff val="90000"/>
                  </a:schemeClr>
                </a:solidFill>
              </a:rPr>
              <a:t>of </a:t>
            </a:r>
            <a:r>
              <a:rPr lang="en-CA" sz="2000" dirty="0" smtClean="0">
                <a:solidFill>
                  <a:schemeClr val="bg2">
                    <a:lumMod val="10000"/>
                    <a:lumOff val="90000"/>
                  </a:schemeClr>
                </a:solidFill>
              </a:rPr>
              <a:t>segregation. In this case, black patrons were expected to sit upstairs in the balcony, while white patrons were expected to sit downstairs in the main-floor seats.</a:t>
            </a:r>
            <a:endParaRPr lang="en-CA" sz="2000" dirty="0">
              <a:solidFill>
                <a:schemeClr val="bg2">
                  <a:lumMod val="10000"/>
                  <a:lumOff val="90000"/>
                </a:schemeClr>
              </a:solidFill>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685800"/>
            <a:ext cx="3593592" cy="1901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67622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1295400" y="-83127"/>
            <a:ext cx="7772400" cy="838200"/>
          </a:xfrm>
        </p:spPr>
        <p:txBody>
          <a:bodyPr>
            <a:noAutofit/>
          </a:bodyPr>
          <a:lstStyle/>
          <a:p>
            <a:pPr algn="ctr"/>
            <a:r>
              <a:rPr lang="en-CA" sz="3600" dirty="0" smtClean="0">
                <a:solidFill>
                  <a:schemeClr val="bg2">
                    <a:lumMod val="10000"/>
                    <a:lumOff val="90000"/>
                  </a:schemeClr>
                </a:solidFill>
              </a:rPr>
              <a:t>Challenging Segregation</a:t>
            </a:r>
            <a:endParaRPr lang="en-CA" sz="3600" dirty="0">
              <a:solidFill>
                <a:schemeClr val="bg2">
                  <a:lumMod val="10000"/>
                  <a:lumOff val="90000"/>
                </a:schemeClr>
              </a:solidFill>
            </a:endParaRPr>
          </a:p>
        </p:txBody>
      </p:sp>
      <p:sp>
        <p:nvSpPr>
          <p:cNvPr id="9" name="Title 1"/>
          <p:cNvSpPr txBox="1">
            <a:spLocks/>
          </p:cNvSpPr>
          <p:nvPr/>
        </p:nvSpPr>
        <p:spPr>
          <a:xfrm>
            <a:off x="1981200" y="2743200"/>
            <a:ext cx="7086600" cy="4114800"/>
          </a:xfrm>
          <a:prstGeom prst="rect">
            <a:avLst/>
          </a:prstGeom>
        </p:spPr>
        <p:txBody>
          <a:bodyPr vert="horz" anchor="b">
            <a:noAutofit/>
          </a:bodyPr>
          <a:lstStyle>
            <a:lvl1pPr algn="l" rtl="0" eaLnBrk="1" latinLnBrk="0" hangingPunct="1">
              <a:spcBef>
                <a:spcPct val="0"/>
              </a:spcBef>
              <a:buNone/>
              <a:defRPr kumimoji="0" sz="3000" b="1" kern="1200" cap="small" baseline="0">
                <a:solidFill>
                  <a:schemeClr val="tx2"/>
                </a:solidFill>
                <a:latin typeface="+mj-lt"/>
                <a:ea typeface="+mj-ea"/>
                <a:cs typeface="+mj-cs"/>
              </a:defRPr>
            </a:lvl1pPr>
          </a:lstStyle>
          <a:p>
            <a:r>
              <a:rPr lang="en-CA" sz="2000" dirty="0" smtClean="0">
                <a:solidFill>
                  <a:schemeClr val="bg2">
                    <a:lumMod val="10000"/>
                    <a:lumOff val="90000"/>
                  </a:schemeClr>
                </a:solidFill>
              </a:rPr>
              <a:t>Desmond asked for a main-floor movie ticket, paid, and walked into the main-floor seating area of the theatre. The cashier, who had given her a balcony  ticket instead, followed her, and told her that she could not sit there. Desmond went back to the cashier and said she wanted to exchange her ticket for one on the main-floor. The white ticket seller said:  “I’m </a:t>
            </a:r>
            <a:r>
              <a:rPr lang="en-CA" sz="2000" dirty="0">
                <a:solidFill>
                  <a:schemeClr val="bg2">
                    <a:lumMod val="10000"/>
                    <a:lumOff val="90000"/>
                  </a:schemeClr>
                </a:solidFill>
              </a:rPr>
              <a:t>not permitted to sell downstairs tickets to </a:t>
            </a:r>
            <a:r>
              <a:rPr lang="en-CA" sz="2000" dirty="0" smtClean="0">
                <a:solidFill>
                  <a:schemeClr val="bg2">
                    <a:lumMod val="10000"/>
                    <a:lumOff val="90000"/>
                  </a:schemeClr>
                </a:solidFill>
              </a:rPr>
              <a:t>you people.”</a:t>
            </a:r>
          </a:p>
          <a:p>
            <a:endParaRPr lang="en-CA" sz="2000" dirty="0" smtClean="0">
              <a:solidFill>
                <a:schemeClr val="bg2">
                  <a:lumMod val="10000"/>
                  <a:lumOff val="90000"/>
                </a:schemeClr>
              </a:solidFill>
            </a:endParaRPr>
          </a:p>
          <a:p>
            <a:r>
              <a:rPr lang="en-CA" sz="2000" dirty="0" smtClean="0">
                <a:solidFill>
                  <a:schemeClr val="bg2">
                    <a:lumMod val="10000"/>
                    <a:lumOff val="90000"/>
                  </a:schemeClr>
                </a:solidFill>
              </a:rPr>
              <a:t>Desmond returned </a:t>
            </a:r>
            <a:r>
              <a:rPr lang="en-CA" sz="2000" dirty="0">
                <a:solidFill>
                  <a:schemeClr val="bg2">
                    <a:lumMod val="10000"/>
                    <a:lumOff val="90000"/>
                  </a:schemeClr>
                </a:solidFill>
              </a:rPr>
              <a:t>to </a:t>
            </a:r>
            <a:r>
              <a:rPr lang="en-CA" sz="2000" dirty="0" smtClean="0">
                <a:solidFill>
                  <a:schemeClr val="bg2">
                    <a:lumMod val="10000"/>
                    <a:lumOff val="90000"/>
                  </a:schemeClr>
                </a:solidFill>
              </a:rPr>
              <a:t>a main-floor seat anyway. The manager was called and </a:t>
            </a:r>
            <a:r>
              <a:rPr lang="en-CA" sz="2000" dirty="0">
                <a:solidFill>
                  <a:schemeClr val="bg2">
                    <a:lumMod val="10000"/>
                    <a:lumOff val="90000"/>
                  </a:schemeClr>
                </a:solidFill>
              </a:rPr>
              <a:t>a policeman. </a:t>
            </a:r>
            <a:r>
              <a:rPr lang="en-CA" sz="2000" dirty="0" smtClean="0">
                <a:solidFill>
                  <a:schemeClr val="bg2">
                    <a:lumMod val="10000"/>
                    <a:lumOff val="90000"/>
                  </a:schemeClr>
                </a:solidFill>
              </a:rPr>
              <a:t>When Desmond refused to </a:t>
            </a:r>
            <a:r>
              <a:rPr lang="en-CA" sz="2000" dirty="0">
                <a:solidFill>
                  <a:schemeClr val="bg2">
                    <a:lumMod val="10000"/>
                    <a:lumOff val="90000"/>
                  </a:schemeClr>
                </a:solidFill>
              </a:rPr>
              <a:t>leave her </a:t>
            </a:r>
            <a:r>
              <a:rPr lang="en-CA" sz="2000" dirty="0" smtClean="0">
                <a:solidFill>
                  <a:schemeClr val="bg2">
                    <a:lumMod val="10000"/>
                    <a:lumOff val="90000"/>
                  </a:schemeClr>
                </a:solidFill>
              </a:rPr>
              <a:t>seat, she </a:t>
            </a:r>
            <a:r>
              <a:rPr lang="en-CA" sz="2000" dirty="0">
                <a:solidFill>
                  <a:schemeClr val="bg2">
                    <a:lumMod val="10000"/>
                    <a:lumOff val="90000"/>
                  </a:schemeClr>
                </a:solidFill>
              </a:rPr>
              <a:t>was dragged out of the theatre, injuring her hip and </a:t>
            </a:r>
            <a:r>
              <a:rPr lang="en-CA" sz="2000" dirty="0" smtClean="0">
                <a:solidFill>
                  <a:schemeClr val="bg2">
                    <a:lumMod val="10000"/>
                    <a:lumOff val="90000"/>
                  </a:schemeClr>
                </a:solidFill>
              </a:rPr>
              <a:t>knee, </a:t>
            </a:r>
            <a:r>
              <a:rPr lang="en-CA" sz="2000" dirty="0">
                <a:solidFill>
                  <a:schemeClr val="bg2">
                    <a:lumMod val="10000"/>
                    <a:lumOff val="90000"/>
                  </a:schemeClr>
                </a:solidFill>
              </a:rPr>
              <a:t>and taken to jail</a:t>
            </a:r>
            <a:r>
              <a:rPr lang="en-CA" sz="2000" dirty="0" smtClean="0">
                <a:solidFill>
                  <a:schemeClr val="bg2">
                    <a:lumMod val="10000"/>
                    <a:lumOff val="90000"/>
                  </a:schemeClr>
                </a:solidFill>
              </a:rPr>
              <a:t>. </a:t>
            </a:r>
          </a:p>
        </p:txBody>
      </p:sp>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685800"/>
            <a:ext cx="3581400" cy="1901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77482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1295400" y="-83127"/>
            <a:ext cx="7772400" cy="838200"/>
          </a:xfrm>
        </p:spPr>
        <p:txBody>
          <a:bodyPr>
            <a:noAutofit/>
          </a:bodyPr>
          <a:lstStyle/>
          <a:p>
            <a:pPr algn="ctr"/>
            <a:r>
              <a:rPr lang="en-CA" sz="3600" dirty="0" smtClean="0">
                <a:solidFill>
                  <a:schemeClr val="bg2">
                    <a:lumMod val="10000"/>
                    <a:lumOff val="90000"/>
                  </a:schemeClr>
                </a:solidFill>
              </a:rPr>
              <a:t>The Trial</a:t>
            </a:r>
            <a:endParaRPr lang="en-CA" sz="3600" dirty="0">
              <a:solidFill>
                <a:schemeClr val="bg2">
                  <a:lumMod val="10000"/>
                  <a:lumOff val="90000"/>
                </a:schemeClr>
              </a:solidFill>
            </a:endParaRPr>
          </a:p>
        </p:txBody>
      </p:sp>
      <p:sp>
        <p:nvSpPr>
          <p:cNvPr id="9" name="Title 1"/>
          <p:cNvSpPr txBox="1">
            <a:spLocks/>
          </p:cNvSpPr>
          <p:nvPr/>
        </p:nvSpPr>
        <p:spPr>
          <a:xfrm>
            <a:off x="1981200" y="2743200"/>
            <a:ext cx="7086600" cy="4114800"/>
          </a:xfrm>
          <a:prstGeom prst="rect">
            <a:avLst/>
          </a:prstGeom>
        </p:spPr>
        <p:txBody>
          <a:bodyPr vert="horz" anchor="b">
            <a:noAutofit/>
          </a:bodyPr>
          <a:lstStyle>
            <a:lvl1pPr algn="l" rtl="0" eaLnBrk="1" latinLnBrk="0" hangingPunct="1">
              <a:spcBef>
                <a:spcPct val="0"/>
              </a:spcBef>
              <a:buNone/>
              <a:defRPr kumimoji="0" sz="3000" b="1" kern="1200" cap="small" baseline="0">
                <a:solidFill>
                  <a:schemeClr val="tx2"/>
                </a:solidFill>
                <a:latin typeface="+mj-lt"/>
                <a:ea typeface="+mj-ea"/>
                <a:cs typeface="+mj-cs"/>
              </a:defRPr>
            </a:lvl1pPr>
          </a:lstStyle>
          <a:p>
            <a:endParaRPr lang="en-CA" sz="2000" dirty="0">
              <a:solidFill>
                <a:schemeClr val="bg2">
                  <a:lumMod val="10000"/>
                  <a:lumOff val="90000"/>
                </a:schemeClr>
              </a:solidFill>
            </a:endParaRPr>
          </a:p>
        </p:txBody>
      </p:sp>
      <p:sp>
        <p:nvSpPr>
          <p:cNvPr id="5" name="Title 1"/>
          <p:cNvSpPr txBox="1">
            <a:spLocks/>
          </p:cNvSpPr>
          <p:nvPr/>
        </p:nvSpPr>
        <p:spPr>
          <a:xfrm>
            <a:off x="2133600" y="2895600"/>
            <a:ext cx="7086600" cy="3962400"/>
          </a:xfrm>
          <a:prstGeom prst="rect">
            <a:avLst/>
          </a:prstGeom>
        </p:spPr>
        <p:txBody>
          <a:bodyPr vert="horz" anchor="b">
            <a:noAutofit/>
          </a:bodyPr>
          <a:lstStyle>
            <a:lvl1pPr algn="l" rtl="0" eaLnBrk="1" latinLnBrk="0" hangingPunct="1">
              <a:spcBef>
                <a:spcPct val="0"/>
              </a:spcBef>
              <a:buNone/>
              <a:defRPr kumimoji="0" sz="3000" b="1" kern="1200" cap="small" baseline="0">
                <a:solidFill>
                  <a:schemeClr val="tx2"/>
                </a:solidFill>
                <a:latin typeface="+mj-lt"/>
                <a:ea typeface="+mj-ea"/>
                <a:cs typeface="+mj-cs"/>
              </a:defRPr>
            </a:lvl1pPr>
          </a:lstStyle>
          <a:p>
            <a:r>
              <a:rPr lang="en-CA" sz="2000" dirty="0" smtClean="0">
                <a:solidFill>
                  <a:schemeClr val="bg2">
                    <a:lumMod val="10000"/>
                    <a:lumOff val="90000"/>
                  </a:schemeClr>
                </a:solidFill>
              </a:rPr>
              <a:t>After spending one night </a:t>
            </a:r>
            <a:r>
              <a:rPr lang="en-CA" sz="2000" dirty="0">
                <a:solidFill>
                  <a:schemeClr val="bg2">
                    <a:lumMod val="10000"/>
                    <a:lumOff val="90000"/>
                  </a:schemeClr>
                </a:solidFill>
              </a:rPr>
              <a:t>in </a:t>
            </a:r>
            <a:r>
              <a:rPr lang="en-CA" sz="2000" dirty="0" smtClean="0">
                <a:solidFill>
                  <a:schemeClr val="bg2">
                    <a:lumMod val="10000"/>
                    <a:lumOff val="90000"/>
                  </a:schemeClr>
                </a:solidFill>
              </a:rPr>
              <a:t>jail, Desmond </a:t>
            </a:r>
            <a:r>
              <a:rPr lang="en-CA" sz="2000" dirty="0">
                <a:solidFill>
                  <a:schemeClr val="bg2">
                    <a:lumMod val="10000"/>
                    <a:lumOff val="90000"/>
                  </a:schemeClr>
                </a:solidFill>
              </a:rPr>
              <a:t>was brought to court and </a:t>
            </a:r>
            <a:r>
              <a:rPr lang="en-CA" sz="2000" dirty="0" smtClean="0">
                <a:solidFill>
                  <a:schemeClr val="bg2">
                    <a:lumMod val="10000"/>
                    <a:lumOff val="90000"/>
                  </a:schemeClr>
                </a:solidFill>
              </a:rPr>
              <a:t>then charged, tried, convicted of tax evasion, and fined twenty-six dollars. The tax evasion charge was </a:t>
            </a:r>
            <a:r>
              <a:rPr lang="en-CA" sz="2000" dirty="0">
                <a:solidFill>
                  <a:schemeClr val="bg2">
                    <a:lumMod val="10000"/>
                    <a:lumOff val="90000"/>
                  </a:schemeClr>
                </a:solidFill>
              </a:rPr>
              <a:t>based on the one cent difference in tax between </a:t>
            </a:r>
            <a:r>
              <a:rPr lang="en-CA" sz="2000" dirty="0" smtClean="0">
                <a:solidFill>
                  <a:schemeClr val="bg2">
                    <a:lumMod val="10000"/>
                    <a:lumOff val="90000"/>
                  </a:schemeClr>
                </a:solidFill>
              </a:rPr>
              <a:t>main-floor </a:t>
            </a:r>
            <a:r>
              <a:rPr lang="en-CA" sz="2000" dirty="0">
                <a:solidFill>
                  <a:schemeClr val="bg2">
                    <a:lumMod val="10000"/>
                    <a:lumOff val="90000"/>
                  </a:schemeClr>
                </a:solidFill>
              </a:rPr>
              <a:t>and </a:t>
            </a:r>
            <a:r>
              <a:rPr lang="en-CA" sz="2000" dirty="0" smtClean="0">
                <a:solidFill>
                  <a:schemeClr val="bg2">
                    <a:lumMod val="10000"/>
                    <a:lumOff val="90000"/>
                  </a:schemeClr>
                </a:solidFill>
              </a:rPr>
              <a:t>balcony theatre seats.</a:t>
            </a:r>
          </a:p>
          <a:p>
            <a:endParaRPr lang="en-CA" sz="2000" dirty="0" smtClean="0">
              <a:solidFill>
                <a:schemeClr val="bg2">
                  <a:lumMod val="10000"/>
                  <a:lumOff val="90000"/>
                </a:schemeClr>
              </a:solidFill>
            </a:endParaRPr>
          </a:p>
          <a:p>
            <a:r>
              <a:rPr lang="en-CA" sz="2000" dirty="0">
                <a:solidFill>
                  <a:schemeClr val="bg2">
                    <a:lumMod val="10000"/>
                    <a:lumOff val="90000"/>
                  </a:schemeClr>
                </a:solidFill>
              </a:rPr>
              <a:t>Clearly, the issue was about her being African Canadian and there being a racist seating policy in place. it was not about tax evasion. </a:t>
            </a:r>
            <a:r>
              <a:rPr lang="en-CA" sz="2000" dirty="0" smtClean="0">
                <a:solidFill>
                  <a:schemeClr val="bg2">
                    <a:lumMod val="10000"/>
                    <a:lumOff val="90000"/>
                  </a:schemeClr>
                </a:solidFill>
              </a:rPr>
              <a:t>Desmond knew this and decided </a:t>
            </a:r>
            <a:r>
              <a:rPr lang="en-CA" sz="2000" dirty="0">
                <a:solidFill>
                  <a:schemeClr val="bg2">
                    <a:lumMod val="10000"/>
                    <a:lumOff val="90000"/>
                  </a:schemeClr>
                </a:solidFill>
              </a:rPr>
              <a:t>to appeal her </a:t>
            </a:r>
            <a:r>
              <a:rPr lang="en-CA" sz="2000" dirty="0" smtClean="0">
                <a:solidFill>
                  <a:schemeClr val="bg2">
                    <a:lumMod val="10000"/>
                    <a:lumOff val="90000"/>
                  </a:schemeClr>
                </a:solidFill>
              </a:rPr>
              <a:t>conviction, and it </a:t>
            </a:r>
            <a:r>
              <a:rPr lang="en-CA" sz="2000" dirty="0">
                <a:solidFill>
                  <a:schemeClr val="bg2">
                    <a:lumMod val="10000"/>
                    <a:lumOff val="90000"/>
                  </a:schemeClr>
                </a:solidFill>
              </a:rPr>
              <a:t>was eventually brought before the Supreme Court of Nova Scotia. Despite the efforts of the Nova Scotian Black community to assist her appeal, </a:t>
            </a:r>
            <a:r>
              <a:rPr lang="en-CA" sz="2000" dirty="0" smtClean="0">
                <a:solidFill>
                  <a:schemeClr val="bg2">
                    <a:lumMod val="10000"/>
                    <a:lumOff val="90000"/>
                  </a:schemeClr>
                </a:solidFill>
              </a:rPr>
              <a:t>Desmond lost.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685800"/>
            <a:ext cx="3584448" cy="1901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64830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1295400" y="-83127"/>
            <a:ext cx="7772400" cy="838200"/>
          </a:xfrm>
        </p:spPr>
        <p:txBody>
          <a:bodyPr>
            <a:noAutofit/>
          </a:bodyPr>
          <a:lstStyle/>
          <a:p>
            <a:pPr algn="ctr"/>
            <a:r>
              <a:rPr lang="en-CA" sz="3600" dirty="0" smtClean="0">
                <a:solidFill>
                  <a:schemeClr val="bg2">
                    <a:lumMod val="10000"/>
                    <a:lumOff val="90000"/>
                  </a:schemeClr>
                </a:solidFill>
              </a:rPr>
              <a:t>Significance</a:t>
            </a:r>
            <a:endParaRPr lang="en-CA" sz="3600" dirty="0">
              <a:solidFill>
                <a:schemeClr val="bg2">
                  <a:lumMod val="10000"/>
                  <a:lumOff val="90000"/>
                </a:schemeClr>
              </a:solidFill>
            </a:endParaRPr>
          </a:p>
        </p:txBody>
      </p:sp>
      <p:sp>
        <p:nvSpPr>
          <p:cNvPr id="9" name="Title 1"/>
          <p:cNvSpPr txBox="1">
            <a:spLocks/>
          </p:cNvSpPr>
          <p:nvPr/>
        </p:nvSpPr>
        <p:spPr>
          <a:xfrm>
            <a:off x="1981200" y="2743200"/>
            <a:ext cx="7086600" cy="4114800"/>
          </a:xfrm>
          <a:prstGeom prst="rect">
            <a:avLst/>
          </a:prstGeom>
        </p:spPr>
        <p:txBody>
          <a:bodyPr vert="horz" anchor="b">
            <a:noAutofit/>
          </a:bodyPr>
          <a:lstStyle>
            <a:lvl1pPr algn="l" rtl="0" eaLnBrk="1" latinLnBrk="0" hangingPunct="1">
              <a:spcBef>
                <a:spcPct val="0"/>
              </a:spcBef>
              <a:buNone/>
              <a:defRPr kumimoji="0" sz="3000" b="1" kern="1200" cap="small" baseline="0">
                <a:solidFill>
                  <a:schemeClr val="tx2"/>
                </a:solidFill>
                <a:latin typeface="+mj-lt"/>
                <a:ea typeface="+mj-ea"/>
                <a:cs typeface="+mj-cs"/>
              </a:defRPr>
            </a:lvl1pPr>
          </a:lstStyle>
          <a:p>
            <a:r>
              <a:rPr lang="en-CA" sz="2000" dirty="0" smtClean="0">
                <a:solidFill>
                  <a:schemeClr val="bg2">
                    <a:lumMod val="10000"/>
                    <a:lumOff val="90000"/>
                  </a:schemeClr>
                </a:solidFill>
              </a:rPr>
              <a:t>By </a:t>
            </a:r>
            <a:r>
              <a:rPr lang="en-CA" sz="2000" dirty="0">
                <a:solidFill>
                  <a:schemeClr val="bg2">
                    <a:lumMod val="10000"/>
                    <a:lumOff val="90000"/>
                  </a:schemeClr>
                </a:solidFill>
              </a:rPr>
              <a:t>refusing to change seats and by fighting her conviction in court, </a:t>
            </a:r>
            <a:r>
              <a:rPr lang="en-CA" sz="2000" dirty="0" smtClean="0">
                <a:solidFill>
                  <a:schemeClr val="bg2">
                    <a:lumMod val="10000"/>
                    <a:lumOff val="90000"/>
                  </a:schemeClr>
                </a:solidFill>
              </a:rPr>
              <a:t>Desmond challenged </a:t>
            </a:r>
            <a:r>
              <a:rPr lang="en-CA" sz="2000" dirty="0">
                <a:solidFill>
                  <a:schemeClr val="bg2">
                    <a:lumMod val="10000"/>
                    <a:lumOff val="90000"/>
                  </a:schemeClr>
                </a:solidFill>
              </a:rPr>
              <a:t>segregation in Canada. </a:t>
            </a:r>
            <a:r>
              <a:rPr lang="en-CA" sz="2000" dirty="0" smtClean="0">
                <a:solidFill>
                  <a:schemeClr val="bg2">
                    <a:lumMod val="10000"/>
                    <a:lumOff val="90000"/>
                  </a:schemeClr>
                </a:solidFill>
              </a:rPr>
              <a:t>Despite losing </a:t>
            </a:r>
            <a:r>
              <a:rPr lang="en-CA" sz="2000" dirty="0">
                <a:solidFill>
                  <a:schemeClr val="bg2">
                    <a:lumMod val="10000"/>
                    <a:lumOff val="90000"/>
                  </a:schemeClr>
                </a:solidFill>
              </a:rPr>
              <a:t>her appeal, her stand against </a:t>
            </a:r>
            <a:r>
              <a:rPr lang="en-CA" sz="2000" dirty="0" smtClean="0">
                <a:solidFill>
                  <a:schemeClr val="bg2">
                    <a:lumMod val="10000"/>
                    <a:lumOff val="90000"/>
                  </a:schemeClr>
                </a:solidFill>
              </a:rPr>
              <a:t>discrimination and hatred generated a lot of attention in Nova </a:t>
            </a:r>
            <a:r>
              <a:rPr lang="en-CA" sz="2000" dirty="0">
                <a:solidFill>
                  <a:schemeClr val="bg2">
                    <a:lumMod val="10000"/>
                    <a:lumOff val="90000"/>
                  </a:schemeClr>
                </a:solidFill>
              </a:rPr>
              <a:t>Scotia’s Black </a:t>
            </a:r>
            <a:r>
              <a:rPr lang="en-CA" sz="2000" dirty="0" smtClean="0">
                <a:solidFill>
                  <a:schemeClr val="bg2">
                    <a:lumMod val="10000"/>
                    <a:lumOff val="90000"/>
                  </a:schemeClr>
                </a:solidFill>
              </a:rPr>
              <a:t>community and </a:t>
            </a:r>
            <a:r>
              <a:rPr lang="en-CA" sz="2000" dirty="0">
                <a:solidFill>
                  <a:schemeClr val="bg2">
                    <a:lumMod val="10000"/>
                    <a:lumOff val="90000"/>
                  </a:schemeClr>
                </a:solidFill>
              </a:rPr>
              <a:t>helped inspire Canada’s civil rights movement. </a:t>
            </a:r>
            <a:endParaRPr lang="en-CA" sz="2000" dirty="0" smtClean="0">
              <a:solidFill>
                <a:schemeClr val="bg2">
                  <a:lumMod val="10000"/>
                  <a:lumOff val="90000"/>
                </a:schemeClr>
              </a:solidFill>
            </a:endParaRPr>
          </a:p>
          <a:p>
            <a:endParaRPr lang="en-CA" sz="2000" dirty="0">
              <a:solidFill>
                <a:schemeClr val="bg2">
                  <a:lumMod val="10000"/>
                  <a:lumOff val="90000"/>
                </a:schemeClr>
              </a:solidFill>
            </a:endParaRPr>
          </a:p>
          <a:p>
            <a:r>
              <a:rPr lang="en-CA" sz="2000" dirty="0" smtClean="0">
                <a:solidFill>
                  <a:schemeClr val="bg2">
                    <a:lumMod val="10000"/>
                    <a:lumOff val="90000"/>
                  </a:schemeClr>
                </a:solidFill>
              </a:rPr>
              <a:t>In </a:t>
            </a:r>
            <a:r>
              <a:rPr lang="en-CA" sz="2000" dirty="0">
                <a:solidFill>
                  <a:schemeClr val="bg2">
                    <a:lumMod val="10000"/>
                    <a:lumOff val="90000"/>
                  </a:schemeClr>
                </a:solidFill>
              </a:rPr>
              <a:t>1954, segregation was legally ended in Nova </a:t>
            </a:r>
            <a:r>
              <a:rPr lang="en-CA" sz="2000" dirty="0" smtClean="0">
                <a:solidFill>
                  <a:schemeClr val="bg2">
                    <a:lumMod val="10000"/>
                    <a:lumOff val="90000"/>
                  </a:schemeClr>
                </a:solidFill>
              </a:rPr>
              <a:t>Scotia, due to the courageous </a:t>
            </a:r>
            <a:r>
              <a:rPr lang="en-CA" sz="2000" dirty="0">
                <a:solidFill>
                  <a:schemeClr val="bg2">
                    <a:lumMod val="10000"/>
                    <a:lumOff val="90000"/>
                  </a:schemeClr>
                </a:solidFill>
              </a:rPr>
              <a:t>determination of </a:t>
            </a:r>
            <a:r>
              <a:rPr lang="en-CA" sz="2000" dirty="0" smtClean="0">
                <a:solidFill>
                  <a:schemeClr val="bg2">
                    <a:lumMod val="10000"/>
                    <a:lumOff val="90000"/>
                  </a:schemeClr>
                </a:solidFill>
              </a:rPr>
              <a:t>Desmond </a:t>
            </a:r>
            <a:r>
              <a:rPr lang="en-CA" sz="2000" dirty="0">
                <a:solidFill>
                  <a:schemeClr val="bg2">
                    <a:lumMod val="10000"/>
                    <a:lumOff val="90000"/>
                  </a:schemeClr>
                </a:solidFill>
              </a:rPr>
              <a:t>and others like her who fought to be treated as equal human beings</a:t>
            </a:r>
            <a:r>
              <a:rPr lang="en-CA" sz="2000" dirty="0" smtClean="0">
                <a:solidFill>
                  <a:schemeClr val="bg2">
                    <a:lumMod val="10000"/>
                    <a:lumOff val="90000"/>
                  </a:schemeClr>
                </a:solidFill>
              </a:rPr>
              <a:t>. </a:t>
            </a:r>
            <a:r>
              <a:rPr lang="en-CA" sz="2000" dirty="0">
                <a:solidFill>
                  <a:schemeClr val="bg2">
                    <a:lumMod val="10000"/>
                    <a:lumOff val="90000"/>
                  </a:schemeClr>
                </a:solidFill>
              </a:rPr>
              <a:t>In 2010, the Lieutenant Governor of Nova Scotia posthumously pardoned her, removing her conviction from the historical record.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685800"/>
            <a:ext cx="3584448" cy="1901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9164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1295400" y="-83127"/>
            <a:ext cx="6858000" cy="838200"/>
          </a:xfrm>
        </p:spPr>
        <p:txBody>
          <a:bodyPr>
            <a:noAutofit/>
          </a:bodyPr>
          <a:lstStyle/>
          <a:p>
            <a:pPr algn="ctr"/>
            <a:r>
              <a:rPr lang="en-CA" sz="3600" dirty="0" smtClean="0">
                <a:solidFill>
                  <a:schemeClr val="bg2">
                    <a:lumMod val="10000"/>
                    <a:lumOff val="90000"/>
                  </a:schemeClr>
                </a:solidFill>
              </a:rPr>
              <a:t>James Naismith</a:t>
            </a:r>
            <a:endParaRPr lang="en-CA" sz="3600" dirty="0">
              <a:solidFill>
                <a:schemeClr val="bg2">
                  <a:lumMod val="10000"/>
                  <a:lumOff val="90000"/>
                </a:schemeClr>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685800"/>
            <a:ext cx="3810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a:spLocks/>
          </p:cNvSpPr>
          <p:nvPr/>
        </p:nvSpPr>
        <p:spPr>
          <a:xfrm>
            <a:off x="1981200" y="2743200"/>
            <a:ext cx="7086600" cy="4114800"/>
          </a:xfrm>
          <a:prstGeom prst="rect">
            <a:avLst/>
          </a:prstGeom>
        </p:spPr>
        <p:txBody>
          <a:bodyPr vert="horz" anchor="b">
            <a:noAutofit/>
          </a:bodyPr>
          <a:lstStyle>
            <a:lvl1pPr algn="l" rtl="0" eaLnBrk="1" latinLnBrk="0" hangingPunct="1">
              <a:spcBef>
                <a:spcPct val="0"/>
              </a:spcBef>
              <a:buNone/>
              <a:defRPr kumimoji="0" sz="3000" b="1" kern="1200" cap="small" baseline="0">
                <a:solidFill>
                  <a:schemeClr val="tx2"/>
                </a:solidFill>
                <a:latin typeface="+mj-lt"/>
                <a:ea typeface="+mj-ea"/>
                <a:cs typeface="+mj-cs"/>
              </a:defRPr>
            </a:lvl1pPr>
          </a:lstStyle>
          <a:p>
            <a:r>
              <a:rPr lang="en-CA" sz="2000" dirty="0" smtClean="0">
                <a:solidFill>
                  <a:schemeClr val="bg2">
                    <a:lumMod val="10000"/>
                    <a:lumOff val="90000"/>
                  </a:schemeClr>
                </a:solidFill>
              </a:rPr>
              <a:t>James Naismith was born on November 6</a:t>
            </a:r>
            <a:r>
              <a:rPr lang="en-CA" sz="2000" baseline="30000" dirty="0" smtClean="0">
                <a:solidFill>
                  <a:schemeClr val="bg2">
                    <a:lumMod val="10000"/>
                    <a:lumOff val="90000"/>
                  </a:schemeClr>
                </a:solidFill>
              </a:rPr>
              <a:t>th</a:t>
            </a:r>
            <a:r>
              <a:rPr lang="en-CA" sz="2000" dirty="0" smtClean="0">
                <a:solidFill>
                  <a:schemeClr val="bg2">
                    <a:lumMod val="10000"/>
                    <a:lumOff val="90000"/>
                  </a:schemeClr>
                </a:solidFill>
              </a:rPr>
              <a:t>, 1861, in </a:t>
            </a:r>
            <a:r>
              <a:rPr lang="en-CA" sz="2000" dirty="0" err="1" smtClean="0">
                <a:solidFill>
                  <a:schemeClr val="bg2">
                    <a:lumMod val="10000"/>
                    <a:lumOff val="90000"/>
                  </a:schemeClr>
                </a:solidFill>
              </a:rPr>
              <a:t>Almonte</a:t>
            </a:r>
            <a:r>
              <a:rPr lang="en-CA" sz="2000" dirty="0">
                <a:solidFill>
                  <a:schemeClr val="bg2">
                    <a:lumMod val="10000"/>
                    <a:lumOff val="90000"/>
                  </a:schemeClr>
                </a:solidFill>
              </a:rPr>
              <a:t>, Ontario. Naismith is best known as the inventor of the sport of </a:t>
            </a:r>
            <a:r>
              <a:rPr lang="en-CA" sz="2000" dirty="0" smtClean="0">
                <a:solidFill>
                  <a:schemeClr val="bg2">
                    <a:lumMod val="10000"/>
                    <a:lumOff val="90000"/>
                  </a:schemeClr>
                </a:solidFill>
              </a:rPr>
              <a:t>basketball</a:t>
            </a:r>
            <a:r>
              <a:rPr lang="en-CA" sz="2000" dirty="0">
                <a:solidFill>
                  <a:schemeClr val="bg2">
                    <a:lumMod val="10000"/>
                    <a:lumOff val="90000"/>
                  </a:schemeClr>
                </a:solidFill>
              </a:rPr>
              <a:t>. </a:t>
            </a:r>
            <a:endParaRPr lang="en-CA" sz="2000" dirty="0" smtClean="0">
              <a:solidFill>
                <a:schemeClr val="bg2">
                  <a:lumMod val="10000"/>
                  <a:lumOff val="90000"/>
                </a:schemeClr>
              </a:solidFill>
            </a:endParaRPr>
          </a:p>
          <a:p>
            <a:endParaRPr lang="en-CA" sz="2000" dirty="0" smtClean="0">
              <a:solidFill>
                <a:schemeClr val="bg2">
                  <a:lumMod val="10000"/>
                  <a:lumOff val="90000"/>
                </a:schemeClr>
              </a:solidFill>
            </a:endParaRPr>
          </a:p>
          <a:p>
            <a:r>
              <a:rPr lang="en-CA" sz="2000" dirty="0" smtClean="0">
                <a:solidFill>
                  <a:schemeClr val="bg2">
                    <a:lumMod val="10000"/>
                    <a:lumOff val="90000"/>
                  </a:schemeClr>
                </a:solidFill>
              </a:rPr>
              <a:t>As a young boy, he </a:t>
            </a:r>
            <a:r>
              <a:rPr lang="en-CA" sz="2000" dirty="0">
                <a:solidFill>
                  <a:schemeClr val="bg2">
                    <a:lumMod val="10000"/>
                    <a:lumOff val="90000"/>
                  </a:schemeClr>
                </a:solidFill>
              </a:rPr>
              <a:t>and his friends would gather </a:t>
            </a:r>
            <a:r>
              <a:rPr lang="en-CA" sz="2000" dirty="0" smtClean="0">
                <a:solidFill>
                  <a:schemeClr val="bg2">
                    <a:lumMod val="10000"/>
                    <a:lumOff val="90000"/>
                  </a:schemeClr>
                </a:solidFill>
              </a:rPr>
              <a:t>near </a:t>
            </a:r>
            <a:r>
              <a:rPr lang="en-CA" sz="2000" dirty="0">
                <a:solidFill>
                  <a:schemeClr val="bg2">
                    <a:lumMod val="10000"/>
                    <a:lumOff val="90000"/>
                  </a:schemeClr>
                </a:solidFill>
              </a:rPr>
              <a:t>a large stone </a:t>
            </a:r>
            <a:r>
              <a:rPr lang="en-CA" sz="2000" dirty="0" smtClean="0">
                <a:solidFill>
                  <a:schemeClr val="bg2">
                    <a:lumMod val="10000"/>
                    <a:lumOff val="90000"/>
                  </a:schemeClr>
                </a:solidFill>
              </a:rPr>
              <a:t>near </a:t>
            </a:r>
            <a:r>
              <a:rPr lang="en-CA" sz="2000" dirty="0">
                <a:solidFill>
                  <a:schemeClr val="bg2">
                    <a:lumMod val="10000"/>
                    <a:lumOff val="90000"/>
                  </a:schemeClr>
                </a:solidFill>
              </a:rPr>
              <a:t>the </a:t>
            </a:r>
            <a:r>
              <a:rPr lang="en-CA" sz="2000" dirty="0" smtClean="0">
                <a:solidFill>
                  <a:schemeClr val="bg2">
                    <a:lumMod val="10000"/>
                    <a:lumOff val="90000"/>
                  </a:schemeClr>
                </a:solidFill>
              </a:rPr>
              <a:t>school </a:t>
            </a:r>
            <a:r>
              <a:rPr lang="en-CA" sz="2000" dirty="0">
                <a:solidFill>
                  <a:schemeClr val="bg2">
                    <a:lumMod val="10000"/>
                    <a:lumOff val="90000"/>
                  </a:schemeClr>
                </a:solidFill>
              </a:rPr>
              <a:t>they </a:t>
            </a:r>
            <a:r>
              <a:rPr lang="en-CA" sz="2000" dirty="0" smtClean="0">
                <a:solidFill>
                  <a:schemeClr val="bg2">
                    <a:lumMod val="10000"/>
                    <a:lumOff val="90000"/>
                  </a:schemeClr>
                </a:solidFill>
              </a:rPr>
              <a:t>attended and play a game called, “Duck on a Rock”. </a:t>
            </a:r>
            <a:r>
              <a:rPr lang="en-CA" sz="2000" dirty="0">
                <a:solidFill>
                  <a:schemeClr val="bg2">
                    <a:lumMod val="10000"/>
                    <a:lumOff val="90000"/>
                  </a:schemeClr>
                </a:solidFill>
              </a:rPr>
              <a:t>A </a:t>
            </a:r>
            <a:r>
              <a:rPr lang="en-CA" sz="2000" dirty="0" smtClean="0">
                <a:solidFill>
                  <a:schemeClr val="bg2">
                    <a:lumMod val="10000"/>
                    <a:lumOff val="90000"/>
                  </a:schemeClr>
                </a:solidFill>
              </a:rPr>
              <a:t>rock (called the duck) was </a:t>
            </a:r>
            <a:r>
              <a:rPr lang="en-CA" sz="2000" dirty="0">
                <a:solidFill>
                  <a:schemeClr val="bg2">
                    <a:lumMod val="10000"/>
                    <a:lumOff val="90000"/>
                  </a:schemeClr>
                </a:solidFill>
              </a:rPr>
              <a:t>placed on the stone while one person acted as a guard. The others stood 10–15 feet away, trying to </a:t>
            </a:r>
            <a:r>
              <a:rPr lang="en-CA" sz="2000" dirty="0" smtClean="0">
                <a:solidFill>
                  <a:schemeClr val="bg2">
                    <a:lumMod val="10000"/>
                    <a:lumOff val="90000"/>
                  </a:schemeClr>
                </a:solidFill>
              </a:rPr>
              <a:t>knock it down </a:t>
            </a:r>
            <a:r>
              <a:rPr lang="en-CA" sz="2000" dirty="0">
                <a:solidFill>
                  <a:schemeClr val="bg2">
                    <a:lumMod val="10000"/>
                    <a:lumOff val="90000"/>
                  </a:schemeClr>
                </a:solidFill>
              </a:rPr>
              <a:t>by hurling rocks of their own. </a:t>
            </a:r>
            <a:r>
              <a:rPr lang="en-CA" sz="2000" dirty="0" smtClean="0">
                <a:solidFill>
                  <a:schemeClr val="bg2">
                    <a:lumMod val="10000"/>
                    <a:lumOff val="90000"/>
                  </a:schemeClr>
                </a:solidFill>
              </a:rPr>
              <a:t>they </a:t>
            </a:r>
            <a:r>
              <a:rPr lang="en-CA" sz="2000" dirty="0">
                <a:solidFill>
                  <a:schemeClr val="bg2">
                    <a:lumMod val="10000"/>
                    <a:lumOff val="90000"/>
                  </a:schemeClr>
                </a:solidFill>
              </a:rPr>
              <a:t>began lobbing </a:t>
            </a:r>
            <a:r>
              <a:rPr lang="en-CA" sz="2000" dirty="0" smtClean="0">
                <a:solidFill>
                  <a:schemeClr val="bg2">
                    <a:lumMod val="10000"/>
                    <a:lumOff val="90000"/>
                  </a:schemeClr>
                </a:solidFill>
              </a:rPr>
              <a:t>them </a:t>
            </a:r>
            <a:r>
              <a:rPr lang="en-CA" sz="2000" dirty="0">
                <a:solidFill>
                  <a:schemeClr val="bg2">
                    <a:lumMod val="10000"/>
                    <a:lumOff val="90000"/>
                  </a:schemeClr>
                </a:solidFill>
              </a:rPr>
              <a:t>high in the air, arcing over the guard. T</a:t>
            </a:r>
            <a:r>
              <a:rPr lang="en-CA" sz="2000" dirty="0" smtClean="0">
                <a:solidFill>
                  <a:schemeClr val="bg2">
                    <a:lumMod val="10000"/>
                    <a:lumOff val="90000"/>
                  </a:schemeClr>
                </a:solidFill>
              </a:rPr>
              <a:t>he </a:t>
            </a:r>
            <a:r>
              <a:rPr lang="en-CA" sz="2000" dirty="0">
                <a:solidFill>
                  <a:schemeClr val="bg2">
                    <a:lumMod val="10000"/>
                    <a:lumOff val="90000"/>
                  </a:schemeClr>
                </a:solidFill>
              </a:rPr>
              <a:t>development of the lob shot </a:t>
            </a:r>
            <a:r>
              <a:rPr lang="en-CA" sz="2000" dirty="0" smtClean="0">
                <a:solidFill>
                  <a:schemeClr val="bg2">
                    <a:lumMod val="10000"/>
                    <a:lumOff val="90000"/>
                  </a:schemeClr>
                </a:solidFill>
              </a:rPr>
              <a:t>stuck </a:t>
            </a:r>
            <a:r>
              <a:rPr lang="en-CA" sz="2000" dirty="0">
                <a:solidFill>
                  <a:schemeClr val="bg2">
                    <a:lumMod val="10000"/>
                    <a:lumOff val="90000"/>
                  </a:schemeClr>
                </a:solidFill>
              </a:rPr>
              <a:t>with Naismith and later became the basis of basketball</a:t>
            </a:r>
            <a:r>
              <a:rPr lang="en-CA" sz="2000" dirty="0" smtClean="0">
                <a:solidFill>
                  <a:schemeClr val="bg2">
                    <a:lumMod val="10000"/>
                    <a:lumOff val="90000"/>
                  </a:schemeClr>
                </a:solidFill>
              </a:rPr>
              <a:t>.</a:t>
            </a:r>
            <a:endParaRPr lang="en-CA" sz="2000" dirty="0">
              <a:solidFill>
                <a:schemeClr val="bg2">
                  <a:lumMod val="10000"/>
                  <a:lumOff val="90000"/>
                </a:schemeClr>
              </a:solidFill>
            </a:endParaRPr>
          </a:p>
        </p:txBody>
      </p:sp>
    </p:spTree>
    <p:extLst>
      <p:ext uri="{BB962C8B-B14F-4D97-AF65-F5344CB8AC3E}">
        <p14:creationId xmlns:p14="http://schemas.microsoft.com/office/powerpoint/2010/main" val="1218618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1295400" y="-83127"/>
            <a:ext cx="6858000" cy="838200"/>
          </a:xfrm>
        </p:spPr>
        <p:txBody>
          <a:bodyPr>
            <a:noAutofit/>
          </a:bodyPr>
          <a:lstStyle/>
          <a:p>
            <a:pPr algn="ctr"/>
            <a:r>
              <a:rPr lang="en-CA" sz="3600" dirty="0" smtClean="0">
                <a:solidFill>
                  <a:schemeClr val="bg2">
                    <a:lumMod val="10000"/>
                    <a:lumOff val="90000"/>
                  </a:schemeClr>
                </a:solidFill>
              </a:rPr>
              <a:t>Inventing Basketball</a:t>
            </a:r>
            <a:endParaRPr lang="en-CA" sz="3600" dirty="0">
              <a:solidFill>
                <a:schemeClr val="bg2">
                  <a:lumMod val="10000"/>
                  <a:lumOff val="90000"/>
                </a:schemeClr>
              </a:solidFill>
            </a:endParaRPr>
          </a:p>
        </p:txBody>
      </p:sp>
      <p:sp>
        <p:nvSpPr>
          <p:cNvPr id="9" name="Title 1"/>
          <p:cNvSpPr txBox="1">
            <a:spLocks/>
          </p:cNvSpPr>
          <p:nvPr/>
        </p:nvSpPr>
        <p:spPr>
          <a:xfrm>
            <a:off x="1981200" y="2743200"/>
            <a:ext cx="7086600" cy="4114800"/>
          </a:xfrm>
          <a:prstGeom prst="rect">
            <a:avLst/>
          </a:prstGeom>
        </p:spPr>
        <p:txBody>
          <a:bodyPr vert="horz" anchor="b">
            <a:noAutofit/>
          </a:bodyPr>
          <a:lstStyle>
            <a:lvl1pPr algn="l" rtl="0" eaLnBrk="1" latinLnBrk="0" hangingPunct="1">
              <a:spcBef>
                <a:spcPct val="0"/>
              </a:spcBef>
              <a:buNone/>
              <a:defRPr kumimoji="0" sz="3000" b="1" kern="1200" cap="small" baseline="0">
                <a:solidFill>
                  <a:schemeClr val="tx2"/>
                </a:solidFill>
                <a:latin typeface="+mj-lt"/>
                <a:ea typeface="+mj-ea"/>
                <a:cs typeface="+mj-cs"/>
              </a:defRPr>
            </a:lvl1pPr>
          </a:lstStyle>
          <a:p>
            <a:endParaRPr lang="en-CA" sz="2000" dirty="0" smtClean="0">
              <a:solidFill>
                <a:schemeClr val="bg2">
                  <a:lumMod val="10000"/>
                  <a:lumOff val="90000"/>
                </a:schemeClr>
              </a:solidFill>
            </a:endParaRPr>
          </a:p>
          <a:p>
            <a:r>
              <a:rPr lang="en-CA" sz="2000" dirty="0" smtClean="0">
                <a:solidFill>
                  <a:schemeClr val="bg2">
                    <a:lumMod val="10000"/>
                    <a:lumOff val="90000"/>
                  </a:schemeClr>
                </a:solidFill>
              </a:rPr>
              <a:t>While working as an instructor at </a:t>
            </a:r>
            <a:r>
              <a:rPr lang="en-CA" sz="2000" dirty="0">
                <a:solidFill>
                  <a:schemeClr val="bg2">
                    <a:lumMod val="10000"/>
                    <a:lumOff val="90000"/>
                  </a:schemeClr>
                </a:solidFill>
              </a:rPr>
              <a:t>the International YMCA Training School in Springfield, </a:t>
            </a:r>
            <a:r>
              <a:rPr lang="en-CA" sz="2000" dirty="0" smtClean="0">
                <a:solidFill>
                  <a:schemeClr val="bg2">
                    <a:lumMod val="10000"/>
                    <a:lumOff val="90000"/>
                  </a:schemeClr>
                </a:solidFill>
              </a:rPr>
              <a:t>Massachusetts, Naismith was given the task of creating a fair and non-violent indoor game that could be played in the school’s gymnasium during the winter months. </a:t>
            </a:r>
          </a:p>
          <a:p>
            <a:endParaRPr lang="en-CA" sz="2000" dirty="0">
              <a:solidFill>
                <a:schemeClr val="bg2">
                  <a:lumMod val="10000"/>
                  <a:lumOff val="90000"/>
                </a:schemeClr>
              </a:solidFill>
            </a:endParaRPr>
          </a:p>
          <a:p>
            <a:r>
              <a:rPr lang="en-CA" sz="2000" dirty="0">
                <a:solidFill>
                  <a:schemeClr val="bg2">
                    <a:lumMod val="10000"/>
                    <a:lumOff val="90000"/>
                  </a:schemeClr>
                </a:solidFill>
              </a:rPr>
              <a:t>Using “duck on a rock” </a:t>
            </a:r>
            <a:r>
              <a:rPr lang="en-CA" sz="2000" dirty="0" smtClean="0">
                <a:solidFill>
                  <a:schemeClr val="bg2">
                    <a:lumMod val="10000"/>
                    <a:lumOff val="90000"/>
                  </a:schemeClr>
                </a:solidFill>
              </a:rPr>
              <a:t>as </a:t>
            </a:r>
            <a:r>
              <a:rPr lang="en-CA" sz="2000" dirty="0">
                <a:solidFill>
                  <a:schemeClr val="bg2">
                    <a:lumMod val="10000"/>
                    <a:lumOff val="90000"/>
                  </a:schemeClr>
                </a:solidFill>
              </a:rPr>
              <a:t>inspiration, Naismith </a:t>
            </a:r>
            <a:r>
              <a:rPr lang="en-CA" sz="2000" dirty="0" smtClean="0">
                <a:solidFill>
                  <a:schemeClr val="bg2">
                    <a:lumMod val="10000"/>
                    <a:lumOff val="90000"/>
                  </a:schemeClr>
                </a:solidFill>
              </a:rPr>
              <a:t>developed </a:t>
            </a:r>
            <a:r>
              <a:rPr lang="en-CA" sz="2000" dirty="0">
                <a:solidFill>
                  <a:schemeClr val="bg2">
                    <a:lumMod val="10000"/>
                    <a:lumOff val="90000"/>
                  </a:schemeClr>
                </a:solidFill>
              </a:rPr>
              <a:t>a game in which </a:t>
            </a:r>
            <a:r>
              <a:rPr lang="en-CA" sz="2000" dirty="0" smtClean="0">
                <a:solidFill>
                  <a:schemeClr val="bg2">
                    <a:lumMod val="10000"/>
                    <a:lumOff val="90000"/>
                  </a:schemeClr>
                </a:solidFill>
              </a:rPr>
              <a:t>players </a:t>
            </a:r>
            <a:r>
              <a:rPr lang="en-CA" sz="2000" dirty="0">
                <a:solidFill>
                  <a:schemeClr val="bg2">
                    <a:lumMod val="10000"/>
                    <a:lumOff val="90000"/>
                  </a:schemeClr>
                </a:solidFill>
              </a:rPr>
              <a:t>scored by throwing a soccer ball </a:t>
            </a:r>
            <a:r>
              <a:rPr lang="en-CA" sz="2000" dirty="0" smtClean="0">
                <a:solidFill>
                  <a:schemeClr val="bg2">
                    <a:lumMod val="10000"/>
                    <a:lumOff val="90000"/>
                  </a:schemeClr>
                </a:solidFill>
              </a:rPr>
              <a:t>in an arcing motion into </a:t>
            </a:r>
            <a:r>
              <a:rPr lang="en-CA" sz="2000" dirty="0">
                <a:solidFill>
                  <a:schemeClr val="bg2">
                    <a:lumMod val="10000"/>
                    <a:lumOff val="90000"/>
                  </a:schemeClr>
                </a:solidFill>
              </a:rPr>
              <a:t>a </a:t>
            </a:r>
            <a:r>
              <a:rPr lang="en-CA" sz="2000" dirty="0" smtClean="0">
                <a:solidFill>
                  <a:schemeClr val="bg2">
                    <a:lumMod val="10000"/>
                    <a:lumOff val="90000"/>
                  </a:schemeClr>
                </a:solidFill>
              </a:rPr>
              <a:t>peach basket </a:t>
            </a:r>
            <a:r>
              <a:rPr lang="en-CA" sz="2000" dirty="0">
                <a:solidFill>
                  <a:schemeClr val="bg2">
                    <a:lumMod val="10000"/>
                    <a:lumOff val="90000"/>
                  </a:schemeClr>
                </a:solidFill>
              </a:rPr>
              <a:t>guarded by an opposing team. </a:t>
            </a:r>
            <a:r>
              <a:rPr lang="en-CA" sz="2000" dirty="0" smtClean="0">
                <a:solidFill>
                  <a:schemeClr val="bg2">
                    <a:lumMod val="10000"/>
                    <a:lumOff val="90000"/>
                  </a:schemeClr>
                </a:solidFill>
              </a:rPr>
              <a:t>he </a:t>
            </a:r>
            <a:r>
              <a:rPr lang="en-CA" sz="2000" dirty="0">
                <a:solidFill>
                  <a:schemeClr val="bg2">
                    <a:lumMod val="10000"/>
                    <a:lumOff val="90000"/>
                  </a:schemeClr>
                </a:solidFill>
              </a:rPr>
              <a:t>decided </a:t>
            </a:r>
            <a:r>
              <a:rPr lang="en-CA" sz="2000" dirty="0" smtClean="0">
                <a:solidFill>
                  <a:schemeClr val="bg2">
                    <a:lumMod val="10000"/>
                    <a:lumOff val="90000"/>
                  </a:schemeClr>
                </a:solidFill>
              </a:rPr>
              <a:t>the basket </a:t>
            </a:r>
            <a:r>
              <a:rPr lang="en-CA" sz="2000" dirty="0">
                <a:solidFill>
                  <a:schemeClr val="bg2">
                    <a:lumMod val="10000"/>
                    <a:lumOff val="90000"/>
                  </a:schemeClr>
                </a:solidFill>
              </a:rPr>
              <a:t>would be placed above the players’ heads. Naismith also made sure that fair play and sportsmanship were </a:t>
            </a:r>
            <a:r>
              <a:rPr lang="en-CA" sz="2000" dirty="0" smtClean="0">
                <a:solidFill>
                  <a:schemeClr val="bg2">
                    <a:lumMod val="10000"/>
                    <a:lumOff val="90000"/>
                  </a:schemeClr>
                </a:solidFill>
              </a:rPr>
              <a:t>reflected </a:t>
            </a:r>
            <a:r>
              <a:rPr lang="en-CA" sz="2000" dirty="0">
                <a:solidFill>
                  <a:schemeClr val="bg2">
                    <a:lumMod val="10000"/>
                    <a:lumOff val="90000"/>
                  </a:schemeClr>
                </a:solidFill>
              </a:rPr>
              <a:t>in </a:t>
            </a:r>
            <a:r>
              <a:rPr lang="en-CA" sz="2000" dirty="0" smtClean="0">
                <a:solidFill>
                  <a:schemeClr val="bg2">
                    <a:lumMod val="10000"/>
                    <a:lumOff val="90000"/>
                  </a:schemeClr>
                </a:solidFill>
              </a:rPr>
              <a:t>the game’s thirteen rules he created. </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685800"/>
            <a:ext cx="3766242" cy="1901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0194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1295400" y="-83127"/>
            <a:ext cx="6858000" cy="838200"/>
          </a:xfrm>
        </p:spPr>
        <p:txBody>
          <a:bodyPr>
            <a:noAutofit/>
          </a:bodyPr>
          <a:lstStyle/>
          <a:p>
            <a:pPr algn="ctr"/>
            <a:r>
              <a:rPr lang="en-CA" sz="3600" dirty="0" smtClean="0">
                <a:solidFill>
                  <a:schemeClr val="bg2">
                    <a:lumMod val="10000"/>
                    <a:lumOff val="90000"/>
                  </a:schemeClr>
                </a:solidFill>
              </a:rPr>
              <a:t>First Basketball Game</a:t>
            </a:r>
            <a:endParaRPr lang="en-CA" sz="3600" dirty="0">
              <a:solidFill>
                <a:schemeClr val="bg2">
                  <a:lumMod val="10000"/>
                  <a:lumOff val="90000"/>
                </a:schemeClr>
              </a:solidFill>
            </a:endParaRPr>
          </a:p>
        </p:txBody>
      </p:sp>
      <p:sp>
        <p:nvSpPr>
          <p:cNvPr id="9" name="Title 1"/>
          <p:cNvSpPr txBox="1">
            <a:spLocks/>
          </p:cNvSpPr>
          <p:nvPr/>
        </p:nvSpPr>
        <p:spPr>
          <a:xfrm>
            <a:off x="1981200" y="2743200"/>
            <a:ext cx="7086600" cy="4114800"/>
          </a:xfrm>
          <a:prstGeom prst="rect">
            <a:avLst/>
          </a:prstGeom>
        </p:spPr>
        <p:txBody>
          <a:bodyPr vert="horz" anchor="b">
            <a:noAutofit/>
          </a:bodyPr>
          <a:lstStyle>
            <a:lvl1pPr algn="l" rtl="0" eaLnBrk="1" latinLnBrk="0" hangingPunct="1">
              <a:spcBef>
                <a:spcPct val="0"/>
              </a:spcBef>
              <a:buNone/>
              <a:defRPr kumimoji="0" sz="3000" b="1" kern="1200" cap="small" baseline="0">
                <a:solidFill>
                  <a:schemeClr val="tx2"/>
                </a:solidFill>
                <a:latin typeface="+mj-lt"/>
                <a:ea typeface="+mj-ea"/>
                <a:cs typeface="+mj-cs"/>
              </a:defRPr>
            </a:lvl1pPr>
          </a:lstStyle>
          <a:p>
            <a:r>
              <a:rPr lang="en-CA" sz="2000" dirty="0" smtClean="0">
                <a:solidFill>
                  <a:schemeClr val="bg2">
                    <a:lumMod val="10000"/>
                    <a:lumOff val="90000"/>
                  </a:schemeClr>
                </a:solidFill>
              </a:rPr>
              <a:t>The first game of basketball was played at Springfield College on December 21st, 1891. Naismith recalled the experience in a 1939 radio interview:</a:t>
            </a:r>
          </a:p>
          <a:p>
            <a:endParaRPr lang="en-CA" sz="2000" dirty="0" smtClean="0">
              <a:solidFill>
                <a:schemeClr val="bg2">
                  <a:lumMod val="10000"/>
                  <a:lumOff val="90000"/>
                </a:schemeClr>
              </a:solidFill>
            </a:endParaRPr>
          </a:p>
          <a:p>
            <a:r>
              <a:rPr lang="en-CA" sz="2000" dirty="0" smtClean="0">
                <a:solidFill>
                  <a:schemeClr val="bg2">
                    <a:lumMod val="10000"/>
                    <a:lumOff val="90000"/>
                  </a:schemeClr>
                </a:solidFill>
              </a:rPr>
              <a:t>“One day I had an idea.</a:t>
            </a:r>
            <a:r>
              <a:rPr lang="en-CA" sz="2000" dirty="0">
                <a:solidFill>
                  <a:schemeClr val="bg2">
                    <a:lumMod val="10000"/>
                    <a:lumOff val="90000"/>
                  </a:schemeClr>
                </a:solidFill>
              </a:rPr>
              <a:t> </a:t>
            </a:r>
            <a:r>
              <a:rPr lang="en-CA" sz="2000" dirty="0" smtClean="0">
                <a:solidFill>
                  <a:schemeClr val="bg2">
                    <a:lumMod val="10000"/>
                    <a:lumOff val="90000"/>
                  </a:schemeClr>
                </a:solidFill>
              </a:rPr>
              <a:t>I called the boys to the gym, divided them up into teams of nine, and gave them an old soccer ball. I showed them two peach baskets I’d nailed up at each end of the gym. I told them the idea was to throw the ball into the opposing team’s peach basket. I blew a whistle and the first game of basketball began.”</a:t>
            </a:r>
          </a:p>
          <a:p>
            <a:endParaRPr lang="en-CA" sz="2000" dirty="0" smtClean="0">
              <a:solidFill>
                <a:schemeClr val="bg2">
                  <a:lumMod val="10000"/>
                  <a:lumOff val="90000"/>
                </a:schemeClr>
              </a:solidFill>
            </a:endParaRPr>
          </a:p>
          <a:p>
            <a:endParaRPr lang="en-CA" sz="2000" dirty="0" smtClean="0">
              <a:solidFill>
                <a:schemeClr val="bg2">
                  <a:lumMod val="10000"/>
                  <a:lumOff val="90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685800"/>
            <a:ext cx="3640974" cy="1901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3171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1295400" y="-83127"/>
            <a:ext cx="6858000" cy="838200"/>
          </a:xfrm>
        </p:spPr>
        <p:txBody>
          <a:bodyPr>
            <a:noAutofit/>
          </a:bodyPr>
          <a:lstStyle/>
          <a:p>
            <a:pPr algn="ctr"/>
            <a:r>
              <a:rPr lang="en-CA" sz="3600" dirty="0" smtClean="0">
                <a:solidFill>
                  <a:schemeClr val="bg2">
                    <a:lumMod val="10000"/>
                    <a:lumOff val="90000"/>
                  </a:schemeClr>
                </a:solidFill>
              </a:rPr>
              <a:t>Significance</a:t>
            </a:r>
            <a:endParaRPr lang="en-CA" sz="3600" dirty="0">
              <a:solidFill>
                <a:schemeClr val="bg2">
                  <a:lumMod val="10000"/>
                  <a:lumOff val="90000"/>
                </a:schemeClr>
              </a:solidFill>
            </a:endParaRPr>
          </a:p>
        </p:txBody>
      </p:sp>
      <p:sp>
        <p:nvSpPr>
          <p:cNvPr id="9" name="Title 1"/>
          <p:cNvSpPr txBox="1">
            <a:spLocks/>
          </p:cNvSpPr>
          <p:nvPr/>
        </p:nvSpPr>
        <p:spPr>
          <a:xfrm>
            <a:off x="1981200" y="2743200"/>
            <a:ext cx="7086600" cy="4114800"/>
          </a:xfrm>
          <a:prstGeom prst="rect">
            <a:avLst/>
          </a:prstGeom>
        </p:spPr>
        <p:txBody>
          <a:bodyPr vert="horz" anchor="b">
            <a:noAutofit/>
          </a:bodyPr>
          <a:lstStyle>
            <a:lvl1pPr algn="l" rtl="0" eaLnBrk="1" latinLnBrk="0" hangingPunct="1">
              <a:spcBef>
                <a:spcPct val="0"/>
              </a:spcBef>
              <a:buNone/>
              <a:defRPr kumimoji="0" sz="3000" b="1" kern="1200" cap="small" baseline="0">
                <a:solidFill>
                  <a:schemeClr val="tx2"/>
                </a:solidFill>
                <a:latin typeface="+mj-lt"/>
                <a:ea typeface="+mj-ea"/>
                <a:cs typeface="+mj-cs"/>
              </a:defRPr>
            </a:lvl1pPr>
          </a:lstStyle>
          <a:p>
            <a:r>
              <a:rPr lang="en-CA" sz="2000" dirty="0" smtClean="0">
                <a:solidFill>
                  <a:schemeClr val="bg2">
                    <a:lumMod val="10000"/>
                    <a:lumOff val="90000"/>
                  </a:schemeClr>
                </a:solidFill>
              </a:rPr>
              <a:t>Naismith’s legacy </a:t>
            </a:r>
            <a:r>
              <a:rPr lang="en-CA" sz="2000" dirty="0">
                <a:solidFill>
                  <a:schemeClr val="bg2">
                    <a:lumMod val="10000"/>
                    <a:lumOff val="90000"/>
                  </a:schemeClr>
                </a:solidFill>
              </a:rPr>
              <a:t>is reflected in </a:t>
            </a:r>
            <a:r>
              <a:rPr lang="en-CA" sz="2000" dirty="0" smtClean="0">
                <a:solidFill>
                  <a:schemeClr val="bg2">
                    <a:lumMod val="10000"/>
                    <a:lumOff val="90000"/>
                  </a:schemeClr>
                </a:solidFill>
              </a:rPr>
              <a:t>the popularity of the game of basketball around </a:t>
            </a:r>
            <a:r>
              <a:rPr lang="en-CA" sz="2000" dirty="0">
                <a:solidFill>
                  <a:schemeClr val="bg2">
                    <a:lumMod val="10000"/>
                    <a:lumOff val="90000"/>
                  </a:schemeClr>
                </a:solidFill>
              </a:rPr>
              <a:t>the world. </a:t>
            </a:r>
            <a:r>
              <a:rPr lang="en-CA" sz="2000" dirty="0" smtClean="0">
                <a:solidFill>
                  <a:schemeClr val="bg2">
                    <a:lumMod val="10000"/>
                    <a:lumOff val="90000"/>
                  </a:schemeClr>
                </a:solidFill>
              </a:rPr>
              <a:t>It </a:t>
            </a:r>
            <a:r>
              <a:rPr lang="en-CA" sz="2000" dirty="0">
                <a:solidFill>
                  <a:schemeClr val="bg2">
                    <a:lumMod val="10000"/>
                    <a:lumOff val="90000"/>
                  </a:schemeClr>
                </a:solidFill>
              </a:rPr>
              <a:t>has grown into a game that more than </a:t>
            </a:r>
            <a:r>
              <a:rPr lang="en-CA" sz="2000" dirty="0" smtClean="0">
                <a:solidFill>
                  <a:schemeClr val="bg2">
                    <a:lumMod val="10000"/>
                    <a:lumOff val="90000"/>
                  </a:schemeClr>
                </a:solidFill>
              </a:rPr>
              <a:t>four hundred </a:t>
            </a:r>
            <a:r>
              <a:rPr lang="en-CA" sz="2000" dirty="0">
                <a:solidFill>
                  <a:schemeClr val="bg2">
                    <a:lumMod val="10000"/>
                    <a:lumOff val="90000"/>
                  </a:schemeClr>
                </a:solidFill>
              </a:rPr>
              <a:t>million people play </a:t>
            </a:r>
            <a:r>
              <a:rPr lang="en-CA" sz="2000" dirty="0" smtClean="0">
                <a:solidFill>
                  <a:schemeClr val="bg2">
                    <a:lumMod val="10000"/>
                    <a:lumOff val="90000"/>
                  </a:schemeClr>
                </a:solidFill>
              </a:rPr>
              <a:t>worldwide, making </a:t>
            </a:r>
            <a:r>
              <a:rPr lang="en-CA" sz="2000" dirty="0">
                <a:solidFill>
                  <a:schemeClr val="bg2">
                    <a:lumMod val="10000"/>
                    <a:lumOff val="90000"/>
                  </a:schemeClr>
                </a:solidFill>
              </a:rPr>
              <a:t>it the second-most popular sport in the world, according to the International Basketball </a:t>
            </a:r>
            <a:r>
              <a:rPr lang="en-CA" sz="2000" dirty="0" smtClean="0">
                <a:solidFill>
                  <a:schemeClr val="bg2">
                    <a:lumMod val="10000"/>
                    <a:lumOff val="90000"/>
                  </a:schemeClr>
                </a:solidFill>
              </a:rPr>
              <a:t>Federation. </a:t>
            </a:r>
            <a:endParaRPr lang="en-CA" sz="2000" dirty="0">
              <a:solidFill>
                <a:schemeClr val="bg2">
                  <a:lumMod val="10000"/>
                  <a:lumOff val="90000"/>
                </a:schemeClr>
              </a:solidFill>
            </a:endParaRPr>
          </a:p>
          <a:p>
            <a:endParaRPr lang="en-CA" sz="2000" dirty="0" smtClean="0">
              <a:solidFill>
                <a:schemeClr val="bg2">
                  <a:lumMod val="10000"/>
                  <a:lumOff val="90000"/>
                </a:schemeClr>
              </a:solidFill>
            </a:endParaRPr>
          </a:p>
          <a:p>
            <a:r>
              <a:rPr lang="en-CA" sz="2000" dirty="0" smtClean="0">
                <a:solidFill>
                  <a:schemeClr val="bg2">
                    <a:lumMod val="10000"/>
                    <a:lumOff val="90000"/>
                  </a:schemeClr>
                </a:solidFill>
              </a:rPr>
              <a:t>due </a:t>
            </a:r>
            <a:r>
              <a:rPr lang="en-CA" sz="2000" dirty="0">
                <a:solidFill>
                  <a:schemeClr val="bg2">
                    <a:lumMod val="10000"/>
                    <a:lumOff val="90000"/>
                  </a:schemeClr>
                </a:solidFill>
              </a:rPr>
              <a:t>to Naismith’s </a:t>
            </a:r>
            <a:r>
              <a:rPr lang="en-CA" sz="2000" dirty="0" smtClean="0">
                <a:solidFill>
                  <a:schemeClr val="bg2">
                    <a:lumMod val="10000"/>
                    <a:lumOff val="90000"/>
                  </a:schemeClr>
                </a:solidFill>
              </a:rPr>
              <a:t>thirteen </a:t>
            </a:r>
            <a:r>
              <a:rPr lang="en-CA" sz="2000" dirty="0">
                <a:solidFill>
                  <a:schemeClr val="bg2">
                    <a:lumMod val="10000"/>
                    <a:lumOff val="90000"/>
                  </a:schemeClr>
                </a:solidFill>
              </a:rPr>
              <a:t>rules, the spirit of fair play and sportsmanship lives on in the </a:t>
            </a:r>
            <a:r>
              <a:rPr lang="en-CA" sz="2000" dirty="0" smtClean="0">
                <a:solidFill>
                  <a:schemeClr val="bg2">
                    <a:lumMod val="10000"/>
                    <a:lumOff val="90000"/>
                  </a:schemeClr>
                </a:solidFill>
              </a:rPr>
              <a:t>game. By </a:t>
            </a:r>
            <a:r>
              <a:rPr lang="en-CA" sz="2000" dirty="0">
                <a:solidFill>
                  <a:schemeClr val="bg2">
                    <a:lumMod val="10000"/>
                    <a:lumOff val="90000"/>
                  </a:schemeClr>
                </a:solidFill>
              </a:rPr>
              <a:t>not allowing players to run with the ball, he also eliminated the violent tackling found in rugby and football. Even </a:t>
            </a:r>
            <a:r>
              <a:rPr lang="en-CA" sz="2000" dirty="0" smtClean="0">
                <a:solidFill>
                  <a:schemeClr val="bg2">
                    <a:lumMod val="10000"/>
                    <a:lumOff val="90000"/>
                  </a:schemeClr>
                </a:solidFill>
              </a:rPr>
              <a:t>today, </a:t>
            </a:r>
            <a:r>
              <a:rPr lang="en-CA" sz="2000" dirty="0">
                <a:solidFill>
                  <a:schemeClr val="bg2">
                    <a:lumMod val="10000"/>
                    <a:lumOff val="90000"/>
                  </a:schemeClr>
                </a:solidFill>
              </a:rPr>
              <a:t>basketball has far less group violence than other active sports</a:t>
            </a:r>
            <a:r>
              <a:rPr lang="en-CA" sz="2000" dirty="0" smtClean="0">
                <a:solidFill>
                  <a:schemeClr val="bg2">
                    <a:lumMod val="10000"/>
                    <a:lumOff val="90000"/>
                  </a:schemeClr>
                </a:solidFill>
              </a:rPr>
              <a:t>. </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685800"/>
            <a:ext cx="3762854" cy="1901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78296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1295400" y="-83127"/>
            <a:ext cx="6858000" cy="838200"/>
          </a:xfrm>
        </p:spPr>
        <p:txBody>
          <a:bodyPr>
            <a:noAutofit/>
          </a:bodyPr>
          <a:lstStyle/>
          <a:p>
            <a:pPr algn="ctr"/>
            <a:r>
              <a:rPr lang="en-CA" sz="3600" dirty="0" smtClean="0">
                <a:solidFill>
                  <a:schemeClr val="bg2">
                    <a:lumMod val="10000"/>
                    <a:lumOff val="90000"/>
                  </a:schemeClr>
                </a:solidFill>
              </a:rPr>
              <a:t>Terry Fox</a:t>
            </a:r>
            <a:endParaRPr lang="en-CA" sz="3600" dirty="0">
              <a:solidFill>
                <a:schemeClr val="bg2">
                  <a:lumMod val="10000"/>
                  <a:lumOff val="90000"/>
                </a:schemeClr>
              </a:solidFill>
            </a:endParaRPr>
          </a:p>
        </p:txBody>
      </p:sp>
      <p:sp>
        <p:nvSpPr>
          <p:cNvPr id="9" name="Title 1"/>
          <p:cNvSpPr txBox="1">
            <a:spLocks/>
          </p:cNvSpPr>
          <p:nvPr/>
        </p:nvSpPr>
        <p:spPr>
          <a:xfrm>
            <a:off x="1981200" y="2743200"/>
            <a:ext cx="7086600" cy="4114800"/>
          </a:xfrm>
          <a:prstGeom prst="rect">
            <a:avLst/>
          </a:prstGeom>
        </p:spPr>
        <p:txBody>
          <a:bodyPr vert="horz" anchor="b">
            <a:noAutofit/>
          </a:bodyPr>
          <a:lstStyle>
            <a:lvl1pPr algn="l" rtl="0" eaLnBrk="1" latinLnBrk="0" hangingPunct="1">
              <a:spcBef>
                <a:spcPct val="0"/>
              </a:spcBef>
              <a:buNone/>
              <a:defRPr kumimoji="0" sz="3000" b="1" kern="1200" cap="small" baseline="0">
                <a:solidFill>
                  <a:schemeClr val="tx2"/>
                </a:solidFill>
                <a:latin typeface="+mj-lt"/>
                <a:ea typeface="+mj-ea"/>
                <a:cs typeface="+mj-cs"/>
              </a:defRPr>
            </a:lvl1pPr>
          </a:lstStyle>
          <a:p>
            <a:r>
              <a:rPr lang="en-CA" sz="2000" dirty="0" smtClean="0">
                <a:solidFill>
                  <a:schemeClr val="bg2">
                    <a:lumMod val="10000"/>
                    <a:lumOff val="90000"/>
                  </a:schemeClr>
                </a:solidFill>
              </a:rPr>
              <a:t>Terry Fox was born on July 28</a:t>
            </a:r>
            <a:r>
              <a:rPr lang="en-CA" sz="2000" baseline="30000" dirty="0" smtClean="0">
                <a:solidFill>
                  <a:schemeClr val="bg2">
                    <a:lumMod val="10000"/>
                    <a:lumOff val="90000"/>
                  </a:schemeClr>
                </a:solidFill>
              </a:rPr>
              <a:t>th</a:t>
            </a:r>
            <a:r>
              <a:rPr lang="en-CA" sz="2000" dirty="0" smtClean="0">
                <a:solidFill>
                  <a:schemeClr val="bg2">
                    <a:lumMod val="10000"/>
                    <a:lumOff val="90000"/>
                  </a:schemeClr>
                </a:solidFill>
              </a:rPr>
              <a:t>, 1958, in </a:t>
            </a:r>
            <a:r>
              <a:rPr lang="en-CA" sz="2000" dirty="0">
                <a:solidFill>
                  <a:schemeClr val="bg2">
                    <a:lumMod val="10000"/>
                    <a:lumOff val="90000"/>
                  </a:schemeClr>
                </a:solidFill>
              </a:rPr>
              <a:t>Winnipeg, </a:t>
            </a:r>
            <a:r>
              <a:rPr lang="en-CA" sz="2000" dirty="0" smtClean="0">
                <a:solidFill>
                  <a:schemeClr val="bg2">
                    <a:lumMod val="10000"/>
                    <a:lumOff val="90000"/>
                  </a:schemeClr>
                </a:solidFill>
              </a:rPr>
              <a:t>Manitoba. He </a:t>
            </a:r>
            <a:r>
              <a:rPr lang="en-CA" sz="2000" dirty="0">
                <a:solidFill>
                  <a:schemeClr val="bg2">
                    <a:lumMod val="10000"/>
                    <a:lumOff val="90000"/>
                  </a:schemeClr>
                </a:solidFill>
              </a:rPr>
              <a:t>inspired the nation and the world through his courageous struggle against cancer and his determination to raise funds for cancer research</a:t>
            </a:r>
            <a:r>
              <a:rPr lang="en-CA" sz="2000" dirty="0" smtClean="0">
                <a:solidFill>
                  <a:schemeClr val="bg2">
                    <a:lumMod val="10000"/>
                    <a:lumOff val="90000"/>
                  </a:schemeClr>
                </a:solidFill>
              </a:rPr>
              <a:t>.</a:t>
            </a:r>
          </a:p>
          <a:p>
            <a:endParaRPr lang="en-CA" sz="2000" dirty="0" smtClean="0">
              <a:solidFill>
                <a:schemeClr val="bg2">
                  <a:lumMod val="10000"/>
                  <a:lumOff val="90000"/>
                </a:schemeClr>
              </a:solidFill>
            </a:endParaRPr>
          </a:p>
          <a:p>
            <a:r>
              <a:rPr lang="en-CA" sz="2000" dirty="0" smtClean="0">
                <a:solidFill>
                  <a:schemeClr val="bg2">
                    <a:lumMod val="10000"/>
                    <a:lumOff val="90000"/>
                  </a:schemeClr>
                </a:solidFill>
              </a:rPr>
              <a:t>Terry was an athletic boy. He played a variety of sports in school including: basketball, baseball, soccer, and rugby. He particularly loved basketball. In </a:t>
            </a:r>
            <a:r>
              <a:rPr lang="en-CA" sz="2000" dirty="0">
                <a:solidFill>
                  <a:schemeClr val="bg2">
                    <a:lumMod val="10000"/>
                    <a:lumOff val="90000"/>
                  </a:schemeClr>
                </a:solidFill>
              </a:rPr>
              <a:t>Grade </a:t>
            </a:r>
            <a:r>
              <a:rPr lang="en-CA" sz="2000" dirty="0" smtClean="0">
                <a:solidFill>
                  <a:schemeClr val="bg2">
                    <a:lumMod val="10000"/>
                    <a:lumOff val="90000"/>
                  </a:schemeClr>
                </a:solidFill>
              </a:rPr>
              <a:t>eight </a:t>
            </a:r>
            <a:r>
              <a:rPr lang="en-CA" sz="2000" dirty="0">
                <a:solidFill>
                  <a:schemeClr val="bg2">
                    <a:lumMod val="10000"/>
                    <a:lumOff val="90000"/>
                  </a:schemeClr>
                </a:solidFill>
              </a:rPr>
              <a:t>he worked hard to make his school basketball </a:t>
            </a:r>
            <a:r>
              <a:rPr lang="en-CA" sz="2000" dirty="0" smtClean="0">
                <a:solidFill>
                  <a:schemeClr val="bg2">
                    <a:lumMod val="10000"/>
                    <a:lumOff val="90000"/>
                  </a:schemeClr>
                </a:solidFill>
              </a:rPr>
              <a:t>team</a:t>
            </a:r>
            <a:r>
              <a:rPr lang="en-CA" sz="2000" dirty="0">
                <a:solidFill>
                  <a:schemeClr val="bg2">
                    <a:lumMod val="10000"/>
                    <a:lumOff val="90000"/>
                  </a:schemeClr>
                </a:solidFill>
              </a:rPr>
              <a:t>, </a:t>
            </a:r>
            <a:r>
              <a:rPr lang="en-CA" sz="2000" dirty="0" smtClean="0">
                <a:solidFill>
                  <a:schemeClr val="bg2">
                    <a:lumMod val="10000"/>
                    <a:lumOff val="90000"/>
                  </a:schemeClr>
                </a:solidFill>
              </a:rPr>
              <a:t>practicing every </a:t>
            </a:r>
            <a:r>
              <a:rPr lang="en-CA" sz="2000" dirty="0">
                <a:solidFill>
                  <a:schemeClr val="bg2">
                    <a:lumMod val="10000"/>
                    <a:lumOff val="90000"/>
                  </a:schemeClr>
                </a:solidFill>
              </a:rPr>
              <a:t>morning before school and throughout the </a:t>
            </a:r>
            <a:r>
              <a:rPr lang="en-CA" sz="2000" dirty="0" smtClean="0">
                <a:solidFill>
                  <a:schemeClr val="bg2">
                    <a:lumMod val="10000"/>
                    <a:lumOff val="90000"/>
                  </a:schemeClr>
                </a:solidFill>
              </a:rPr>
              <a:t>summer. despite being only five feet tall and possessing little natural ability, he </a:t>
            </a:r>
            <a:r>
              <a:rPr lang="en-CA" sz="2000" dirty="0">
                <a:solidFill>
                  <a:schemeClr val="bg2">
                    <a:lumMod val="10000"/>
                    <a:lumOff val="90000"/>
                  </a:schemeClr>
                </a:solidFill>
              </a:rPr>
              <a:t>accomplished </a:t>
            </a:r>
            <a:r>
              <a:rPr lang="en-CA" sz="2000" dirty="0" smtClean="0">
                <a:solidFill>
                  <a:schemeClr val="bg2">
                    <a:lumMod val="10000"/>
                    <a:lumOff val="90000"/>
                  </a:schemeClr>
                </a:solidFill>
              </a:rPr>
              <a:t>his goal.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685800"/>
            <a:ext cx="3419241" cy="1901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0794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1295400" y="-83127"/>
            <a:ext cx="6858000" cy="838200"/>
          </a:xfrm>
        </p:spPr>
        <p:txBody>
          <a:bodyPr>
            <a:noAutofit/>
          </a:bodyPr>
          <a:lstStyle/>
          <a:p>
            <a:pPr algn="ctr"/>
            <a:r>
              <a:rPr lang="en-CA" sz="3600" dirty="0" smtClean="0">
                <a:solidFill>
                  <a:schemeClr val="bg2">
                    <a:lumMod val="10000"/>
                    <a:lumOff val="90000"/>
                  </a:schemeClr>
                </a:solidFill>
              </a:rPr>
              <a:t>Cancer Diagnosis</a:t>
            </a:r>
            <a:endParaRPr lang="en-CA" sz="3600" dirty="0">
              <a:solidFill>
                <a:schemeClr val="bg2">
                  <a:lumMod val="10000"/>
                  <a:lumOff val="90000"/>
                </a:schemeClr>
              </a:solidFill>
            </a:endParaRPr>
          </a:p>
        </p:txBody>
      </p:sp>
      <p:sp>
        <p:nvSpPr>
          <p:cNvPr id="9" name="Title 1"/>
          <p:cNvSpPr txBox="1">
            <a:spLocks/>
          </p:cNvSpPr>
          <p:nvPr/>
        </p:nvSpPr>
        <p:spPr>
          <a:xfrm>
            <a:off x="1981200" y="2743200"/>
            <a:ext cx="7086600" cy="4114800"/>
          </a:xfrm>
          <a:prstGeom prst="rect">
            <a:avLst/>
          </a:prstGeom>
        </p:spPr>
        <p:txBody>
          <a:bodyPr vert="horz" anchor="b">
            <a:noAutofit/>
          </a:bodyPr>
          <a:lstStyle>
            <a:lvl1pPr algn="l" rtl="0" eaLnBrk="1" latinLnBrk="0" hangingPunct="1">
              <a:spcBef>
                <a:spcPct val="0"/>
              </a:spcBef>
              <a:buNone/>
              <a:defRPr kumimoji="0" sz="3000" b="1" kern="1200" cap="small" baseline="0">
                <a:solidFill>
                  <a:schemeClr val="tx2"/>
                </a:solidFill>
                <a:latin typeface="+mj-lt"/>
                <a:ea typeface="+mj-ea"/>
                <a:cs typeface="+mj-cs"/>
              </a:defRPr>
            </a:lvl1pPr>
          </a:lstStyle>
          <a:p>
            <a:endParaRPr lang="en-CA" sz="2000" dirty="0">
              <a:solidFill>
                <a:schemeClr val="bg2">
                  <a:lumMod val="10000"/>
                  <a:lumOff val="90000"/>
                </a:schemeClr>
              </a:solidFill>
            </a:endParaRPr>
          </a:p>
          <a:p>
            <a:r>
              <a:rPr lang="en-CA" sz="2000" dirty="0">
                <a:solidFill>
                  <a:schemeClr val="bg2">
                    <a:lumMod val="10000"/>
                    <a:lumOff val="90000"/>
                  </a:schemeClr>
                </a:solidFill>
              </a:rPr>
              <a:t>W</a:t>
            </a:r>
            <a:r>
              <a:rPr lang="en-CA" sz="2000" dirty="0" smtClean="0">
                <a:solidFill>
                  <a:schemeClr val="bg2">
                    <a:lumMod val="10000"/>
                    <a:lumOff val="90000"/>
                  </a:schemeClr>
                </a:solidFill>
              </a:rPr>
              <a:t>hen Terry was 18, he was </a:t>
            </a:r>
            <a:r>
              <a:rPr lang="en-CA" sz="2000" dirty="0">
                <a:solidFill>
                  <a:schemeClr val="bg2">
                    <a:lumMod val="10000"/>
                    <a:lumOff val="90000"/>
                  </a:schemeClr>
                </a:solidFill>
              </a:rPr>
              <a:t>diagnosed with osteogenic sarcoma, a type of bone cancer that often starts in the knee. </a:t>
            </a:r>
            <a:r>
              <a:rPr lang="en-CA" sz="2000" dirty="0" smtClean="0">
                <a:solidFill>
                  <a:schemeClr val="bg2">
                    <a:lumMod val="10000"/>
                    <a:lumOff val="90000"/>
                  </a:schemeClr>
                </a:solidFill>
              </a:rPr>
              <a:t>Because the cancer spreads quickly, doctors decided to amputate his right leg and put him through chemotherapy.</a:t>
            </a:r>
            <a:r>
              <a:rPr lang="en-CA" sz="2000" dirty="0">
                <a:solidFill>
                  <a:schemeClr val="bg2">
                    <a:lumMod val="10000"/>
                    <a:lumOff val="90000"/>
                  </a:schemeClr>
                </a:solidFill>
              </a:rPr>
              <a:t> </a:t>
            </a:r>
            <a:r>
              <a:rPr lang="en-CA" sz="2000" dirty="0" smtClean="0">
                <a:solidFill>
                  <a:schemeClr val="bg2">
                    <a:lumMod val="10000"/>
                    <a:lumOff val="90000"/>
                  </a:schemeClr>
                </a:solidFill>
              </a:rPr>
              <a:t>During chemotherapy</a:t>
            </a:r>
            <a:r>
              <a:rPr lang="en-CA" sz="2000" dirty="0">
                <a:solidFill>
                  <a:schemeClr val="bg2">
                    <a:lumMod val="10000"/>
                    <a:lumOff val="90000"/>
                  </a:schemeClr>
                </a:solidFill>
              </a:rPr>
              <a:t>, he witnessed the suffering of </a:t>
            </a:r>
            <a:r>
              <a:rPr lang="en-CA" sz="2000" dirty="0" smtClean="0">
                <a:solidFill>
                  <a:schemeClr val="bg2">
                    <a:lumMod val="10000"/>
                    <a:lumOff val="90000"/>
                  </a:schemeClr>
                </a:solidFill>
              </a:rPr>
              <a:t>many others </a:t>
            </a:r>
            <a:r>
              <a:rPr lang="en-CA" sz="2000" dirty="0">
                <a:solidFill>
                  <a:schemeClr val="bg2">
                    <a:lumMod val="10000"/>
                    <a:lumOff val="90000"/>
                  </a:schemeClr>
                </a:solidFill>
              </a:rPr>
              <a:t>afflicted with cancer and was determined to do something to help</a:t>
            </a:r>
            <a:r>
              <a:rPr lang="en-CA" sz="2000" dirty="0" smtClean="0">
                <a:solidFill>
                  <a:schemeClr val="bg2">
                    <a:lumMod val="10000"/>
                    <a:lumOff val="90000"/>
                  </a:schemeClr>
                </a:solidFill>
              </a:rPr>
              <a:t>.</a:t>
            </a:r>
          </a:p>
          <a:p>
            <a:endParaRPr lang="en-CA" sz="2000" dirty="0">
              <a:solidFill>
                <a:schemeClr val="bg2">
                  <a:lumMod val="10000"/>
                  <a:lumOff val="90000"/>
                </a:schemeClr>
              </a:solidFill>
            </a:endParaRPr>
          </a:p>
          <a:p>
            <a:r>
              <a:rPr lang="en-CA" sz="2000" dirty="0">
                <a:solidFill>
                  <a:schemeClr val="bg2">
                    <a:lumMod val="10000"/>
                    <a:lumOff val="90000"/>
                  </a:schemeClr>
                </a:solidFill>
              </a:rPr>
              <a:t>On the night before his surgery, Terry had read an article about Dick </a:t>
            </a:r>
            <a:r>
              <a:rPr lang="en-CA" sz="2000" dirty="0" err="1">
                <a:solidFill>
                  <a:schemeClr val="bg2">
                    <a:lumMod val="10000"/>
                    <a:lumOff val="90000"/>
                  </a:schemeClr>
                </a:solidFill>
              </a:rPr>
              <a:t>Traum</a:t>
            </a:r>
            <a:r>
              <a:rPr lang="en-CA" sz="2000" dirty="0">
                <a:solidFill>
                  <a:schemeClr val="bg2">
                    <a:lumMod val="10000"/>
                    <a:lumOff val="90000"/>
                  </a:schemeClr>
                </a:solidFill>
              </a:rPr>
              <a:t>, an amputee who had run the New York City Marathon; inspired by </a:t>
            </a:r>
            <a:r>
              <a:rPr lang="en-CA" sz="2000" dirty="0" err="1">
                <a:solidFill>
                  <a:schemeClr val="bg2">
                    <a:lumMod val="10000"/>
                    <a:lumOff val="90000"/>
                  </a:schemeClr>
                </a:solidFill>
              </a:rPr>
              <a:t>Traum’s</a:t>
            </a:r>
            <a:r>
              <a:rPr lang="en-CA" sz="2000" dirty="0">
                <a:solidFill>
                  <a:schemeClr val="bg2">
                    <a:lumMod val="10000"/>
                    <a:lumOff val="90000"/>
                  </a:schemeClr>
                </a:solidFill>
              </a:rPr>
              <a:t> example, </a:t>
            </a:r>
            <a:r>
              <a:rPr lang="en-CA" sz="2000" dirty="0" smtClean="0">
                <a:solidFill>
                  <a:schemeClr val="bg2">
                    <a:lumMod val="10000"/>
                    <a:lumOff val="90000"/>
                  </a:schemeClr>
                </a:solidFill>
              </a:rPr>
              <a:t>Terry </a:t>
            </a:r>
            <a:r>
              <a:rPr lang="en-CA" sz="2000" dirty="0">
                <a:solidFill>
                  <a:schemeClr val="bg2">
                    <a:lumMod val="10000"/>
                    <a:lumOff val="90000"/>
                  </a:schemeClr>
                </a:solidFill>
              </a:rPr>
              <a:t>decided he would run across Canada to raise awareness and funds for cancer research</a:t>
            </a:r>
            <a:r>
              <a:rPr lang="en-CA" sz="2000" dirty="0" smtClean="0">
                <a:solidFill>
                  <a:schemeClr val="bg2">
                    <a:lumMod val="10000"/>
                    <a:lumOff val="90000"/>
                  </a:schemeClr>
                </a:solidFill>
              </a:rPr>
              <a:t>.</a:t>
            </a:r>
            <a:endParaRPr lang="en-CA" sz="2000" dirty="0">
              <a:solidFill>
                <a:schemeClr val="bg2">
                  <a:lumMod val="10000"/>
                  <a:lumOff val="90000"/>
                </a:schemeClr>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685800"/>
            <a:ext cx="3647579" cy="1901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42985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1295400" y="-83127"/>
            <a:ext cx="6858000" cy="838200"/>
          </a:xfrm>
        </p:spPr>
        <p:txBody>
          <a:bodyPr>
            <a:noAutofit/>
          </a:bodyPr>
          <a:lstStyle/>
          <a:p>
            <a:pPr algn="ctr"/>
            <a:r>
              <a:rPr lang="en-CA" sz="3600" dirty="0" smtClean="0">
                <a:solidFill>
                  <a:schemeClr val="bg2">
                    <a:lumMod val="10000"/>
                    <a:lumOff val="90000"/>
                  </a:schemeClr>
                </a:solidFill>
              </a:rPr>
              <a:t>Marathon of Hope</a:t>
            </a:r>
            <a:endParaRPr lang="en-CA" sz="3600" dirty="0">
              <a:solidFill>
                <a:schemeClr val="bg2">
                  <a:lumMod val="10000"/>
                  <a:lumOff val="90000"/>
                </a:schemeClr>
              </a:solidFill>
            </a:endParaRPr>
          </a:p>
        </p:txBody>
      </p:sp>
      <p:sp>
        <p:nvSpPr>
          <p:cNvPr id="9" name="Title 1"/>
          <p:cNvSpPr txBox="1">
            <a:spLocks/>
          </p:cNvSpPr>
          <p:nvPr/>
        </p:nvSpPr>
        <p:spPr>
          <a:xfrm>
            <a:off x="1981200" y="2743200"/>
            <a:ext cx="7086600" cy="4114800"/>
          </a:xfrm>
          <a:prstGeom prst="rect">
            <a:avLst/>
          </a:prstGeom>
        </p:spPr>
        <p:txBody>
          <a:bodyPr vert="horz" anchor="b">
            <a:noAutofit/>
          </a:bodyPr>
          <a:lstStyle>
            <a:lvl1pPr algn="l" rtl="0" eaLnBrk="1" latinLnBrk="0" hangingPunct="1">
              <a:spcBef>
                <a:spcPct val="0"/>
              </a:spcBef>
              <a:buNone/>
              <a:defRPr kumimoji="0" sz="3000" b="1" kern="1200" cap="small" baseline="0">
                <a:solidFill>
                  <a:schemeClr val="tx2"/>
                </a:solidFill>
                <a:latin typeface="+mj-lt"/>
                <a:ea typeface="+mj-ea"/>
                <a:cs typeface="+mj-cs"/>
              </a:defRPr>
            </a:lvl1pPr>
          </a:lstStyle>
          <a:p>
            <a:endParaRPr lang="en-CA" sz="2000" dirty="0">
              <a:solidFill>
                <a:schemeClr val="bg2">
                  <a:lumMod val="10000"/>
                  <a:lumOff val="90000"/>
                </a:schemeClr>
              </a:solidFill>
            </a:endParaRPr>
          </a:p>
          <a:p>
            <a:r>
              <a:rPr lang="en-CA" sz="2000" dirty="0">
                <a:solidFill>
                  <a:schemeClr val="bg2">
                    <a:lumMod val="10000"/>
                    <a:lumOff val="90000"/>
                  </a:schemeClr>
                </a:solidFill>
              </a:rPr>
              <a:t>Terry began his cross-country Marathon of Hope on April 12th 1980, dipping his artificial leg in the Atlantic Ocean near St. John’s, Newfoundland. Terry ran for 143 days and covered 5,373 </a:t>
            </a:r>
            <a:r>
              <a:rPr lang="en-CA" sz="2000" dirty="0" smtClean="0">
                <a:solidFill>
                  <a:schemeClr val="bg2">
                    <a:lumMod val="10000"/>
                    <a:lumOff val="90000"/>
                  </a:schemeClr>
                </a:solidFill>
              </a:rPr>
              <a:t>kilometers. He </a:t>
            </a:r>
            <a:r>
              <a:rPr lang="en-CA" sz="2000" dirty="0">
                <a:solidFill>
                  <a:schemeClr val="bg2">
                    <a:lumMod val="10000"/>
                    <a:lumOff val="90000"/>
                  </a:schemeClr>
                </a:solidFill>
              </a:rPr>
              <a:t>persevered through pain, fatigue, and harsh </a:t>
            </a:r>
            <a:r>
              <a:rPr lang="en-CA" sz="2000" dirty="0" smtClean="0">
                <a:solidFill>
                  <a:schemeClr val="bg2">
                    <a:lumMod val="10000"/>
                    <a:lumOff val="90000"/>
                  </a:schemeClr>
                </a:solidFill>
              </a:rPr>
              <a:t>weather in </a:t>
            </a:r>
            <a:r>
              <a:rPr lang="en-CA" sz="2000" dirty="0">
                <a:solidFill>
                  <a:schemeClr val="bg2">
                    <a:lumMod val="10000"/>
                    <a:lumOff val="90000"/>
                  </a:schemeClr>
                </a:solidFill>
              </a:rPr>
              <a:t>pursuit of his goal to raise one dollar for every Canadian, or about $24 million, for cancer research. </a:t>
            </a:r>
          </a:p>
          <a:p>
            <a:endParaRPr lang="en-CA" sz="2000" dirty="0">
              <a:solidFill>
                <a:schemeClr val="bg2">
                  <a:lumMod val="10000"/>
                  <a:lumOff val="90000"/>
                </a:schemeClr>
              </a:solidFill>
            </a:endParaRPr>
          </a:p>
          <a:p>
            <a:r>
              <a:rPr lang="en-CA" sz="2000" dirty="0" smtClean="0">
                <a:solidFill>
                  <a:schemeClr val="bg2">
                    <a:lumMod val="10000"/>
                    <a:lumOff val="90000"/>
                  </a:schemeClr>
                </a:solidFill>
              </a:rPr>
              <a:t>Terry</a:t>
            </a:r>
            <a:r>
              <a:rPr lang="en-CA" sz="2000" dirty="0" smtClean="0">
                <a:solidFill>
                  <a:schemeClr val="bg2">
                    <a:lumMod val="10000"/>
                    <a:lumOff val="90000"/>
                  </a:schemeClr>
                </a:solidFill>
              </a:rPr>
              <a:t> </a:t>
            </a:r>
            <a:r>
              <a:rPr lang="en-CA" sz="2000" dirty="0">
                <a:solidFill>
                  <a:schemeClr val="bg2">
                    <a:lumMod val="10000"/>
                    <a:lumOff val="90000"/>
                  </a:schemeClr>
                </a:solidFill>
              </a:rPr>
              <a:t>was forced to stop running just outside Thunder Bay, Ontario, on September </a:t>
            </a:r>
            <a:r>
              <a:rPr lang="en-CA" sz="2000" dirty="0" smtClean="0">
                <a:solidFill>
                  <a:schemeClr val="bg2">
                    <a:lumMod val="10000"/>
                    <a:lumOff val="90000"/>
                  </a:schemeClr>
                </a:solidFill>
              </a:rPr>
              <a:t>1</a:t>
            </a:r>
            <a:r>
              <a:rPr lang="en-CA" sz="2000" baseline="30000" dirty="0" smtClean="0">
                <a:solidFill>
                  <a:schemeClr val="bg2">
                    <a:lumMod val="10000"/>
                    <a:lumOff val="90000"/>
                  </a:schemeClr>
                </a:solidFill>
              </a:rPr>
              <a:t>st</a:t>
            </a:r>
            <a:r>
              <a:rPr lang="en-CA" sz="2000" dirty="0" smtClean="0">
                <a:solidFill>
                  <a:schemeClr val="bg2">
                    <a:lumMod val="10000"/>
                    <a:lumOff val="90000"/>
                  </a:schemeClr>
                </a:solidFill>
              </a:rPr>
              <a:t>, </a:t>
            </a:r>
            <a:r>
              <a:rPr lang="en-CA" sz="2000" dirty="0">
                <a:solidFill>
                  <a:schemeClr val="bg2">
                    <a:lumMod val="10000"/>
                    <a:lumOff val="90000"/>
                  </a:schemeClr>
                </a:solidFill>
              </a:rPr>
              <a:t>1980, because the cancer had invaded his lungs. </a:t>
            </a:r>
            <a:r>
              <a:rPr lang="en-CA" sz="2000" dirty="0" smtClean="0">
                <a:solidFill>
                  <a:schemeClr val="bg2">
                    <a:lumMod val="10000"/>
                    <a:lumOff val="90000"/>
                  </a:schemeClr>
                </a:solidFill>
              </a:rPr>
              <a:t>He</a:t>
            </a:r>
            <a:r>
              <a:rPr lang="en-CA" sz="2000" dirty="0" smtClean="0">
                <a:solidFill>
                  <a:schemeClr val="bg2">
                    <a:lumMod val="10000"/>
                    <a:lumOff val="90000"/>
                  </a:schemeClr>
                </a:solidFill>
              </a:rPr>
              <a:t> </a:t>
            </a:r>
            <a:r>
              <a:rPr lang="en-CA" sz="2000" dirty="0" smtClean="0">
                <a:solidFill>
                  <a:schemeClr val="bg2">
                    <a:lumMod val="10000"/>
                    <a:lumOff val="90000"/>
                  </a:schemeClr>
                </a:solidFill>
              </a:rPr>
              <a:t>passed away on June 28</a:t>
            </a:r>
            <a:r>
              <a:rPr lang="en-CA" sz="2000" baseline="30000" dirty="0" smtClean="0">
                <a:solidFill>
                  <a:schemeClr val="bg2">
                    <a:lumMod val="10000"/>
                    <a:lumOff val="90000"/>
                  </a:schemeClr>
                </a:solidFill>
              </a:rPr>
              <a:t>th</a:t>
            </a:r>
            <a:r>
              <a:rPr lang="en-CA" sz="2000" dirty="0" smtClean="0">
                <a:solidFill>
                  <a:schemeClr val="bg2">
                    <a:lumMod val="10000"/>
                    <a:lumOff val="90000"/>
                  </a:schemeClr>
                </a:solidFill>
              </a:rPr>
              <a:t>, 1981, at the age of twenty-two.</a:t>
            </a:r>
          </a:p>
          <a:p>
            <a:endParaRPr lang="en-CA" sz="2000" dirty="0" smtClean="0">
              <a:solidFill>
                <a:schemeClr val="bg2">
                  <a:lumMod val="10000"/>
                  <a:lumOff val="90000"/>
                </a:schemeClr>
              </a:solidFill>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685800"/>
            <a:ext cx="3636013" cy="1901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83969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1295400" y="-83127"/>
            <a:ext cx="6858000" cy="838200"/>
          </a:xfrm>
        </p:spPr>
        <p:txBody>
          <a:bodyPr>
            <a:noAutofit/>
          </a:bodyPr>
          <a:lstStyle/>
          <a:p>
            <a:pPr algn="ctr"/>
            <a:r>
              <a:rPr lang="en-CA" sz="3600" dirty="0" smtClean="0">
                <a:solidFill>
                  <a:schemeClr val="bg2">
                    <a:lumMod val="10000"/>
                    <a:lumOff val="90000"/>
                  </a:schemeClr>
                </a:solidFill>
              </a:rPr>
              <a:t>Significance</a:t>
            </a:r>
            <a:endParaRPr lang="en-CA" sz="3600" dirty="0">
              <a:solidFill>
                <a:schemeClr val="bg2">
                  <a:lumMod val="10000"/>
                  <a:lumOff val="90000"/>
                </a:schemeClr>
              </a:solidFill>
            </a:endParaRPr>
          </a:p>
        </p:txBody>
      </p:sp>
      <p:sp>
        <p:nvSpPr>
          <p:cNvPr id="9" name="Title 1"/>
          <p:cNvSpPr txBox="1">
            <a:spLocks/>
          </p:cNvSpPr>
          <p:nvPr/>
        </p:nvSpPr>
        <p:spPr>
          <a:xfrm>
            <a:off x="1981200" y="2743200"/>
            <a:ext cx="7086600" cy="4114800"/>
          </a:xfrm>
          <a:prstGeom prst="rect">
            <a:avLst/>
          </a:prstGeom>
        </p:spPr>
        <p:txBody>
          <a:bodyPr vert="horz" anchor="b">
            <a:noAutofit/>
          </a:bodyPr>
          <a:lstStyle>
            <a:lvl1pPr algn="l" rtl="0" eaLnBrk="1" latinLnBrk="0" hangingPunct="1">
              <a:spcBef>
                <a:spcPct val="0"/>
              </a:spcBef>
              <a:buNone/>
              <a:defRPr kumimoji="0" sz="3000" b="1" kern="1200" cap="small" baseline="0">
                <a:solidFill>
                  <a:schemeClr val="tx2"/>
                </a:solidFill>
                <a:latin typeface="+mj-lt"/>
                <a:ea typeface="+mj-ea"/>
                <a:cs typeface="+mj-cs"/>
              </a:defRPr>
            </a:lvl1pPr>
          </a:lstStyle>
          <a:p>
            <a:r>
              <a:rPr lang="en-CA" sz="2000" dirty="0">
                <a:solidFill>
                  <a:schemeClr val="bg2">
                    <a:lumMod val="10000"/>
                    <a:lumOff val="90000"/>
                  </a:schemeClr>
                </a:solidFill>
              </a:rPr>
              <a:t>Terry changed people’s attitudes towards individuals with disabilities. </a:t>
            </a:r>
            <a:r>
              <a:rPr lang="en-CA" sz="2000" dirty="0" smtClean="0">
                <a:solidFill>
                  <a:schemeClr val="bg2">
                    <a:lumMod val="10000"/>
                    <a:lumOff val="90000"/>
                  </a:schemeClr>
                </a:solidFill>
              </a:rPr>
              <a:t>In his own words, he proved that “anything’s possible if you try.” </a:t>
            </a:r>
          </a:p>
          <a:p>
            <a:endParaRPr lang="en-CA" sz="2000" dirty="0">
              <a:solidFill>
                <a:schemeClr val="bg2">
                  <a:lumMod val="10000"/>
                  <a:lumOff val="90000"/>
                </a:schemeClr>
              </a:solidFill>
            </a:endParaRPr>
          </a:p>
          <a:p>
            <a:r>
              <a:rPr lang="en-CA" sz="2000" dirty="0" smtClean="0">
                <a:solidFill>
                  <a:schemeClr val="bg2">
                    <a:lumMod val="10000"/>
                    <a:lumOff val="90000"/>
                  </a:schemeClr>
                </a:solidFill>
              </a:rPr>
              <a:t>Fundraising continues in his name. The </a:t>
            </a:r>
            <a:r>
              <a:rPr lang="en-CA" sz="2000" dirty="0">
                <a:solidFill>
                  <a:schemeClr val="bg2">
                    <a:lumMod val="10000"/>
                    <a:lumOff val="90000"/>
                  </a:schemeClr>
                </a:solidFill>
              </a:rPr>
              <a:t>Terry Fox Foundation, which now organizes the </a:t>
            </a:r>
            <a:r>
              <a:rPr lang="en-CA" sz="2000" dirty="0" smtClean="0">
                <a:solidFill>
                  <a:schemeClr val="bg2">
                    <a:lumMod val="10000"/>
                    <a:lumOff val="90000"/>
                  </a:schemeClr>
                </a:solidFill>
              </a:rPr>
              <a:t>annual Terry Fox Run</a:t>
            </a:r>
            <a:r>
              <a:rPr lang="en-CA" sz="2000" dirty="0">
                <a:solidFill>
                  <a:schemeClr val="bg2">
                    <a:lumMod val="10000"/>
                    <a:lumOff val="90000"/>
                  </a:schemeClr>
                </a:solidFill>
              </a:rPr>
              <a:t>, has raised over $700 million for cancer research. Millions of people in Canada and around the world participate every year in the Terry Fox </a:t>
            </a:r>
            <a:r>
              <a:rPr lang="en-CA" sz="2000" dirty="0" smtClean="0">
                <a:solidFill>
                  <a:schemeClr val="bg2">
                    <a:lumMod val="10000"/>
                    <a:lumOff val="90000"/>
                  </a:schemeClr>
                </a:solidFill>
              </a:rPr>
              <a:t>Run. money </a:t>
            </a:r>
            <a:r>
              <a:rPr lang="en-CA" sz="2000" dirty="0">
                <a:solidFill>
                  <a:schemeClr val="bg2">
                    <a:lumMod val="10000"/>
                    <a:lumOff val="90000"/>
                  </a:schemeClr>
                </a:solidFill>
              </a:rPr>
              <a:t>has been used to produce better treatments for many different types of cancers. These newer treatments reduce suffering and prolong life and bring us closer to an eventual cure for cancer.</a:t>
            </a:r>
            <a:endParaRPr lang="en-CA" sz="2000" dirty="0" smtClean="0">
              <a:solidFill>
                <a:schemeClr val="bg2">
                  <a:lumMod val="10000"/>
                  <a:lumOff val="90000"/>
                </a:scheme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685800"/>
            <a:ext cx="3675888" cy="1901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45047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1408</TotalTime>
  <Words>1372</Words>
  <Application>Microsoft Office PowerPoint</Application>
  <PresentationFormat>On-screen Show (4:3)</PresentationFormat>
  <Paragraphs>53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Oriel</vt:lpstr>
      <vt:lpstr>Famous Canadians: James Naismith, Terry Fox, and Viola Desmond</vt:lpstr>
      <vt:lpstr>James Naismith</vt:lpstr>
      <vt:lpstr>Inventing Basketball</vt:lpstr>
      <vt:lpstr>First Basketball Game</vt:lpstr>
      <vt:lpstr>Significance</vt:lpstr>
      <vt:lpstr>Terry Fox</vt:lpstr>
      <vt:lpstr>Cancer Diagnosis</vt:lpstr>
      <vt:lpstr>Marathon of Hope</vt:lpstr>
      <vt:lpstr>Significance</vt:lpstr>
      <vt:lpstr>Viola Desmond</vt:lpstr>
      <vt:lpstr>Challenging Segregation</vt:lpstr>
      <vt:lpstr>The Trial</vt:lpstr>
      <vt:lpstr>Significance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Samsung</dc:creator>
  <cp:lastModifiedBy>Samsung</cp:lastModifiedBy>
  <cp:revision>116</cp:revision>
  <dcterms:created xsi:type="dcterms:W3CDTF">2019-03-14T17:21:16Z</dcterms:created>
  <dcterms:modified xsi:type="dcterms:W3CDTF">2019-03-16T20:23:17Z</dcterms:modified>
</cp:coreProperties>
</file>