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6"/>
  </p:notesMasterIdLst>
  <p:sldIdLst>
    <p:sldId id="256" r:id="rId2"/>
    <p:sldId id="263" r:id="rId3"/>
    <p:sldId id="271" r:id="rId4"/>
    <p:sldId id="267" r:id="rId5"/>
    <p:sldId id="265" r:id="rId6"/>
    <p:sldId id="266" r:id="rId7"/>
    <p:sldId id="260" r:id="rId8"/>
    <p:sldId id="269" r:id="rId9"/>
    <p:sldId id="261" r:id="rId10"/>
    <p:sldId id="270"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Lst>
  <p:sldSz cx="9144000" cy="6858000" type="screen4x3"/>
  <p:notesSz cx="7010400" cy="9296400"/>
  <p:defaultTextStyle>
    <a:defPPr>
      <a:defRPr lang="en-CA"/>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6699"/>
    <a:srgbClr val="EA1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51" autoAdjust="0"/>
    <p:restoredTop sz="94660"/>
  </p:normalViewPr>
  <p:slideViewPr>
    <p:cSldViewPr>
      <p:cViewPr varScale="1">
        <p:scale>
          <a:sx n="74" d="100"/>
          <a:sy n="74" d="100"/>
        </p:scale>
        <p:origin x="-1116"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7628"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3" rIns="93325" bIns="46663" numCol="1" anchor="t" anchorCtr="0" compatLnSpc="1">
            <a:prstTxWarp prst="textNoShape">
              <a:avLst/>
            </a:prstTxWarp>
          </a:bodyPr>
          <a:lstStyle>
            <a:lvl1pPr defTabSz="933261" eaLnBrk="1" hangingPunct="1">
              <a:defRPr sz="1200">
                <a:latin typeface="Arial" charset="0"/>
              </a:defRPr>
            </a:lvl1pPr>
          </a:lstStyle>
          <a:p>
            <a:endParaRPr lang="en-CA" altLang="en-US"/>
          </a:p>
        </p:txBody>
      </p:sp>
      <p:sp>
        <p:nvSpPr>
          <p:cNvPr id="35843" name="Rectangle 3"/>
          <p:cNvSpPr>
            <a:spLocks noGrp="1" noChangeArrowheads="1"/>
          </p:cNvSpPr>
          <p:nvPr>
            <p:ph type="dt" idx="1"/>
          </p:nvPr>
        </p:nvSpPr>
        <p:spPr bwMode="auto">
          <a:xfrm>
            <a:off x="3971183" y="0"/>
            <a:ext cx="3037628"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3" rIns="93325" bIns="46663" numCol="1" anchor="t" anchorCtr="0" compatLnSpc="1">
            <a:prstTxWarp prst="textNoShape">
              <a:avLst/>
            </a:prstTxWarp>
          </a:bodyPr>
          <a:lstStyle>
            <a:lvl1pPr algn="r" defTabSz="933261" eaLnBrk="1" hangingPunct="1">
              <a:defRPr sz="1200">
                <a:latin typeface="Arial" charset="0"/>
              </a:defRPr>
            </a:lvl1pPr>
          </a:lstStyle>
          <a:p>
            <a:endParaRPr lang="en-CA" altLang="en-US"/>
          </a:p>
        </p:txBody>
      </p:sp>
      <p:sp>
        <p:nvSpPr>
          <p:cNvPr id="35844" name="Rectangle 4"/>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701359" y="4416108"/>
            <a:ext cx="5607684" cy="418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3" rIns="93325" bIns="46663"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35846" name="Rectangle 6"/>
          <p:cNvSpPr>
            <a:spLocks noGrp="1" noChangeArrowheads="1"/>
          </p:cNvSpPr>
          <p:nvPr>
            <p:ph type="ftr" sz="quarter" idx="4"/>
          </p:nvPr>
        </p:nvSpPr>
        <p:spPr bwMode="auto">
          <a:xfrm>
            <a:off x="0" y="8830627"/>
            <a:ext cx="3037628"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3" rIns="93325" bIns="46663" numCol="1" anchor="b" anchorCtr="0" compatLnSpc="1">
            <a:prstTxWarp prst="textNoShape">
              <a:avLst/>
            </a:prstTxWarp>
          </a:bodyPr>
          <a:lstStyle>
            <a:lvl1pPr defTabSz="933261" eaLnBrk="1" hangingPunct="1">
              <a:defRPr sz="1200">
                <a:latin typeface="Arial" charset="0"/>
              </a:defRPr>
            </a:lvl1pPr>
          </a:lstStyle>
          <a:p>
            <a:endParaRPr lang="en-CA" altLang="en-US"/>
          </a:p>
        </p:txBody>
      </p:sp>
      <p:sp>
        <p:nvSpPr>
          <p:cNvPr id="35847" name="Rectangle 7"/>
          <p:cNvSpPr>
            <a:spLocks noGrp="1" noChangeArrowheads="1"/>
          </p:cNvSpPr>
          <p:nvPr>
            <p:ph type="sldNum" sz="quarter" idx="5"/>
          </p:nvPr>
        </p:nvSpPr>
        <p:spPr bwMode="auto">
          <a:xfrm>
            <a:off x="3971183" y="8830627"/>
            <a:ext cx="3037628"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5" tIns="46663" rIns="93325" bIns="46663" numCol="1" anchor="b" anchorCtr="0" compatLnSpc="1">
            <a:prstTxWarp prst="textNoShape">
              <a:avLst/>
            </a:prstTxWarp>
          </a:bodyPr>
          <a:lstStyle>
            <a:lvl1pPr algn="r" defTabSz="933261" eaLnBrk="1" hangingPunct="1">
              <a:defRPr sz="1200">
                <a:latin typeface="Arial" charset="0"/>
              </a:defRPr>
            </a:lvl1pPr>
          </a:lstStyle>
          <a:p>
            <a:fld id="{EB3EE125-B062-4AA6-95EC-32D9B7AB6E9C}" type="slidenum">
              <a:rPr lang="en-CA" altLang="en-US"/>
              <a:pPr/>
              <a:t>‹#›</a:t>
            </a:fld>
            <a:endParaRPr lang="en-CA" altLang="en-US"/>
          </a:p>
        </p:txBody>
      </p:sp>
    </p:spTree>
    <p:extLst>
      <p:ext uri="{BB962C8B-B14F-4D97-AF65-F5344CB8AC3E}">
        <p14:creationId xmlns:p14="http://schemas.microsoft.com/office/powerpoint/2010/main" val="19888909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10</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11</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12</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13</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14</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15</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16</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17</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18</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19</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2</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20</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21</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22</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23</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24</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3</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4</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5</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solidFill>
                  <a:prstClr val="black"/>
                </a:solidFill>
              </a:rPr>
              <a:pPr/>
              <a:t>6</a:t>
            </a:fld>
            <a:endParaRPr lang="en-CA" altLang="en-US">
              <a:solidFill>
                <a:prstClr val="black"/>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7</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8</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CAE4B-BC8B-4908-826A-C208F56FCAEB}" type="slidenum">
              <a:rPr lang="en-CA" altLang="en-US"/>
              <a:pPr/>
              <a:t>9</a:t>
            </a:fld>
            <a:endParaRPr lang="en-CA"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685800"/>
            <a:ext cx="7772400" cy="2127250"/>
          </a:xfrm>
        </p:spPr>
        <p:txBody>
          <a:bodyPr/>
          <a:lstStyle>
            <a:lvl1pPr algn="ctr">
              <a:defRPr sz="7100"/>
            </a:lvl1pPr>
          </a:lstStyle>
          <a:p>
            <a:pPr lvl="0"/>
            <a:r>
              <a:rPr lang="en-US" altLang="en-US" noProof="0" smtClean="0"/>
              <a:t>Click to edit Master title style</a:t>
            </a:r>
            <a:endParaRPr lang="en-CA" altLang="en-US" noProof="0" smtClean="0"/>
          </a:p>
        </p:txBody>
      </p:sp>
      <p:sp>
        <p:nvSpPr>
          <p:cNvPr id="27651"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pPr lvl="0"/>
            <a:r>
              <a:rPr lang="en-US" altLang="en-US" noProof="0" smtClean="0"/>
              <a:t>Click to edit Master subtitle style</a:t>
            </a:r>
            <a:endParaRPr lang="en-CA" altLang="en-US" noProof="0" smtClean="0"/>
          </a:p>
        </p:txBody>
      </p:sp>
      <p:sp>
        <p:nvSpPr>
          <p:cNvPr id="27652" name="Rectangle 4"/>
          <p:cNvSpPr>
            <a:spLocks noGrp="1" noChangeArrowheads="1"/>
          </p:cNvSpPr>
          <p:nvPr>
            <p:ph type="dt" sz="half" idx="2"/>
          </p:nvPr>
        </p:nvSpPr>
        <p:spPr/>
        <p:txBody>
          <a:bodyPr/>
          <a:lstStyle>
            <a:lvl1pPr>
              <a:defRPr/>
            </a:lvl1pPr>
          </a:lstStyle>
          <a:p>
            <a:endParaRPr lang="en-CA" altLang="en-US"/>
          </a:p>
        </p:txBody>
      </p:sp>
      <p:sp>
        <p:nvSpPr>
          <p:cNvPr id="27653" name="Rectangle 5"/>
          <p:cNvSpPr>
            <a:spLocks noGrp="1" noChangeArrowheads="1"/>
          </p:cNvSpPr>
          <p:nvPr>
            <p:ph type="ftr" sz="quarter" idx="3"/>
          </p:nvPr>
        </p:nvSpPr>
        <p:spPr/>
        <p:txBody>
          <a:bodyPr/>
          <a:lstStyle>
            <a:lvl1pPr>
              <a:defRPr/>
            </a:lvl1pPr>
          </a:lstStyle>
          <a:p>
            <a:endParaRPr lang="en-CA" altLang="en-US"/>
          </a:p>
        </p:txBody>
      </p:sp>
      <p:sp>
        <p:nvSpPr>
          <p:cNvPr id="27654" name="Rectangle 6"/>
          <p:cNvSpPr>
            <a:spLocks noGrp="1" noChangeArrowheads="1"/>
          </p:cNvSpPr>
          <p:nvPr>
            <p:ph type="sldNum" sz="quarter" idx="4"/>
          </p:nvPr>
        </p:nvSpPr>
        <p:spPr/>
        <p:txBody>
          <a:bodyPr/>
          <a:lstStyle>
            <a:lvl1pPr>
              <a:defRPr/>
            </a:lvl1pPr>
          </a:lstStyle>
          <a:p>
            <a:fld id="{2569A435-3ECF-4352-8246-1840C1336E8D}" type="slidenum">
              <a:rPr lang="en-CA" altLang="en-US"/>
              <a:pPr/>
              <a:t>‹#›</a:t>
            </a:fld>
            <a:endParaRPr lang="en-CA" altLang="en-US"/>
          </a:p>
        </p:txBody>
      </p:sp>
      <p:grpSp>
        <p:nvGrpSpPr>
          <p:cNvPr id="27655" name="Group 7"/>
          <p:cNvGrpSpPr>
            <a:grpSpLocks/>
          </p:cNvGrpSpPr>
          <p:nvPr/>
        </p:nvGrpSpPr>
        <p:grpSpPr bwMode="auto">
          <a:xfrm>
            <a:off x="228600" y="2889250"/>
            <a:ext cx="8610600" cy="201613"/>
            <a:chOff x="144" y="1680"/>
            <a:chExt cx="5424" cy="144"/>
          </a:xfrm>
        </p:grpSpPr>
        <p:sp>
          <p:nvSpPr>
            <p:cNvPr id="27656"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7657"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7658"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6D1C7551-7D8A-4A01-9910-E86C730B6AF0}" type="slidenum">
              <a:rPr lang="en-CA" altLang="en-US"/>
              <a:pPr/>
              <a:t>‹#›</a:t>
            </a:fld>
            <a:endParaRPr lang="en-CA" altLang="en-US"/>
          </a:p>
        </p:txBody>
      </p:sp>
    </p:spTree>
    <p:extLst>
      <p:ext uri="{BB962C8B-B14F-4D97-AF65-F5344CB8AC3E}">
        <p14:creationId xmlns:p14="http://schemas.microsoft.com/office/powerpoint/2010/main" val="15374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E6EAEF3E-4E35-4F7F-B9F4-4C74AB03ADE2}" type="slidenum">
              <a:rPr lang="en-CA" altLang="en-US"/>
              <a:pPr/>
              <a:t>‹#›</a:t>
            </a:fld>
            <a:endParaRPr lang="en-CA" altLang="en-US"/>
          </a:p>
        </p:txBody>
      </p:sp>
    </p:spTree>
    <p:extLst>
      <p:ext uri="{BB962C8B-B14F-4D97-AF65-F5344CB8AC3E}">
        <p14:creationId xmlns:p14="http://schemas.microsoft.com/office/powerpoint/2010/main" val="3722182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CA"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CA"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C80B0BA6-D71B-4A73-99B4-1AB08F4E7012}" type="slidenum">
              <a:rPr lang="en-CA" altLang="en-US"/>
              <a:pPr/>
              <a:t>‹#›</a:t>
            </a:fld>
            <a:endParaRPr lang="en-CA" altLang="en-US"/>
          </a:p>
        </p:txBody>
      </p:sp>
    </p:spTree>
    <p:extLst>
      <p:ext uri="{BB962C8B-B14F-4D97-AF65-F5344CB8AC3E}">
        <p14:creationId xmlns:p14="http://schemas.microsoft.com/office/powerpoint/2010/main" val="413937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EF15C246-3478-41FA-988E-11C42DF509A2}" type="slidenum">
              <a:rPr lang="en-CA" altLang="en-US"/>
              <a:pPr/>
              <a:t>‹#›</a:t>
            </a:fld>
            <a:endParaRPr lang="en-CA" altLang="en-US"/>
          </a:p>
        </p:txBody>
      </p:sp>
    </p:spTree>
    <p:extLst>
      <p:ext uri="{BB962C8B-B14F-4D97-AF65-F5344CB8AC3E}">
        <p14:creationId xmlns:p14="http://schemas.microsoft.com/office/powerpoint/2010/main" val="171131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0F23B0FC-9DAD-430D-8F50-DEC274955347}" type="slidenum">
              <a:rPr lang="en-CA" altLang="en-US"/>
              <a:pPr/>
              <a:t>‹#›</a:t>
            </a:fld>
            <a:endParaRPr lang="en-CA" altLang="en-US"/>
          </a:p>
        </p:txBody>
      </p:sp>
    </p:spTree>
    <p:extLst>
      <p:ext uri="{BB962C8B-B14F-4D97-AF65-F5344CB8AC3E}">
        <p14:creationId xmlns:p14="http://schemas.microsoft.com/office/powerpoint/2010/main" val="172713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474D5EF2-9368-4C8A-810B-9391C64F3E14}" type="slidenum">
              <a:rPr lang="en-CA" altLang="en-US"/>
              <a:pPr/>
              <a:t>‹#›</a:t>
            </a:fld>
            <a:endParaRPr lang="en-CA" altLang="en-US"/>
          </a:p>
        </p:txBody>
      </p:sp>
    </p:spTree>
    <p:extLst>
      <p:ext uri="{BB962C8B-B14F-4D97-AF65-F5344CB8AC3E}">
        <p14:creationId xmlns:p14="http://schemas.microsoft.com/office/powerpoint/2010/main" val="852624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a:p>
        </p:txBody>
      </p:sp>
      <p:sp>
        <p:nvSpPr>
          <p:cNvPr id="8" name="Footer Placeholder 7"/>
          <p:cNvSpPr>
            <a:spLocks noGrp="1"/>
          </p:cNvSpPr>
          <p:nvPr>
            <p:ph type="ftr" sz="quarter" idx="11"/>
          </p:nvPr>
        </p:nvSpPr>
        <p:spPr/>
        <p:txBody>
          <a:bodyPr/>
          <a:lstStyle>
            <a:lvl1pPr>
              <a:defRPr/>
            </a:lvl1pPr>
          </a:lstStyle>
          <a:p>
            <a:endParaRPr lang="en-CA" altLang="en-US"/>
          </a:p>
        </p:txBody>
      </p:sp>
      <p:sp>
        <p:nvSpPr>
          <p:cNvPr id="9" name="Slide Number Placeholder 8"/>
          <p:cNvSpPr>
            <a:spLocks noGrp="1"/>
          </p:cNvSpPr>
          <p:nvPr>
            <p:ph type="sldNum" sz="quarter" idx="12"/>
          </p:nvPr>
        </p:nvSpPr>
        <p:spPr/>
        <p:txBody>
          <a:bodyPr/>
          <a:lstStyle>
            <a:lvl1pPr>
              <a:defRPr/>
            </a:lvl1pPr>
          </a:lstStyle>
          <a:p>
            <a:fld id="{E205F190-D8F6-4457-98A2-8E48A8BA6EC2}" type="slidenum">
              <a:rPr lang="en-CA" altLang="en-US"/>
              <a:pPr/>
              <a:t>‹#›</a:t>
            </a:fld>
            <a:endParaRPr lang="en-CA" altLang="en-US"/>
          </a:p>
        </p:txBody>
      </p:sp>
    </p:spTree>
    <p:extLst>
      <p:ext uri="{BB962C8B-B14F-4D97-AF65-F5344CB8AC3E}">
        <p14:creationId xmlns:p14="http://schemas.microsoft.com/office/powerpoint/2010/main" val="2848245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a:p>
        </p:txBody>
      </p:sp>
      <p:sp>
        <p:nvSpPr>
          <p:cNvPr id="4" name="Footer Placeholder 3"/>
          <p:cNvSpPr>
            <a:spLocks noGrp="1"/>
          </p:cNvSpPr>
          <p:nvPr>
            <p:ph type="ftr" sz="quarter" idx="11"/>
          </p:nvPr>
        </p:nvSpPr>
        <p:spPr/>
        <p:txBody>
          <a:bodyPr/>
          <a:lstStyle>
            <a:lvl1pPr>
              <a:defRPr/>
            </a:lvl1pPr>
          </a:lstStyle>
          <a:p>
            <a:endParaRPr lang="en-CA" altLang="en-US"/>
          </a:p>
        </p:txBody>
      </p:sp>
      <p:sp>
        <p:nvSpPr>
          <p:cNvPr id="5" name="Slide Number Placeholder 4"/>
          <p:cNvSpPr>
            <a:spLocks noGrp="1"/>
          </p:cNvSpPr>
          <p:nvPr>
            <p:ph type="sldNum" sz="quarter" idx="12"/>
          </p:nvPr>
        </p:nvSpPr>
        <p:spPr/>
        <p:txBody>
          <a:bodyPr/>
          <a:lstStyle>
            <a:lvl1pPr>
              <a:defRPr/>
            </a:lvl1pPr>
          </a:lstStyle>
          <a:p>
            <a:fld id="{153FE4ED-C184-4586-BB00-236E79EAD4C6}" type="slidenum">
              <a:rPr lang="en-CA" altLang="en-US"/>
              <a:pPr/>
              <a:t>‹#›</a:t>
            </a:fld>
            <a:endParaRPr lang="en-CA" altLang="en-US"/>
          </a:p>
        </p:txBody>
      </p:sp>
    </p:spTree>
    <p:extLst>
      <p:ext uri="{BB962C8B-B14F-4D97-AF65-F5344CB8AC3E}">
        <p14:creationId xmlns:p14="http://schemas.microsoft.com/office/powerpoint/2010/main" val="146673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a:p>
        </p:txBody>
      </p:sp>
      <p:sp>
        <p:nvSpPr>
          <p:cNvPr id="3" name="Footer Placeholder 2"/>
          <p:cNvSpPr>
            <a:spLocks noGrp="1"/>
          </p:cNvSpPr>
          <p:nvPr>
            <p:ph type="ftr" sz="quarter" idx="11"/>
          </p:nvPr>
        </p:nvSpPr>
        <p:spPr/>
        <p:txBody>
          <a:bodyPr/>
          <a:lstStyle>
            <a:lvl1pPr>
              <a:defRPr/>
            </a:lvl1pPr>
          </a:lstStyle>
          <a:p>
            <a:endParaRPr lang="en-CA" altLang="en-US"/>
          </a:p>
        </p:txBody>
      </p:sp>
      <p:sp>
        <p:nvSpPr>
          <p:cNvPr id="4" name="Slide Number Placeholder 3"/>
          <p:cNvSpPr>
            <a:spLocks noGrp="1"/>
          </p:cNvSpPr>
          <p:nvPr>
            <p:ph type="sldNum" sz="quarter" idx="12"/>
          </p:nvPr>
        </p:nvSpPr>
        <p:spPr/>
        <p:txBody>
          <a:bodyPr/>
          <a:lstStyle>
            <a:lvl1pPr>
              <a:defRPr/>
            </a:lvl1pPr>
          </a:lstStyle>
          <a:p>
            <a:fld id="{31742E83-5CD7-4666-B1CD-C52E20EE7505}" type="slidenum">
              <a:rPr lang="en-CA" altLang="en-US"/>
              <a:pPr/>
              <a:t>‹#›</a:t>
            </a:fld>
            <a:endParaRPr lang="en-CA" altLang="en-US"/>
          </a:p>
        </p:txBody>
      </p:sp>
    </p:spTree>
    <p:extLst>
      <p:ext uri="{BB962C8B-B14F-4D97-AF65-F5344CB8AC3E}">
        <p14:creationId xmlns:p14="http://schemas.microsoft.com/office/powerpoint/2010/main" val="370528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F4F10A27-E7B8-4F7A-B92C-683AB0D48A6B}" type="slidenum">
              <a:rPr lang="en-CA" altLang="en-US"/>
              <a:pPr/>
              <a:t>‹#›</a:t>
            </a:fld>
            <a:endParaRPr lang="en-CA" altLang="en-US"/>
          </a:p>
        </p:txBody>
      </p:sp>
    </p:spTree>
    <p:extLst>
      <p:ext uri="{BB962C8B-B14F-4D97-AF65-F5344CB8AC3E}">
        <p14:creationId xmlns:p14="http://schemas.microsoft.com/office/powerpoint/2010/main" val="2905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FD6AE399-6B53-43DB-8360-64619E989D5E}" type="slidenum">
              <a:rPr lang="en-CA" altLang="en-US"/>
              <a:pPr/>
              <a:t>‹#›</a:t>
            </a:fld>
            <a:endParaRPr lang="en-CA" altLang="en-US"/>
          </a:p>
        </p:txBody>
      </p:sp>
    </p:spTree>
    <p:extLst>
      <p:ext uri="{BB962C8B-B14F-4D97-AF65-F5344CB8AC3E}">
        <p14:creationId xmlns:p14="http://schemas.microsoft.com/office/powerpoint/2010/main" val="322312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CA" altLang="en-US" smtClean="0"/>
          </a:p>
        </p:txBody>
      </p:sp>
      <p:sp>
        <p:nvSpPr>
          <p:cNvPr id="266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26628"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endParaRPr lang="en-CA" altLang="en-US"/>
          </a:p>
        </p:txBody>
      </p:sp>
      <p:sp>
        <p:nvSpPr>
          <p:cNvPr id="266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CA" altLang="en-US"/>
          </a:p>
        </p:txBody>
      </p:sp>
      <p:sp>
        <p:nvSpPr>
          <p:cNvPr id="26630"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7BCE21D1-E535-4B57-9CDE-0D404CC03F17}" type="slidenum">
              <a:rPr lang="en-CA" altLang="en-US"/>
              <a:pPr/>
              <a:t>‹#›</a:t>
            </a:fld>
            <a:endParaRPr lang="en-CA" altLang="en-US"/>
          </a:p>
        </p:txBody>
      </p:sp>
      <p:sp>
        <p:nvSpPr>
          <p:cNvPr id="26635" name="Rectangle 11"/>
          <p:cNvSpPr>
            <a:spLocks noChangeArrowheads="1"/>
          </p:cNvSpPr>
          <p:nvPr/>
        </p:nvSpPr>
        <p:spPr bwMode="auto">
          <a:xfrm>
            <a:off x="0" y="0"/>
            <a:ext cx="91440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636" name="Rectangle 12"/>
          <p:cNvSpPr>
            <a:spLocks noChangeArrowheads="1"/>
          </p:cNvSpPr>
          <p:nvPr/>
        </p:nvSpPr>
        <p:spPr bwMode="auto">
          <a:xfrm>
            <a:off x="0" y="1252538"/>
            <a:ext cx="9144000" cy="1952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637" name="Rectangle 13"/>
          <p:cNvSpPr>
            <a:spLocks noChangeArrowheads="1"/>
          </p:cNvSpPr>
          <p:nvPr/>
        </p:nvSpPr>
        <p:spPr bwMode="auto">
          <a:xfrm>
            <a:off x="0" y="381000"/>
            <a:ext cx="9144000" cy="76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iming>
    <p:tnLst>
      <p:par>
        <p:cTn id="1" dur="indefinite" restart="never" nodeType="tmRoot"/>
      </p:par>
    </p:tnLst>
  </p:timing>
  <p:txStyles>
    <p:titleStyle>
      <a:lvl1pPr algn="l" rtl="0" eaLnBrk="1" fontAlgn="base" hangingPunct="1">
        <a:spcBef>
          <a:spcPct val="0"/>
        </a:spcBef>
        <a:spcAft>
          <a:spcPct val="0"/>
        </a:spcAft>
        <a:defRPr sz="5400">
          <a:solidFill>
            <a:schemeClr val="tx1"/>
          </a:solidFill>
          <a:latin typeface="+mj-lt"/>
          <a:ea typeface="+mj-ea"/>
          <a:cs typeface="+mj-cs"/>
        </a:defRPr>
      </a:lvl1pPr>
      <a:lvl2pPr algn="l" rtl="0" eaLnBrk="1" fontAlgn="base" hangingPunct="1">
        <a:spcBef>
          <a:spcPct val="0"/>
        </a:spcBef>
        <a:spcAft>
          <a:spcPct val="0"/>
        </a:spcAft>
        <a:defRPr sz="5400">
          <a:solidFill>
            <a:schemeClr val="tx1"/>
          </a:solidFill>
          <a:latin typeface="Garamond" pitchFamily="18" charset="0"/>
        </a:defRPr>
      </a:lvl2pPr>
      <a:lvl3pPr algn="l" rtl="0" eaLnBrk="1" fontAlgn="base" hangingPunct="1">
        <a:spcBef>
          <a:spcPct val="0"/>
        </a:spcBef>
        <a:spcAft>
          <a:spcPct val="0"/>
        </a:spcAft>
        <a:defRPr sz="5400">
          <a:solidFill>
            <a:schemeClr val="tx1"/>
          </a:solidFill>
          <a:latin typeface="Garamond" pitchFamily="18" charset="0"/>
        </a:defRPr>
      </a:lvl3pPr>
      <a:lvl4pPr algn="l" rtl="0" eaLnBrk="1" fontAlgn="base" hangingPunct="1">
        <a:spcBef>
          <a:spcPct val="0"/>
        </a:spcBef>
        <a:spcAft>
          <a:spcPct val="0"/>
        </a:spcAft>
        <a:defRPr sz="5400">
          <a:solidFill>
            <a:schemeClr val="tx1"/>
          </a:solidFill>
          <a:latin typeface="Garamond" pitchFamily="18" charset="0"/>
        </a:defRPr>
      </a:lvl4pPr>
      <a:lvl5pPr algn="l" rtl="0" eaLnBrk="1" fontAlgn="base" hangingPunct="1">
        <a:spcBef>
          <a:spcPct val="0"/>
        </a:spcBef>
        <a:spcAft>
          <a:spcPct val="0"/>
        </a:spcAft>
        <a:defRPr sz="5400">
          <a:solidFill>
            <a:schemeClr val="tx1"/>
          </a:solidFill>
          <a:latin typeface="Garamond" pitchFamily="18" charset="0"/>
        </a:defRPr>
      </a:lvl5pPr>
      <a:lvl6pPr marL="457200" algn="l" rtl="0" eaLnBrk="1" fontAlgn="base" hangingPunct="1">
        <a:spcBef>
          <a:spcPct val="0"/>
        </a:spcBef>
        <a:spcAft>
          <a:spcPct val="0"/>
        </a:spcAft>
        <a:defRPr sz="5400">
          <a:solidFill>
            <a:schemeClr val="tx1"/>
          </a:solidFill>
          <a:latin typeface="Garamond" pitchFamily="18" charset="0"/>
        </a:defRPr>
      </a:lvl6pPr>
      <a:lvl7pPr marL="914400" algn="l" rtl="0" eaLnBrk="1" fontAlgn="base" hangingPunct="1">
        <a:spcBef>
          <a:spcPct val="0"/>
        </a:spcBef>
        <a:spcAft>
          <a:spcPct val="0"/>
        </a:spcAft>
        <a:defRPr sz="5400">
          <a:solidFill>
            <a:schemeClr val="tx1"/>
          </a:solidFill>
          <a:latin typeface="Garamond" pitchFamily="18" charset="0"/>
        </a:defRPr>
      </a:lvl7pPr>
      <a:lvl8pPr marL="1371600" algn="l" rtl="0" eaLnBrk="1" fontAlgn="base" hangingPunct="1">
        <a:spcBef>
          <a:spcPct val="0"/>
        </a:spcBef>
        <a:spcAft>
          <a:spcPct val="0"/>
        </a:spcAft>
        <a:defRPr sz="5400">
          <a:solidFill>
            <a:schemeClr val="tx1"/>
          </a:solidFill>
          <a:latin typeface="Garamond" pitchFamily="18" charset="0"/>
        </a:defRPr>
      </a:lvl8pPr>
      <a:lvl9pPr marL="1828800" algn="l" rtl="0" eaLnBrk="1" fontAlgn="base" hangingPunct="1">
        <a:spcBef>
          <a:spcPct val="0"/>
        </a:spcBef>
        <a:spcAft>
          <a:spcPct val="0"/>
        </a:spcAft>
        <a:defRPr sz="5400">
          <a:solidFill>
            <a:schemeClr val="tx1"/>
          </a:solidFill>
          <a:latin typeface="Garamond" pitchFamily="18"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1" fontAlgn="base" hangingPunct="1">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2146" y="76200"/>
            <a:ext cx="9144000" cy="1295400"/>
          </a:xfrm>
        </p:spPr>
        <p:txBody>
          <a:bodyPr/>
          <a:lstStyle/>
          <a:p>
            <a:pPr algn="ctr"/>
            <a:r>
              <a:rPr lang="en-CA" altLang="en-US" sz="3200" b="1" dirty="0" smtClean="0"/>
              <a:t>Terrorism in Canada: </a:t>
            </a:r>
            <a:r>
              <a:rPr lang="en-CA" altLang="en-US" sz="3200" b="1" dirty="0" err="1" smtClean="0"/>
              <a:t>Polytechnique</a:t>
            </a:r>
            <a:r>
              <a:rPr lang="en-CA" altLang="en-US" sz="3200" b="1" dirty="0" smtClean="0"/>
              <a:t> Tragedy and the Air India Flight 182 Bombing</a:t>
            </a:r>
            <a:endParaRPr lang="en-CA" alt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79587"/>
            <a:ext cx="45720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79585"/>
            <a:ext cx="4572000" cy="507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How Can We Help?</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fontScale="92500" lnSpcReduction="1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There </a:t>
            </a:r>
            <a:r>
              <a:rPr lang="en-CA" sz="2000" dirty="0"/>
              <a:t>are several actions we all can take towards eliminating gender-based violence in our society. Some ways you can help include</a:t>
            </a:r>
            <a:r>
              <a:rPr lang="en-CA" sz="2000" dirty="0" smtClean="0"/>
              <a:t>:</a:t>
            </a:r>
          </a:p>
          <a:p>
            <a:pPr marL="0" indent="0" algn="l"/>
            <a:endParaRPr lang="en-CA" sz="2000" dirty="0" smtClean="0"/>
          </a:p>
          <a:p>
            <a:pPr algn="l">
              <a:buFont typeface="Arial" panose="020B0604020202020204" pitchFamily="34" charset="0"/>
              <a:buChar char="•"/>
            </a:pPr>
            <a:r>
              <a:rPr lang="en-CA" sz="2000" dirty="0" smtClean="0"/>
              <a:t>If you hear abusive language being used against a woman, speak up! Say </a:t>
            </a:r>
            <a:r>
              <a:rPr lang="en-CA" sz="2000" dirty="0"/>
              <a:t>something like, </a:t>
            </a:r>
            <a:r>
              <a:rPr lang="en-CA" sz="2000" dirty="0" smtClean="0"/>
              <a:t>“it's </a:t>
            </a:r>
            <a:r>
              <a:rPr lang="en-CA" sz="2000" dirty="0"/>
              <a:t>just wrong to talk about women that way</a:t>
            </a:r>
            <a:r>
              <a:rPr lang="en-CA" sz="2000" dirty="0" smtClean="0"/>
              <a:t>."</a:t>
            </a:r>
            <a:endParaRPr lang="en-CA" sz="2000" dirty="0"/>
          </a:p>
          <a:p>
            <a:pPr algn="l">
              <a:buFont typeface="Arial" panose="020B0604020202020204" pitchFamily="34" charset="0"/>
              <a:buChar char="•"/>
            </a:pPr>
            <a:r>
              <a:rPr lang="en-CA" sz="2000" dirty="0" smtClean="0"/>
              <a:t>If you have a female friend who you believe is being physically or emotionally abused by her partner or an ex, ask her about it. </a:t>
            </a:r>
            <a:r>
              <a:rPr lang="en-CA" sz="2000" dirty="0"/>
              <a:t>B</a:t>
            </a:r>
            <a:r>
              <a:rPr lang="en-CA" sz="2000" dirty="0" smtClean="0"/>
              <a:t>reaking the silence may be just what she needs to start getting help.</a:t>
            </a:r>
          </a:p>
          <a:p>
            <a:pPr algn="l">
              <a:buFont typeface="Arial" panose="020B0604020202020204" pitchFamily="34" charset="0"/>
              <a:buChar char="•"/>
            </a:pPr>
            <a:r>
              <a:rPr lang="en-CA" sz="2000" dirty="0" smtClean="0"/>
              <a:t>If you have a male friend who you believe is physically or emotionally abusing a woman, let him know that you value his friendship but you are troubled by his behaviour.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627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Background </a:t>
            </a:r>
            <a:r>
              <a:rPr lang="en-CA" altLang="en-US" sz="3600" b="1" dirty="0"/>
              <a:t>to Air India Flight 182 Bombing </a:t>
            </a:r>
          </a:p>
        </p:txBody>
      </p:sp>
      <p:sp>
        <p:nvSpPr>
          <p:cNvPr id="4" name="Subtitle 2"/>
          <p:cNvSpPr txBox="1">
            <a:spLocks/>
          </p:cNvSpPr>
          <p:nvPr/>
        </p:nvSpPr>
        <p:spPr>
          <a:xfrm>
            <a:off x="0" y="3505201"/>
            <a:ext cx="9144000" cy="3352799"/>
          </a:xfrm>
          <a:prstGeom prst="rect">
            <a:avLst/>
          </a:prstGeom>
        </p:spPr>
        <p:txBody>
          <a:bodyPr>
            <a:normAutofit fontScale="70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600" dirty="0"/>
              <a:t>P</a:t>
            </a:r>
            <a:r>
              <a:rPr lang="en-CA" sz="2600" dirty="0" smtClean="0"/>
              <a:t>rior </a:t>
            </a:r>
            <a:r>
              <a:rPr lang="en-CA" sz="2600" dirty="0"/>
              <a:t>to the bombing of Air India flight 182, Sikh separatists in India rallied for the creation of an independent Sikh province named Khalistan in the northwestern province of Punjab in India. This group of militant Sikhs used the Golden Temple – Sikhism’s holiest site - in Amritsar, India as its base. In June 1984, the government in India sought to crush this movement and ordered a military assault against the separatists occupying the temple. In the ensuing battle, 1200 people were killed.</a:t>
            </a:r>
          </a:p>
          <a:p>
            <a:pPr marL="0" indent="0" algn="l"/>
            <a:endParaRPr lang="en-CA" sz="2600" dirty="0"/>
          </a:p>
          <a:p>
            <a:pPr marL="0" indent="0" algn="l"/>
            <a:r>
              <a:rPr lang="en-CA" sz="2600" dirty="0"/>
              <a:t>Among those calling for retaliation against the Indian government was the leader of a militant Sikh extremist organization called the </a:t>
            </a:r>
            <a:r>
              <a:rPr lang="en-CA" sz="2600" dirty="0" err="1"/>
              <a:t>Babbar</a:t>
            </a:r>
            <a:r>
              <a:rPr lang="en-CA" sz="2600" dirty="0"/>
              <a:t> </a:t>
            </a:r>
            <a:r>
              <a:rPr lang="en-CA" sz="2600" dirty="0" err="1"/>
              <a:t>Khalsa</a:t>
            </a:r>
            <a:r>
              <a:rPr lang="en-CA" sz="2600" dirty="0"/>
              <a:t> – </a:t>
            </a:r>
            <a:r>
              <a:rPr lang="en-CA" sz="2600" dirty="0" err="1"/>
              <a:t>Talwinder</a:t>
            </a:r>
            <a:r>
              <a:rPr lang="en-CA" sz="2600" dirty="0"/>
              <a:t> Singh </a:t>
            </a:r>
            <a:r>
              <a:rPr lang="en-CA" sz="2600" dirty="0" err="1"/>
              <a:t>Parmar</a:t>
            </a:r>
            <a:r>
              <a:rPr lang="en-CA" sz="2600" dirty="0"/>
              <a:t>. </a:t>
            </a:r>
            <a:r>
              <a:rPr lang="en-CA" sz="2600" dirty="0" smtClean="0"/>
              <a:t>The </a:t>
            </a:r>
            <a:r>
              <a:rPr lang="en-CA" sz="2600" dirty="0" err="1"/>
              <a:t>Babbar</a:t>
            </a:r>
            <a:r>
              <a:rPr lang="en-CA" sz="2600" dirty="0"/>
              <a:t> </a:t>
            </a:r>
            <a:r>
              <a:rPr lang="en-CA" sz="2600" dirty="0" err="1"/>
              <a:t>Khalsa</a:t>
            </a:r>
            <a:r>
              <a:rPr lang="en-CA" sz="2600" dirty="0"/>
              <a:t> also advocated for a separate Sikh province in the Punjab. Their members devised a plan to bomb two Air India flights.</a:t>
            </a:r>
          </a:p>
          <a:p>
            <a:pPr marL="0" indent="0" algn="l"/>
            <a:r>
              <a:rPr lang="en-CA" sz="2000" dirty="0" smtClean="0"/>
              <a:t>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6" y="1590676"/>
            <a:ext cx="86566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23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Testing </a:t>
            </a:r>
            <a:r>
              <a:rPr lang="en-CA" altLang="en-US" sz="3600" b="1" dirty="0"/>
              <a:t>The Bomb </a:t>
            </a:r>
          </a:p>
        </p:txBody>
      </p:sp>
      <p:sp>
        <p:nvSpPr>
          <p:cNvPr id="4" name="Subtitle 2"/>
          <p:cNvSpPr txBox="1">
            <a:spLocks/>
          </p:cNvSpPr>
          <p:nvPr/>
        </p:nvSpPr>
        <p:spPr>
          <a:xfrm>
            <a:off x="0" y="3505201"/>
            <a:ext cx="9144000" cy="3352799"/>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7200" dirty="0" err="1" smtClean="0"/>
              <a:t>Parmar</a:t>
            </a:r>
            <a:r>
              <a:rPr lang="en-CA" sz="7200" dirty="0" smtClean="0"/>
              <a:t> </a:t>
            </a:r>
            <a:r>
              <a:rPr lang="en-CA" sz="7200" dirty="0"/>
              <a:t>and his associates were under surveillance by members of </a:t>
            </a:r>
            <a:r>
              <a:rPr lang="en-CA" sz="7200" dirty="0" smtClean="0"/>
              <a:t>the </a:t>
            </a:r>
            <a:r>
              <a:rPr lang="en-CA" sz="7200" dirty="0"/>
              <a:t>Canadian Security Intelligence Service (CSIS). CSIS agents were following </a:t>
            </a:r>
            <a:r>
              <a:rPr lang="en-CA" sz="7200" dirty="0" err="1"/>
              <a:t>Parmar</a:t>
            </a:r>
            <a:r>
              <a:rPr lang="en-CA" sz="7200" dirty="0"/>
              <a:t> and intercepting his phone calls using a wiretap  from March to June 1985. </a:t>
            </a:r>
          </a:p>
          <a:p>
            <a:pPr marL="0" indent="0" algn="l"/>
            <a:endParaRPr lang="en-CA" sz="7200" dirty="0"/>
          </a:p>
          <a:p>
            <a:pPr marL="0" indent="0" algn="l"/>
            <a:r>
              <a:rPr lang="en-CA" sz="7200" dirty="0"/>
              <a:t>On June 4, they tailed him to Duncan, on Vancouver Island, where he met </a:t>
            </a:r>
            <a:r>
              <a:rPr lang="en-CA" sz="7200" dirty="0" err="1"/>
              <a:t>Inderjit</a:t>
            </a:r>
            <a:r>
              <a:rPr lang="en-CA" sz="7200" dirty="0"/>
              <a:t> Singh </a:t>
            </a:r>
            <a:r>
              <a:rPr lang="en-CA" sz="7200" dirty="0" err="1"/>
              <a:t>Reyat</a:t>
            </a:r>
            <a:r>
              <a:rPr lang="en-CA" sz="7200" dirty="0"/>
              <a:t>, a local marine mechanic, and also a mystery man dubbed Mr. X. </a:t>
            </a:r>
            <a:r>
              <a:rPr lang="en-CA" sz="7200" dirty="0" err="1"/>
              <a:t>Parmar</a:t>
            </a:r>
            <a:r>
              <a:rPr lang="en-CA" sz="7200" dirty="0"/>
              <a:t>, </a:t>
            </a:r>
            <a:r>
              <a:rPr lang="en-CA" sz="7200" dirty="0" err="1"/>
              <a:t>Reyat</a:t>
            </a:r>
            <a:r>
              <a:rPr lang="en-CA" sz="7200" dirty="0"/>
              <a:t> and Mr. X drove to a wooded area outside of town, got out and went into the trees. The agents could no longer see them. But minutes later, they heard an explosion as the trio tested materials to be used in the Air India bombing. </a:t>
            </a:r>
            <a:r>
              <a:rPr lang="en-CA" sz="7200" dirty="0" smtClean="0"/>
              <a:t>When </a:t>
            </a:r>
            <a:r>
              <a:rPr lang="en-CA" sz="7200" dirty="0"/>
              <a:t>an explosion took place, CSIS agents mistakenly believed that it was the sound of a rifle. </a:t>
            </a:r>
          </a:p>
          <a:p>
            <a:pPr marL="0" indent="0" algn="l"/>
            <a:endParaRPr lang="en-CA" sz="20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1590676"/>
            <a:ext cx="72485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815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Suitcase </a:t>
            </a:r>
            <a:r>
              <a:rPr lang="en-CA" altLang="en-US" sz="3600" b="1" dirty="0"/>
              <a:t>Bombs Planted </a:t>
            </a:r>
          </a:p>
        </p:txBody>
      </p:sp>
      <p:sp>
        <p:nvSpPr>
          <p:cNvPr id="4" name="Subtitle 2"/>
          <p:cNvSpPr txBox="1">
            <a:spLocks/>
          </p:cNvSpPr>
          <p:nvPr/>
        </p:nvSpPr>
        <p:spPr>
          <a:xfrm>
            <a:off x="0" y="3505201"/>
            <a:ext cx="9144000" cy="3352799"/>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7200" dirty="0" smtClean="0"/>
              <a:t>On </a:t>
            </a:r>
            <a:r>
              <a:rPr lang="en-CA" sz="7200" dirty="0"/>
              <a:t>June 19, one of </a:t>
            </a:r>
            <a:r>
              <a:rPr lang="en-CA" sz="7200" dirty="0" err="1"/>
              <a:t>Parmar's</a:t>
            </a:r>
            <a:r>
              <a:rPr lang="en-CA" sz="7200" dirty="0"/>
              <a:t> associates bought two Canadian Pacific Airlines (CP) tickets. These were booked in the names of L. Singh, who was booked on CP flight 003 (Vancouver to Tokyo) connecting to </a:t>
            </a:r>
            <a:r>
              <a:rPr lang="en-CA" sz="7200" dirty="0" smtClean="0"/>
              <a:t>Air </a:t>
            </a:r>
            <a:r>
              <a:rPr lang="en-CA" sz="7200" dirty="0"/>
              <a:t>India Flight 301 (Tokyo to Bangkok,) and M. Singh, who had a seat on CP flight 060 (Vancouver to Toronto) connecting with Air India Flight 181/182 (Toronto to Montreal and Montreal to New Delhi).</a:t>
            </a:r>
          </a:p>
          <a:p>
            <a:pPr marL="0" indent="0" algn="l"/>
            <a:endParaRPr lang="en-CA" sz="7200" dirty="0"/>
          </a:p>
          <a:p>
            <a:pPr marL="0" indent="0" algn="l"/>
            <a:r>
              <a:rPr lang="en-CA" sz="7200" dirty="0" err="1"/>
              <a:t>Parmar</a:t>
            </a:r>
            <a:r>
              <a:rPr lang="en-CA" sz="7200" dirty="0"/>
              <a:t>, </a:t>
            </a:r>
            <a:r>
              <a:rPr lang="en-CA" sz="7200" dirty="0" err="1"/>
              <a:t>Reyat</a:t>
            </a:r>
            <a:r>
              <a:rPr lang="en-CA" sz="7200" dirty="0"/>
              <a:t> and others were involved in the building of </a:t>
            </a:r>
            <a:r>
              <a:rPr lang="en-CA" sz="7200" dirty="0" smtClean="0"/>
              <a:t>bombs</a:t>
            </a:r>
            <a:r>
              <a:rPr lang="en-CA" sz="7200" dirty="0"/>
              <a:t>. These explosive devices were placed in suitcases. On June 22, the suitcases were taken to Vancouver International Airport, checked in as luggage, and sent on to the two CP flights and for the two connecting Air India flights. Neither passenger, whose names appeared on the tickets used to check the suitcases, showed up to board the airplanes.</a:t>
            </a:r>
          </a:p>
          <a:p>
            <a:pPr marL="0" indent="0" algn="l"/>
            <a:endParaRPr lang="en-CA" sz="2000" dirty="0" smtClean="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056" y="1590676"/>
            <a:ext cx="468788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637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Explosion </a:t>
            </a:r>
            <a:r>
              <a:rPr lang="en-CA" altLang="en-US" sz="3600" b="1" dirty="0"/>
              <a:t>at Tokyo’s Narita Airport </a:t>
            </a:r>
          </a:p>
        </p:txBody>
      </p:sp>
      <p:sp>
        <p:nvSpPr>
          <p:cNvPr id="4" name="Subtitle 2"/>
          <p:cNvSpPr txBox="1">
            <a:spLocks/>
          </p:cNvSpPr>
          <p:nvPr/>
        </p:nvSpPr>
        <p:spPr>
          <a:xfrm>
            <a:off x="0" y="3505201"/>
            <a:ext cx="9144000" cy="3352799"/>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7200" dirty="0" smtClean="0"/>
              <a:t>L</a:t>
            </a:r>
            <a:r>
              <a:rPr lang="en-CA" sz="7200" dirty="0"/>
              <a:t>. Singh’s suitcase with a bomb in it made its way onto CP Flight 003 departing from Vancouver bound for Narita </a:t>
            </a:r>
            <a:r>
              <a:rPr lang="en-CA" sz="7200" dirty="0" smtClean="0"/>
              <a:t>Airport </a:t>
            </a:r>
            <a:r>
              <a:rPr lang="en-CA" sz="7200" dirty="0"/>
              <a:t>in Tokyo, Japan. After the plane landed in Tokyo, the suitcase was in the process of being transferred onto the connecting Air India Flight 301 from Tokyo to Bangkok, Thailand. </a:t>
            </a:r>
          </a:p>
          <a:p>
            <a:pPr marL="0" indent="0" algn="l"/>
            <a:endParaRPr lang="en-CA" sz="7200" dirty="0"/>
          </a:p>
          <a:p>
            <a:pPr marL="0" indent="0" algn="l"/>
            <a:r>
              <a:rPr lang="en-CA" sz="7200" dirty="0"/>
              <a:t>Although the terrorists intended for this bomb to explode onboard Air India Flight 301 (which would have killed 177 people), it exploded at the Narita Airport  baggage terminal at approximately 11:15 P.M. on June 22, 1985, while luggage was being transferred from Canadian Pacific Flight 003 to Air India Flight 301. Two Japanese baggage handlers </a:t>
            </a:r>
            <a:r>
              <a:rPr lang="en-CA" sz="7200" dirty="0" err="1"/>
              <a:t>Hideharu</a:t>
            </a:r>
            <a:r>
              <a:rPr lang="en-CA" sz="7200" dirty="0"/>
              <a:t> </a:t>
            </a:r>
            <a:r>
              <a:rPr lang="en-CA" sz="7200" dirty="0" err="1"/>
              <a:t>Koda</a:t>
            </a:r>
            <a:r>
              <a:rPr lang="en-CA" sz="7200" dirty="0"/>
              <a:t> and Hideo Asano were killed instantly and four other baggage handlers were injured.</a:t>
            </a:r>
          </a:p>
          <a:p>
            <a:pPr marL="0" indent="0" algn="l"/>
            <a:endParaRPr lang="en-CA" sz="2000" dirty="0" smtClean="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4" y="1590676"/>
            <a:ext cx="752316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877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Explosion Onboard </a:t>
            </a:r>
            <a:r>
              <a:rPr lang="en-CA" altLang="en-US" sz="3600" b="1" dirty="0"/>
              <a:t>Air India Flight 182</a:t>
            </a:r>
          </a:p>
        </p:txBody>
      </p:sp>
      <p:sp>
        <p:nvSpPr>
          <p:cNvPr id="4" name="Subtitle 2"/>
          <p:cNvSpPr txBox="1">
            <a:spLocks/>
          </p:cNvSpPr>
          <p:nvPr/>
        </p:nvSpPr>
        <p:spPr>
          <a:xfrm>
            <a:off x="0" y="3505201"/>
            <a:ext cx="9144000" cy="3352799"/>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7200" dirty="0" smtClean="0"/>
              <a:t>M</a:t>
            </a:r>
            <a:r>
              <a:rPr lang="en-CA" sz="7200" dirty="0"/>
              <a:t>. Singh’s suitcase with a bomb in it made its way onto CP Flight 060 departing from Vancouver bound for Pearson International Airport in Toronto. After the plane landed in Toronto, the suitcase was transferred onto the connecting Air India Flight 181/182 from Toronto to Montreal and from Montreal to New Delhi, India. </a:t>
            </a:r>
          </a:p>
          <a:p>
            <a:pPr marL="0" indent="0" algn="l"/>
            <a:endParaRPr lang="en-CA" sz="7200" dirty="0"/>
          </a:p>
          <a:p>
            <a:pPr marL="0" indent="0" algn="l"/>
            <a:r>
              <a:rPr lang="en-CA" sz="7200" dirty="0"/>
              <a:t>At approximately 12:14 a.m., on June 23, 1985, the bomb exploded in the rear cargo hold and blasted open a hole in the left aft fuselage of the plane. The aircraft was blown apart, falling approximately 31,000 feet below into the Atlantic Ocean off the south-west coast of Ireland. </a:t>
            </a:r>
            <a:r>
              <a:rPr lang="en-CA" sz="7200" dirty="0" smtClean="0"/>
              <a:t>All </a:t>
            </a:r>
            <a:r>
              <a:rPr lang="en-CA" sz="7200" dirty="0"/>
              <a:t>329 people on board were killed, 280 of which were Canadians. This incident remains the largest mass murder in Canadian history.</a:t>
            </a:r>
            <a:endParaRPr lang="en-CA" sz="2000" dirty="0"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7" y="1590676"/>
            <a:ext cx="57245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77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Criminal </a:t>
            </a:r>
            <a:r>
              <a:rPr lang="en-CA" altLang="en-US" sz="3600" b="1" dirty="0"/>
              <a:t>Investigation Begins </a:t>
            </a:r>
          </a:p>
        </p:txBody>
      </p:sp>
      <p:sp>
        <p:nvSpPr>
          <p:cNvPr id="4" name="Subtitle 2"/>
          <p:cNvSpPr txBox="1">
            <a:spLocks/>
          </p:cNvSpPr>
          <p:nvPr/>
        </p:nvSpPr>
        <p:spPr>
          <a:xfrm>
            <a:off x="0" y="3505201"/>
            <a:ext cx="9144000" cy="3352799"/>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800" dirty="0" smtClean="0"/>
              <a:t>After </a:t>
            </a:r>
            <a:r>
              <a:rPr lang="en-CA" sz="1800" dirty="0"/>
              <a:t>the bombings, more than 200 RCMP investigators and support staff were deployed to the investigation of the Air India and the Narita </a:t>
            </a:r>
            <a:r>
              <a:rPr lang="en-CA" sz="1800" dirty="0" smtClean="0"/>
              <a:t>Airport </a:t>
            </a:r>
            <a:r>
              <a:rPr lang="en-CA" sz="1800" dirty="0"/>
              <a:t>bombings. The investigation was national and international in scope. The majority of the physical evidence was uncovered at the Narita blast site and investigation surrounding </a:t>
            </a:r>
            <a:r>
              <a:rPr lang="en-CA" sz="1800" dirty="0" err="1"/>
              <a:t>Reyat's</a:t>
            </a:r>
            <a:r>
              <a:rPr lang="en-CA" sz="1800" dirty="0"/>
              <a:t> acquisition of bomb components. Searches and communication intercepts of suspects were numerous. </a:t>
            </a:r>
          </a:p>
          <a:p>
            <a:pPr marL="0" indent="0" algn="l"/>
            <a:endParaRPr lang="en-CA" sz="1800" dirty="0"/>
          </a:p>
          <a:p>
            <a:pPr marL="0" indent="0" algn="l"/>
            <a:r>
              <a:rPr lang="en-CA" sz="1800" dirty="0"/>
              <a:t>The Air India Flight 182 crime scene generated only a minimal amount of physical evidence as the wreckage was located over 6,000 feet below the ocean's surface and only a very small portion was ever recovered.</a:t>
            </a:r>
            <a:endParaRPr lang="en-CA" sz="1800" dirty="0" smtClean="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90676"/>
            <a:ext cx="54864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220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err="1" smtClean="0"/>
              <a:t>Parmar</a:t>
            </a:r>
            <a:r>
              <a:rPr lang="en-CA" altLang="en-US" sz="3600" b="1" dirty="0" smtClean="0"/>
              <a:t> </a:t>
            </a:r>
            <a:r>
              <a:rPr lang="en-CA" altLang="en-US" sz="3600" b="1" dirty="0"/>
              <a:t>and </a:t>
            </a:r>
            <a:r>
              <a:rPr lang="en-CA" altLang="en-US" sz="3600" b="1" dirty="0" err="1"/>
              <a:t>Reyat</a:t>
            </a:r>
            <a:r>
              <a:rPr lang="en-CA" altLang="en-US" sz="3600" b="1" dirty="0"/>
              <a:t> </a:t>
            </a:r>
          </a:p>
        </p:txBody>
      </p:sp>
      <p:sp>
        <p:nvSpPr>
          <p:cNvPr id="4" name="Subtitle 2"/>
          <p:cNvSpPr txBox="1">
            <a:spLocks/>
          </p:cNvSpPr>
          <p:nvPr/>
        </p:nvSpPr>
        <p:spPr>
          <a:xfrm>
            <a:off x="0" y="3505201"/>
            <a:ext cx="9144000" cy="3352799"/>
          </a:xfrm>
          <a:prstGeom prst="rect">
            <a:avLst/>
          </a:prstGeom>
        </p:spPr>
        <p:txBody>
          <a:bodyPr>
            <a:normAutofit fontScale="9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smtClean="0"/>
              <a:t>On </a:t>
            </a:r>
            <a:r>
              <a:rPr lang="en-CA" sz="1900" dirty="0"/>
              <a:t>November 6, 1985, the Royal Canadian Mounted Police (RCMP) conducted a search of the homes of </a:t>
            </a:r>
            <a:r>
              <a:rPr lang="en-CA" sz="1900" dirty="0" err="1"/>
              <a:t>Parmar</a:t>
            </a:r>
            <a:r>
              <a:rPr lang="en-CA" sz="1900" dirty="0"/>
              <a:t>, </a:t>
            </a:r>
            <a:r>
              <a:rPr lang="en-CA" sz="1900" dirty="0" err="1"/>
              <a:t>Reyat</a:t>
            </a:r>
            <a:r>
              <a:rPr lang="en-CA" sz="1900" dirty="0"/>
              <a:t> and three others. Following the sweep, </a:t>
            </a:r>
            <a:r>
              <a:rPr lang="en-CA" sz="1900" dirty="0" err="1"/>
              <a:t>Parmar</a:t>
            </a:r>
            <a:r>
              <a:rPr lang="en-CA" sz="1900" dirty="0"/>
              <a:t> and </a:t>
            </a:r>
            <a:r>
              <a:rPr lang="en-CA" sz="1900" dirty="0" err="1"/>
              <a:t>Reyat</a:t>
            </a:r>
            <a:r>
              <a:rPr lang="en-CA" sz="1900" dirty="0"/>
              <a:t> were arrested on weapons, explosives and conspiracy charges. </a:t>
            </a:r>
          </a:p>
          <a:p>
            <a:pPr marL="0" indent="0" algn="l"/>
            <a:endParaRPr lang="en-CA" sz="1900" dirty="0"/>
          </a:p>
          <a:p>
            <a:pPr marL="0" indent="0" algn="l"/>
            <a:r>
              <a:rPr lang="en-CA" sz="1900" dirty="0"/>
              <a:t>The charges against </a:t>
            </a:r>
            <a:r>
              <a:rPr lang="en-CA" sz="1900" dirty="0" err="1"/>
              <a:t>Parmar</a:t>
            </a:r>
            <a:r>
              <a:rPr lang="en-CA" sz="1900" dirty="0"/>
              <a:t> were dropped  due to lack of evidence. </a:t>
            </a:r>
            <a:r>
              <a:rPr lang="en-CA" sz="1900" dirty="0" smtClean="0"/>
              <a:t>Although </a:t>
            </a:r>
            <a:r>
              <a:rPr lang="en-CA" sz="1900" dirty="0"/>
              <a:t>investigators initially failed to link </a:t>
            </a:r>
            <a:r>
              <a:rPr lang="en-CA" sz="1900" dirty="0" err="1"/>
              <a:t>Reyat</a:t>
            </a:r>
            <a:r>
              <a:rPr lang="en-CA" sz="1900" dirty="0"/>
              <a:t> to the Air India bombing, he was charged with three counts relating to the ignition of an explosive device in the woods outside Duncan, British Columbia and a fourth count related to a weapon found in his home during a search by police. </a:t>
            </a:r>
            <a:r>
              <a:rPr lang="en-CA" sz="1900" dirty="0" err="1"/>
              <a:t>Reyat</a:t>
            </a:r>
            <a:r>
              <a:rPr lang="en-CA" sz="1900" dirty="0"/>
              <a:t> eventually pled guilty to two counts, paid a fine of $2,000 and a stay of proceedings was entered with respect to the other two counts. Shortly after that, he moved his family to Coventry, England. </a:t>
            </a:r>
          </a:p>
          <a:p>
            <a:pPr marL="0" indent="0" algn="l"/>
            <a:endParaRPr lang="en-CA" sz="1800" dirty="0" smtClean="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318" y="1590676"/>
            <a:ext cx="429736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88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err="1" smtClean="0"/>
              <a:t>Parmar</a:t>
            </a:r>
            <a:r>
              <a:rPr lang="en-CA" altLang="en-US" sz="3600" b="1" dirty="0" smtClean="0"/>
              <a:t> </a:t>
            </a:r>
            <a:r>
              <a:rPr lang="en-CA" altLang="en-US" sz="3600" b="1" dirty="0"/>
              <a:t>and </a:t>
            </a:r>
            <a:r>
              <a:rPr lang="en-CA" altLang="en-US" sz="3600" b="1" dirty="0" err="1"/>
              <a:t>Reyat</a:t>
            </a:r>
            <a:r>
              <a:rPr lang="en-CA" altLang="en-US" sz="3600" b="1" dirty="0"/>
              <a:t> </a:t>
            </a:r>
          </a:p>
        </p:txBody>
      </p:sp>
      <p:sp>
        <p:nvSpPr>
          <p:cNvPr id="4" name="Subtitle 2"/>
          <p:cNvSpPr txBox="1">
            <a:spLocks/>
          </p:cNvSpPr>
          <p:nvPr/>
        </p:nvSpPr>
        <p:spPr>
          <a:xfrm>
            <a:off x="0" y="3505201"/>
            <a:ext cx="9144000" cy="3352799"/>
          </a:xfrm>
          <a:prstGeom prst="rect">
            <a:avLst/>
          </a:prstGeom>
        </p:spPr>
        <p:txBody>
          <a:bodyPr>
            <a:normAutofit fontScale="9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smtClean="0"/>
              <a:t>In </a:t>
            </a:r>
            <a:r>
              <a:rPr lang="en-CA" sz="1900" dirty="0"/>
              <a:t>February 1988, police in Britain arrested </a:t>
            </a:r>
            <a:r>
              <a:rPr lang="en-CA" sz="1900" dirty="0" err="1"/>
              <a:t>Reyat</a:t>
            </a:r>
            <a:r>
              <a:rPr lang="en-CA" sz="1900" dirty="0"/>
              <a:t> and charged him with making the bomb that exploded at the Narita Airport. He was extradited to Canada on December 13, 1989. His trial began on September 17, 1990, and lasted eight months. Evidence showed that in 1985 </a:t>
            </a:r>
            <a:r>
              <a:rPr lang="en-CA" sz="1900" dirty="0" err="1"/>
              <a:t>Reyat</a:t>
            </a:r>
            <a:r>
              <a:rPr lang="en-CA" sz="1900" dirty="0"/>
              <a:t> purchased components to make the bomb such as a rare adhesive, a </a:t>
            </a:r>
            <a:r>
              <a:rPr lang="en-CA" sz="1900" dirty="0" err="1"/>
              <a:t>Micronta</a:t>
            </a:r>
            <a:r>
              <a:rPr lang="en-CA" sz="1900" dirty="0"/>
              <a:t> car clock and a 12-volt battery. On May 10, 1991, he was found guilty of manslaughter in the deaths of the two baggage handlers. Justice Paris of the British Columbia Supreme Court sentenced </a:t>
            </a:r>
            <a:r>
              <a:rPr lang="en-CA" sz="1900" dirty="0" err="1"/>
              <a:t>Reyat</a:t>
            </a:r>
            <a:r>
              <a:rPr lang="en-CA" sz="1900" dirty="0"/>
              <a:t> to 10 years in prison.</a:t>
            </a:r>
          </a:p>
          <a:p>
            <a:pPr marL="0" indent="0" algn="l"/>
            <a:endParaRPr lang="en-CA" sz="1900" dirty="0"/>
          </a:p>
          <a:p>
            <a:pPr marL="0" indent="0" algn="l"/>
            <a:r>
              <a:rPr lang="en-CA" sz="1900" dirty="0"/>
              <a:t>Despite the arrest of </a:t>
            </a:r>
            <a:r>
              <a:rPr lang="en-CA" sz="1900" dirty="0" err="1"/>
              <a:t>Reyat</a:t>
            </a:r>
            <a:r>
              <a:rPr lang="en-CA" sz="1900" dirty="0"/>
              <a:t>, the investigators were having difficulty finding sufficient proof to charge others. While </a:t>
            </a:r>
            <a:r>
              <a:rPr lang="en-CA" sz="1900" dirty="0" err="1"/>
              <a:t>Parmar</a:t>
            </a:r>
            <a:r>
              <a:rPr lang="en-CA" sz="1900" dirty="0"/>
              <a:t> was clearly identified as a member of the conspiracy, he was killed in India in an encounter with Indian police in 1992. </a:t>
            </a:r>
          </a:p>
          <a:p>
            <a:pPr marL="0" indent="0" algn="l"/>
            <a:endParaRPr lang="en-CA" sz="1800" dirty="0" smtClean="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590672"/>
            <a:ext cx="43894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90673"/>
            <a:ext cx="41275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780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Murder </a:t>
            </a:r>
            <a:r>
              <a:rPr lang="en-CA" altLang="en-US" sz="3600" b="1" dirty="0"/>
              <a:t>Charges Laid </a:t>
            </a:r>
          </a:p>
        </p:txBody>
      </p:sp>
      <p:sp>
        <p:nvSpPr>
          <p:cNvPr id="4" name="Subtitle 2"/>
          <p:cNvSpPr txBox="1">
            <a:spLocks/>
          </p:cNvSpPr>
          <p:nvPr/>
        </p:nvSpPr>
        <p:spPr>
          <a:xfrm>
            <a:off x="0" y="3505201"/>
            <a:ext cx="9144000" cy="3352799"/>
          </a:xfrm>
          <a:prstGeom prst="rect">
            <a:avLst/>
          </a:prstGeom>
        </p:spPr>
        <p:txBody>
          <a:bodyPr>
            <a:normAutofit fontScale="92500" lnSpcReduction="1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smtClean="0"/>
              <a:t>On </a:t>
            </a:r>
            <a:r>
              <a:rPr lang="en-CA" sz="1900" dirty="0"/>
              <a:t>October 27, 2000, two of </a:t>
            </a:r>
            <a:r>
              <a:rPr lang="en-CA" sz="1900" dirty="0" err="1"/>
              <a:t>Parmar’s</a:t>
            </a:r>
            <a:r>
              <a:rPr lang="en-CA" sz="1900" dirty="0"/>
              <a:t> associates, </a:t>
            </a:r>
            <a:r>
              <a:rPr lang="en-CA" sz="1900" dirty="0" err="1"/>
              <a:t>Ripudaman</a:t>
            </a:r>
            <a:r>
              <a:rPr lang="en-CA" sz="1900" dirty="0"/>
              <a:t> Singh Malik and </a:t>
            </a:r>
            <a:r>
              <a:rPr lang="en-CA" sz="1900" dirty="0" err="1"/>
              <a:t>Ajaib</a:t>
            </a:r>
            <a:r>
              <a:rPr lang="en-CA" sz="1900" dirty="0"/>
              <a:t> Singh Bagri were arrested in relation to the bombings. Malik and Bagri were charged jointly with eight counts under the Criminal Code of Canada. On June 5, 2001 Crown Counsel filed a new indictment, adding </a:t>
            </a:r>
            <a:r>
              <a:rPr lang="en-CA" sz="1900" dirty="0" err="1"/>
              <a:t>Reyat</a:t>
            </a:r>
            <a:r>
              <a:rPr lang="en-CA" sz="1900" dirty="0"/>
              <a:t> to those already charged on October 27, 2000. Malik, Bagri and </a:t>
            </a:r>
            <a:r>
              <a:rPr lang="en-CA" sz="1900" dirty="0" err="1"/>
              <a:t>Reyat</a:t>
            </a:r>
            <a:r>
              <a:rPr lang="en-CA" sz="1900" dirty="0"/>
              <a:t> were jointly charged with the following: </a:t>
            </a:r>
          </a:p>
          <a:p>
            <a:pPr marL="0" indent="0" algn="l"/>
            <a:r>
              <a:rPr lang="en-CA" sz="1900" dirty="0"/>
              <a:t>1 count of first degree murder </a:t>
            </a:r>
          </a:p>
          <a:p>
            <a:pPr marL="0" indent="0" algn="l"/>
            <a:r>
              <a:rPr lang="en-CA" sz="1900" dirty="0"/>
              <a:t>1 count of conspiracy to commit murder </a:t>
            </a:r>
          </a:p>
          <a:p>
            <a:pPr marL="0" indent="0" algn="l"/>
            <a:r>
              <a:rPr lang="en-CA" sz="1900" dirty="0"/>
              <a:t>1 count of attempted murder of the passengers and crew of Air India Flight 301 </a:t>
            </a:r>
          </a:p>
          <a:p>
            <a:pPr marL="0" indent="0" algn="l"/>
            <a:r>
              <a:rPr lang="en-CA" sz="1900" dirty="0"/>
              <a:t>1 count of conspiring to cause bombs to be placed on board various aircraft</a:t>
            </a:r>
          </a:p>
          <a:p>
            <a:pPr marL="0" indent="0" algn="l"/>
            <a:r>
              <a:rPr lang="en-CA" sz="1900" dirty="0"/>
              <a:t>3 counts of causing a bomb to be placed on an aircraft</a:t>
            </a:r>
          </a:p>
          <a:p>
            <a:pPr marL="0" indent="0" algn="l"/>
            <a:endParaRPr lang="en-CA" sz="1800" dirty="0" smtClean="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7" y="1590676"/>
            <a:ext cx="54197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584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Background to the </a:t>
            </a:r>
            <a:r>
              <a:rPr lang="en-CA" altLang="en-US" sz="3600" b="1" dirty="0" err="1" smtClean="0"/>
              <a:t>Polytechnique</a:t>
            </a:r>
            <a:r>
              <a:rPr lang="en-CA" altLang="en-US" sz="3600" b="1" dirty="0" smtClean="0"/>
              <a:t> Tragedy</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For students </a:t>
            </a:r>
            <a:r>
              <a:rPr lang="en-CA" sz="2000" dirty="0"/>
              <a:t>at </a:t>
            </a:r>
            <a:r>
              <a:rPr lang="en-CA" sz="2000" dirty="0" err="1"/>
              <a:t>École</a:t>
            </a:r>
            <a:r>
              <a:rPr lang="en-CA" sz="2000" dirty="0"/>
              <a:t> </a:t>
            </a:r>
            <a:r>
              <a:rPr lang="en-CA" sz="2000" dirty="0" err="1"/>
              <a:t>Polytechnique</a:t>
            </a:r>
            <a:r>
              <a:rPr lang="en-CA" sz="2000" dirty="0"/>
              <a:t>  (the engineering department of the University of Montreal) </a:t>
            </a:r>
            <a:r>
              <a:rPr lang="en-CA" sz="2000" dirty="0" smtClean="0"/>
              <a:t>December 6, 1989</a:t>
            </a:r>
            <a:r>
              <a:rPr lang="en-CA" sz="2000" dirty="0"/>
              <a:t>, </a:t>
            </a:r>
            <a:r>
              <a:rPr lang="en-CA" sz="2000" dirty="0" smtClean="0"/>
              <a:t>was </a:t>
            </a:r>
            <a:r>
              <a:rPr lang="en-CA" sz="2000" dirty="0"/>
              <a:t>the </a:t>
            </a:r>
            <a:r>
              <a:rPr lang="en-CA" sz="2000" dirty="0" smtClean="0"/>
              <a:t>last school day </a:t>
            </a:r>
            <a:r>
              <a:rPr lang="en-CA" sz="2000" dirty="0"/>
              <a:t>before </a:t>
            </a:r>
            <a:r>
              <a:rPr lang="en-CA" sz="2000" dirty="0" smtClean="0"/>
              <a:t>the winter holidays. On </a:t>
            </a:r>
            <a:r>
              <a:rPr lang="en-CA" sz="2000" dirty="0"/>
              <a:t>the second floor of the building, room </a:t>
            </a:r>
            <a:r>
              <a:rPr lang="en-CA" sz="2000" dirty="0" smtClean="0"/>
              <a:t>230 </a:t>
            </a:r>
            <a:r>
              <a:rPr lang="en-CA" sz="2000" dirty="0"/>
              <a:t>was filled with mechanical engineering students, many of them </a:t>
            </a:r>
            <a:r>
              <a:rPr lang="en-CA" sz="2000" dirty="0" smtClean="0"/>
              <a:t>were final </a:t>
            </a:r>
            <a:r>
              <a:rPr lang="en-CA" sz="2000" dirty="0"/>
              <a:t>year students about to graduate. They were sitting through a final round of oral presentations in class</a:t>
            </a:r>
            <a:r>
              <a:rPr lang="en-CA" sz="2000" dirty="0" smtClean="0"/>
              <a:t>.</a:t>
            </a:r>
          </a:p>
          <a:p>
            <a:pPr marL="0" indent="0" algn="l"/>
            <a:endParaRPr lang="en-CA" sz="2000" dirty="0"/>
          </a:p>
          <a:p>
            <a:pPr marL="0" indent="0" algn="l"/>
            <a:r>
              <a:rPr lang="en-CA" sz="2000" dirty="0"/>
              <a:t>A</a:t>
            </a:r>
            <a:r>
              <a:rPr lang="en-CA" sz="2000" dirty="0" smtClean="0"/>
              <a:t> </a:t>
            </a:r>
            <a:r>
              <a:rPr lang="en-CA" sz="2000" dirty="0"/>
              <a:t>hate-filled 25 year old man armed with </a:t>
            </a:r>
            <a:r>
              <a:rPr lang="en-CA" sz="2000" dirty="0" smtClean="0"/>
              <a:t>a semi-automatic </a:t>
            </a:r>
            <a:r>
              <a:rPr lang="en-CA" sz="2000" dirty="0"/>
              <a:t>rifle entered </a:t>
            </a:r>
            <a:r>
              <a:rPr lang="en-CA" sz="2000" dirty="0" err="1"/>
              <a:t>École</a:t>
            </a:r>
            <a:r>
              <a:rPr lang="en-CA" sz="2000" dirty="0"/>
              <a:t> </a:t>
            </a:r>
            <a:r>
              <a:rPr lang="en-CA" sz="2000" dirty="0" err="1"/>
              <a:t>Polytechnique</a:t>
            </a:r>
            <a:r>
              <a:rPr lang="en-CA" sz="2000" dirty="0"/>
              <a:t> with a specific target in mind: women. </a:t>
            </a:r>
            <a:r>
              <a:rPr lang="en-CA" sz="2000" dirty="0" smtClean="0"/>
              <a:t>He would go on to commit Canada’s </a:t>
            </a:r>
            <a:r>
              <a:rPr lang="en-CA" sz="2000" dirty="0"/>
              <a:t>deadliest mass shooting.</a:t>
            </a:r>
          </a:p>
          <a:p>
            <a:pPr marL="0" indent="0" algn="l"/>
            <a:endParaRPr lang="en-CA" sz="2000" dirty="0"/>
          </a:p>
          <a:p>
            <a:pPr marL="0" indent="0" algn="l"/>
            <a:endParaRPr lang="en-CA" sz="2000" dirty="0" smtClean="0"/>
          </a:p>
          <a:p>
            <a:pPr marL="0" indent="0" algn="l"/>
            <a:endParaRPr lang="en-CA" sz="2000" dirty="0"/>
          </a:p>
          <a:p>
            <a:pPr marL="0" indent="0" algn="l"/>
            <a:endParaRPr lang="en-CA" sz="200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4572000"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379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Trial </a:t>
            </a:r>
            <a:r>
              <a:rPr lang="en-CA" altLang="en-US" sz="3600" b="1" dirty="0"/>
              <a:t>for Mass Murder </a:t>
            </a:r>
          </a:p>
        </p:txBody>
      </p:sp>
      <p:sp>
        <p:nvSpPr>
          <p:cNvPr id="4" name="Subtitle 2"/>
          <p:cNvSpPr txBox="1">
            <a:spLocks/>
          </p:cNvSpPr>
          <p:nvPr/>
        </p:nvSpPr>
        <p:spPr>
          <a:xfrm>
            <a:off x="0" y="3505201"/>
            <a:ext cx="9144000" cy="3352799"/>
          </a:xfrm>
          <a:prstGeom prst="rect">
            <a:avLst/>
          </a:prstGeom>
        </p:spPr>
        <p:txBody>
          <a:bodyPr>
            <a:normAutofit fontScale="9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smtClean="0"/>
              <a:t>On </a:t>
            </a:r>
            <a:r>
              <a:rPr lang="en-CA" sz="1900" dirty="0"/>
              <a:t>February 10, 2003, </a:t>
            </a:r>
            <a:r>
              <a:rPr lang="en-CA" sz="1900" dirty="0" err="1"/>
              <a:t>Reyat</a:t>
            </a:r>
            <a:r>
              <a:rPr lang="en-CA" sz="1900" dirty="0"/>
              <a:t> pled guilty and was sentenced to five years in prison for manslaughter, the murder charges against him were dropped. He confessed to building both bombs. The trial of the other accused, Bagri and Malik, began in British Columbia Supreme Court on April 28, 2003. On March 16, 2005, Justice Josephson released his decision finding Malik and Bagri not guilty on all counts. </a:t>
            </a:r>
          </a:p>
          <a:p>
            <a:pPr marL="0" indent="0" algn="l"/>
            <a:endParaRPr lang="en-CA" sz="1900" dirty="0"/>
          </a:p>
          <a:p>
            <a:pPr marL="0" indent="0" algn="l"/>
            <a:r>
              <a:rPr lang="en-CA" sz="1900" dirty="0"/>
              <a:t>Josephson found that the evidence against Malik and Bagri did not prove guilt beyond a reasonable doubt. </a:t>
            </a:r>
            <a:r>
              <a:rPr lang="en-CA" sz="1900" dirty="0" smtClean="0"/>
              <a:t>There </a:t>
            </a:r>
            <a:r>
              <a:rPr lang="en-CA" sz="1900" dirty="0"/>
              <a:t>was no physical evidence that could link these two individuals to the conspiracy</a:t>
            </a:r>
            <a:r>
              <a:rPr lang="en-CA" sz="1900" dirty="0" smtClean="0"/>
              <a:t>. </a:t>
            </a:r>
            <a:r>
              <a:rPr lang="en-CA" sz="1900" dirty="0"/>
              <a:t>Josephson criticized CSIS for erasing hundreds of hours of wiretap conversations between </a:t>
            </a:r>
            <a:r>
              <a:rPr lang="en-CA" sz="1900" dirty="0" err="1"/>
              <a:t>Parmar</a:t>
            </a:r>
            <a:r>
              <a:rPr lang="en-CA" sz="1900" dirty="0"/>
              <a:t> and the suspects. He deemed the destruction of this potentially crucial evidence “unacceptable negligence.”</a:t>
            </a:r>
          </a:p>
          <a:p>
            <a:pPr marL="0" indent="0" algn="l"/>
            <a:endParaRPr lang="en-CA" sz="1800" dirty="0" smtClean="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5" y="1590676"/>
            <a:ext cx="61277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022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Perjury</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fontScale="9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err="1" smtClean="0"/>
              <a:t>Reyat</a:t>
            </a:r>
            <a:r>
              <a:rPr lang="en-CA" sz="1900" dirty="0" smtClean="0"/>
              <a:t> </a:t>
            </a:r>
            <a:r>
              <a:rPr lang="en-CA" sz="1900" dirty="0"/>
              <a:t>testified at the 2003 trial of Malik and Bagri. He was called as a witness for the prosecution but claimed that he could not remember anything about the conspirators. </a:t>
            </a:r>
            <a:r>
              <a:rPr lang="en-CA" sz="1900" dirty="0" err="1"/>
              <a:t>Reyat</a:t>
            </a:r>
            <a:r>
              <a:rPr lang="en-CA" sz="1900" dirty="0"/>
              <a:t> testified that he never learned details of the plot, and did not know the name of a man who spent a week at his home in Duncan, B.C., building the explosive devices. The prosecution </a:t>
            </a:r>
            <a:r>
              <a:rPr lang="en-CA" sz="1900" dirty="0" smtClean="0"/>
              <a:t>called </a:t>
            </a:r>
            <a:r>
              <a:rPr lang="en-CA" sz="1900" dirty="0"/>
              <a:t>his testimony “a pack of lies.”</a:t>
            </a:r>
          </a:p>
          <a:p>
            <a:pPr marL="0" indent="0" algn="l"/>
            <a:endParaRPr lang="en-CA" sz="1900" dirty="0"/>
          </a:p>
          <a:p>
            <a:pPr marL="0" indent="0" algn="l"/>
            <a:r>
              <a:rPr lang="en-CA" sz="1900" dirty="0"/>
              <a:t>On January 7, 2011, </a:t>
            </a:r>
            <a:r>
              <a:rPr lang="en-CA" sz="1900" dirty="0" err="1"/>
              <a:t>Reyat</a:t>
            </a:r>
            <a:r>
              <a:rPr lang="en-CA" sz="1900" dirty="0"/>
              <a:t> was sentenced to another nine years in jail for perjury in the trial of Malik and Bagri. </a:t>
            </a:r>
            <a:r>
              <a:rPr lang="en-CA" sz="1900" dirty="0" smtClean="0"/>
              <a:t>It </a:t>
            </a:r>
            <a:r>
              <a:rPr lang="en-CA" sz="1900" dirty="0"/>
              <a:t>is impossible to know if Malik and Bagri would have been convicted if </a:t>
            </a:r>
            <a:r>
              <a:rPr lang="en-CA" sz="1900" dirty="0" err="1"/>
              <a:t>Reyat</a:t>
            </a:r>
            <a:r>
              <a:rPr lang="en-CA" sz="1900" dirty="0"/>
              <a:t> had cooperated with prosecutors, but police and the victims’ relatives said they believe they would have been. </a:t>
            </a:r>
            <a:r>
              <a:rPr lang="en-CA" sz="1900" dirty="0" err="1"/>
              <a:t>Reyat</a:t>
            </a:r>
            <a:r>
              <a:rPr lang="en-CA" sz="1900" dirty="0"/>
              <a:t> is the only person ever convicted in connection with the Flight 182 bombing or the Narita bombing. </a:t>
            </a:r>
          </a:p>
          <a:p>
            <a:pPr marL="0" indent="0" algn="l"/>
            <a:endParaRPr lang="en-CA" sz="1800" dirty="0" smtClean="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881" y="1590676"/>
            <a:ext cx="46942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472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Inquiry </a:t>
            </a:r>
            <a:r>
              <a:rPr lang="en-CA" altLang="en-US" sz="3600" b="1" dirty="0"/>
              <a:t>and Federal Apology </a:t>
            </a:r>
          </a:p>
        </p:txBody>
      </p:sp>
      <p:sp>
        <p:nvSpPr>
          <p:cNvPr id="4" name="Subtitle 2"/>
          <p:cNvSpPr txBox="1">
            <a:spLocks/>
          </p:cNvSpPr>
          <p:nvPr/>
        </p:nvSpPr>
        <p:spPr>
          <a:xfrm>
            <a:off x="0" y="3505201"/>
            <a:ext cx="9144000" cy="3352799"/>
          </a:xfrm>
          <a:prstGeom prst="rect">
            <a:avLst/>
          </a:prstGeom>
        </p:spPr>
        <p:txBody>
          <a:bodyPr>
            <a:normAutofit fontScale="9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smtClean="0"/>
              <a:t>In </a:t>
            </a:r>
            <a:r>
              <a:rPr lang="en-CA" sz="1900" dirty="0"/>
              <a:t>January 2006, the federal government appointed Justice John Major to lead an inquiry to investigate the bombing. On June 17, 2010, Major released his report. </a:t>
            </a:r>
          </a:p>
          <a:p>
            <a:pPr marL="0" indent="0" algn="l"/>
            <a:endParaRPr lang="en-CA" sz="1900" dirty="0"/>
          </a:p>
          <a:p>
            <a:pPr marL="0" indent="0" algn="l"/>
            <a:r>
              <a:rPr lang="en-CA" sz="1900" dirty="0" smtClean="0"/>
              <a:t>He </a:t>
            </a:r>
            <a:r>
              <a:rPr lang="en-CA" sz="1900" dirty="0"/>
              <a:t>concluded that government agencies were in possession of information that revealed that flight 182 was at high risk of being bombed by known Sikh terrorists in June 1985. The failure to prevent the bombing was "inexcusable." CSIS was "ineffective." There was a "lax security culture" at airports. Successive governments treated the victims' families "like adversaries, as if they had somehow brought this calamity on themselves.” He said they deserved an apology and compensation – a recommendation Prime Minister Harper accepted. On June 24, 2010, Harper apologized on behalf of the government to the families of the victims.</a:t>
            </a:r>
          </a:p>
          <a:p>
            <a:pPr marL="0" indent="0" algn="l"/>
            <a:endParaRPr lang="en-CA" sz="1800" dirty="0" smtClean="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393" y="1590676"/>
            <a:ext cx="614521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170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Compensation</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800" dirty="0" smtClean="0"/>
              <a:t>In </a:t>
            </a:r>
            <a:r>
              <a:rPr lang="en-CA" sz="1800" dirty="0"/>
              <a:t>2011, The Government of Canada announced it would provide a one-time ex gratia payment of $24,000 to the families of the passengers and crew who died on Air India Flight 182. </a:t>
            </a:r>
          </a:p>
          <a:p>
            <a:pPr marL="0" indent="0" algn="l"/>
            <a:endParaRPr lang="en-CA" sz="1800" dirty="0"/>
          </a:p>
          <a:p>
            <a:pPr marL="0" indent="0" algn="l"/>
            <a:r>
              <a:rPr lang="en-CA" sz="1800" dirty="0"/>
              <a:t>Ex gratia payments are voluntary, symbolic payments. The Air India Flight 182 Ex Gratia Payment was provided to families in recognition of the suffering families had to endure due to years of unanswered questions relating to the tragedy. This payment </a:t>
            </a:r>
            <a:r>
              <a:rPr lang="en-CA" sz="1800" dirty="0" smtClean="0"/>
              <a:t>was </a:t>
            </a:r>
            <a:r>
              <a:rPr lang="en-CA" sz="1800" dirty="0"/>
              <a:t>not compensation for the tragedy itself, but to demonstrate solicitude, recognition and acknowledgement for what families had to endure following the tragedy. </a:t>
            </a:r>
          </a:p>
          <a:p>
            <a:pPr marL="0" indent="0" algn="l"/>
            <a:endParaRPr lang="en-CA" sz="1800" dirty="0" smtClean="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590676"/>
            <a:ext cx="58102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26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Significance </a:t>
            </a:r>
            <a:r>
              <a:rPr lang="en-CA" altLang="en-US" sz="3600" b="1" dirty="0"/>
              <a:t>of Air India Flight 182 Bombing </a:t>
            </a:r>
          </a:p>
        </p:txBody>
      </p:sp>
      <p:sp>
        <p:nvSpPr>
          <p:cNvPr id="4" name="Subtitle 2"/>
          <p:cNvSpPr txBox="1">
            <a:spLocks/>
          </p:cNvSpPr>
          <p:nvPr/>
        </p:nvSpPr>
        <p:spPr>
          <a:xfrm>
            <a:off x="0" y="3505201"/>
            <a:ext cx="9144000" cy="3352799"/>
          </a:xfrm>
          <a:prstGeom prst="rect">
            <a:avLst/>
          </a:prstGeom>
        </p:spPr>
        <p:txBody>
          <a:bodyPr>
            <a:normAutofit fontScale="925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1900" dirty="0" smtClean="0"/>
              <a:t>Transport </a:t>
            </a:r>
            <a:r>
              <a:rPr lang="en-CA" sz="1900" dirty="0"/>
              <a:t>Canada enacted additional security measures for all Canadian and foreign carriers for all international flights from Canada on June 23, 1985, as an immediate response to the Air India Flight 182 tragedy and the baggage cart explosions at Narita Airport. These measures included:</a:t>
            </a:r>
          </a:p>
          <a:p>
            <a:pPr marL="0" indent="0" algn="l"/>
            <a:r>
              <a:rPr lang="en-CA" sz="1900" dirty="0"/>
              <a:t>More rigorous screening of all passengers and carry-on baggage.</a:t>
            </a:r>
          </a:p>
          <a:p>
            <a:pPr marL="0" indent="0" algn="l"/>
            <a:r>
              <a:rPr lang="en-CA" sz="1900" dirty="0"/>
              <a:t>The physical inspection or x-ray inspection of all checked </a:t>
            </a:r>
            <a:r>
              <a:rPr lang="en-CA" sz="1900" dirty="0" smtClean="0"/>
              <a:t>baggage.</a:t>
            </a:r>
            <a:endParaRPr lang="en-CA" sz="1900" dirty="0"/>
          </a:p>
          <a:p>
            <a:pPr marL="0" indent="0" algn="l"/>
            <a:r>
              <a:rPr lang="en-CA" sz="1900" dirty="0"/>
              <a:t>The acquisition and deployment of additional carry-on luggage x-ray </a:t>
            </a:r>
            <a:r>
              <a:rPr lang="en-CA" sz="1900" dirty="0" smtClean="0"/>
              <a:t>units.</a:t>
            </a:r>
            <a:endParaRPr lang="en-CA" sz="1900" dirty="0"/>
          </a:p>
          <a:p>
            <a:pPr marL="0" indent="0" algn="l"/>
            <a:r>
              <a:rPr lang="en-CA" sz="1900" dirty="0"/>
              <a:t>The Air India and Narita disasters transformed Canada's civil aviation program. These two events also changed the international environment and generated new approaches to protecting passengers, airports and aircraft around the world.</a:t>
            </a:r>
          </a:p>
          <a:p>
            <a:pPr marL="0" indent="0" algn="l"/>
            <a:endParaRPr lang="en-CA" sz="1800" dirty="0" smtClean="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788" y="1590676"/>
            <a:ext cx="39084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054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Mass Shooting</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fontScale="92500" lnSpcReduction="1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200" dirty="0" smtClean="0"/>
              <a:t>The gunman walked into the mechanical engineering classroom and told everyone to </a:t>
            </a:r>
            <a:r>
              <a:rPr lang="en-CA" sz="2200" dirty="0"/>
              <a:t>stop everything. He ordered the women to move to the left side of the room and the men to the right</a:t>
            </a:r>
            <a:r>
              <a:rPr lang="en-CA" sz="2200" dirty="0" smtClean="0"/>
              <a:t>. Then he told </a:t>
            </a:r>
            <a:r>
              <a:rPr lang="en-CA" sz="2200" dirty="0"/>
              <a:t>the men to </a:t>
            </a:r>
            <a:r>
              <a:rPr lang="en-CA" sz="2200" dirty="0" smtClean="0"/>
              <a:t>leave. Alone with the female students, he shouted</a:t>
            </a:r>
            <a:r>
              <a:rPr lang="en-CA" sz="2200" dirty="0"/>
              <a:t>, </a:t>
            </a:r>
            <a:r>
              <a:rPr lang="en-CA" sz="2200" dirty="0" smtClean="0"/>
              <a:t>“you’re </a:t>
            </a:r>
            <a:r>
              <a:rPr lang="en-CA" sz="2200" dirty="0"/>
              <a:t>all a bunch of feminists! I hate feminists</a:t>
            </a:r>
            <a:r>
              <a:rPr lang="en-CA" sz="2200" dirty="0" smtClean="0"/>
              <a:t>!” He </a:t>
            </a:r>
            <a:r>
              <a:rPr lang="en-CA" sz="2200" dirty="0"/>
              <a:t>then fired </a:t>
            </a:r>
            <a:r>
              <a:rPr lang="en-CA" sz="2200" dirty="0" smtClean="0"/>
              <a:t>on the women.</a:t>
            </a:r>
          </a:p>
          <a:p>
            <a:pPr marL="0" indent="0" algn="l"/>
            <a:endParaRPr lang="en-CA" sz="2200" dirty="0"/>
          </a:p>
          <a:p>
            <a:pPr marL="0" indent="0" algn="l"/>
            <a:r>
              <a:rPr lang="en-CA" sz="2200" dirty="0" smtClean="0"/>
              <a:t>The violent rampage lasted for about 20 minutes as the shooter yelled, “I want women” and moved through classrooms, corridors and </a:t>
            </a:r>
            <a:r>
              <a:rPr lang="en-CA" sz="2200" dirty="0"/>
              <a:t>the </a:t>
            </a:r>
            <a:r>
              <a:rPr lang="en-CA" sz="2200" dirty="0" smtClean="0"/>
              <a:t>cafeteria specifically targeting his victims based on their gender. 14 </a:t>
            </a:r>
            <a:r>
              <a:rPr lang="en-CA" sz="2200" dirty="0"/>
              <a:t>women were </a:t>
            </a:r>
            <a:r>
              <a:rPr lang="en-CA" sz="2200" dirty="0" smtClean="0"/>
              <a:t>killed, 14 others were injured (including 4 men caught in the crossfire). The gunman later turned the gun on himself. </a:t>
            </a:r>
            <a:endParaRPr lang="en-CA" sz="2000" dirty="0" smtClean="0"/>
          </a:p>
          <a:p>
            <a:pPr marL="0" indent="0" algn="l"/>
            <a:endParaRPr lang="en-CA" sz="2000" dirty="0"/>
          </a:p>
          <a:p>
            <a:pPr marL="0" indent="0" algn="l"/>
            <a:endParaRPr lang="en-CA" sz="2000" dirty="0" smtClean="0"/>
          </a:p>
          <a:p>
            <a:pPr marL="0" indent="0" algn="l"/>
            <a:endParaRPr lang="en-CA" sz="2000" dirty="0"/>
          </a:p>
          <a:p>
            <a:pPr marL="0" indent="0" algn="l"/>
            <a:endParaRPr lang="en-CA" sz="2000" dirty="0" smtClean="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62" y="1428746"/>
            <a:ext cx="1609344" cy="207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206" y="1428748"/>
            <a:ext cx="1609725" cy="207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931" y="1428748"/>
            <a:ext cx="1609344" cy="2076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9275" y="1428748"/>
            <a:ext cx="1609344" cy="2076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619" y="1428750"/>
            <a:ext cx="1609344" cy="207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928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The Weapon</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fontScale="6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dirty="0"/>
              <a:t>On August 29th, 1989, </a:t>
            </a:r>
            <a:r>
              <a:rPr lang="en-CA" dirty="0" smtClean="0"/>
              <a:t>the </a:t>
            </a:r>
            <a:r>
              <a:rPr lang="en-CA" dirty="0"/>
              <a:t>killer went to </a:t>
            </a:r>
            <a:r>
              <a:rPr lang="en-CA" dirty="0" smtClean="0"/>
              <a:t>the </a:t>
            </a:r>
            <a:r>
              <a:rPr lang="en-CA" dirty="0"/>
              <a:t>Quebec provincial </a:t>
            </a:r>
            <a:r>
              <a:rPr lang="en-CA" dirty="0" smtClean="0"/>
              <a:t>police headquarters </a:t>
            </a:r>
            <a:r>
              <a:rPr lang="en-CA" dirty="0"/>
              <a:t>to get an application form for a firearms acquisition certificate</a:t>
            </a:r>
            <a:r>
              <a:rPr lang="en-CA" dirty="0" smtClean="0"/>
              <a:t>. He met the legal requirements: he was older than 16, had no criminal record, and checked a box on the firearms acquisition certificate indicating he was not mentally ill. He </a:t>
            </a:r>
            <a:r>
              <a:rPr lang="en-CA" dirty="0"/>
              <a:t>was issued with his permit 6 weeks </a:t>
            </a:r>
            <a:r>
              <a:rPr lang="en-CA" dirty="0" smtClean="0"/>
              <a:t>later. </a:t>
            </a:r>
          </a:p>
          <a:p>
            <a:pPr marL="0" indent="0" algn="l"/>
            <a:endParaRPr lang="en-CA" dirty="0" smtClean="0"/>
          </a:p>
          <a:p>
            <a:pPr marL="0" indent="0" algn="l"/>
            <a:r>
              <a:rPr lang="en-CA" dirty="0" smtClean="0"/>
              <a:t>On November 21</a:t>
            </a:r>
            <a:r>
              <a:rPr lang="en-CA" baseline="30000" dirty="0" smtClean="0"/>
              <a:t>st</a:t>
            </a:r>
            <a:r>
              <a:rPr lang="en-CA" dirty="0" smtClean="0"/>
              <a:t>, he went to Checkmate Sports and bought a </a:t>
            </a:r>
            <a:r>
              <a:rPr lang="en-CA" dirty="0"/>
              <a:t>Sturm-Ruger </a:t>
            </a:r>
            <a:r>
              <a:rPr lang="en-CA" dirty="0" smtClean="0"/>
              <a:t>Mini-14 rifle and ammunition. Several North American SWAT teams use the rifle and it was used during the Vietnam War. The </a:t>
            </a:r>
            <a:r>
              <a:rPr lang="en-CA" dirty="0"/>
              <a:t>weapon is a </a:t>
            </a:r>
            <a:r>
              <a:rPr lang="en-CA" dirty="0" smtClean="0"/>
              <a:t>semi-automatic and he attached a high-capacity magazine to it so he could fire 30 bullets in quick succession.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28" y="1443977"/>
            <a:ext cx="1609725" cy="205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353" y="1443978"/>
            <a:ext cx="1609344" cy="206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697" y="1443978"/>
            <a:ext cx="1609725" cy="206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422" y="1443978"/>
            <a:ext cx="1609344" cy="2076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766" y="1443978"/>
            <a:ext cx="1609725" cy="205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844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Motivated by Sexism and Misogyny</a:t>
            </a:r>
            <a:endParaRPr lang="en-CA" altLang="en-US" sz="3600" b="1" dirty="0"/>
          </a:p>
        </p:txBody>
      </p:sp>
      <p:sp>
        <p:nvSpPr>
          <p:cNvPr id="4" name="Subtitle 2"/>
          <p:cNvSpPr txBox="1">
            <a:spLocks/>
          </p:cNvSpPr>
          <p:nvPr/>
        </p:nvSpPr>
        <p:spPr>
          <a:xfrm>
            <a:off x="0" y="3505201"/>
            <a:ext cx="9144000" cy="3352799"/>
          </a:xfrm>
          <a:prstGeom prst="rect">
            <a:avLst/>
          </a:prstGeom>
        </p:spPr>
        <p:txBody>
          <a:bodyPr>
            <a:no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The shooter had a history of making sexist comments. He </a:t>
            </a:r>
            <a:r>
              <a:rPr lang="en-CA" sz="2000" dirty="0"/>
              <a:t>complained that women had been taking employment opportunities away from men</a:t>
            </a:r>
            <a:r>
              <a:rPr lang="en-CA" sz="2000" dirty="0" smtClean="0"/>
              <a:t>. Some of his hatred was directed at women on the police force because </a:t>
            </a:r>
            <a:r>
              <a:rPr lang="en-CA" sz="2000" dirty="0"/>
              <a:t>he didn’t think they had the physical strength to do the job. </a:t>
            </a:r>
          </a:p>
          <a:p>
            <a:pPr marL="0" indent="0" algn="l"/>
            <a:endParaRPr lang="en-CA" sz="2000" dirty="0"/>
          </a:p>
          <a:p>
            <a:pPr marL="0" indent="0" algn="l"/>
            <a:r>
              <a:rPr lang="en-CA" sz="2000" dirty="0" smtClean="0"/>
              <a:t>In a suicide note he </a:t>
            </a:r>
            <a:r>
              <a:rPr lang="en-CA" sz="2000" dirty="0"/>
              <a:t>blamed feminists for </a:t>
            </a:r>
            <a:r>
              <a:rPr lang="en-CA" sz="2000" dirty="0" smtClean="0"/>
              <a:t>his </a:t>
            </a:r>
            <a:r>
              <a:rPr lang="en-CA" sz="2000" dirty="0"/>
              <a:t>personal failures and listed </a:t>
            </a:r>
            <a:r>
              <a:rPr lang="en-CA" sz="2000" dirty="0" smtClean="0"/>
              <a:t>nineteen prominent Quebec women (</a:t>
            </a:r>
            <a:r>
              <a:rPr lang="en-CA" sz="2000" dirty="0"/>
              <a:t>including six female police </a:t>
            </a:r>
            <a:r>
              <a:rPr lang="en-CA" sz="2000" dirty="0" smtClean="0"/>
              <a:t>officers) as targets on his hit list</a:t>
            </a:r>
            <a:r>
              <a:rPr lang="en-CA" sz="2000" dirty="0"/>
              <a:t>. The gender of </a:t>
            </a:r>
            <a:r>
              <a:rPr lang="en-CA" sz="2000" dirty="0" smtClean="0"/>
              <a:t>the killer’s victims</a:t>
            </a:r>
            <a:r>
              <a:rPr lang="en-CA" sz="2000" dirty="0"/>
              <a:t>, </a:t>
            </a:r>
            <a:r>
              <a:rPr lang="en-CA" sz="2000" dirty="0" smtClean="0"/>
              <a:t>the words he spoke, as well as the words he wrote in his </a:t>
            </a:r>
            <a:r>
              <a:rPr lang="en-CA" sz="2000" dirty="0"/>
              <a:t>suicide </a:t>
            </a:r>
            <a:r>
              <a:rPr lang="en-CA" sz="2000" dirty="0" smtClean="0"/>
              <a:t>note, led to the massacre being seen as a misogynistic, antifeminist attack.  </a:t>
            </a:r>
          </a:p>
          <a:p>
            <a:pPr marL="0" indent="0" algn="l"/>
            <a:endParaRPr lang="en-CA" sz="2000" dirty="0"/>
          </a:p>
          <a:p>
            <a:pPr marL="0" indent="0" algn="l"/>
            <a:endParaRPr lang="en-CA" sz="2000" dirty="0" smtClean="0"/>
          </a:p>
        </p:txBody>
      </p:sp>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967" y="1469745"/>
            <a:ext cx="1609344" cy="2076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792" y="1469745"/>
            <a:ext cx="1609725" cy="207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517" y="1469744"/>
            <a:ext cx="1609725" cy="207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242" y="1469744"/>
            <a:ext cx="1609725" cy="207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897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The Police Response</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8000" dirty="0">
                <a:solidFill>
                  <a:srgbClr val="FFFFFF"/>
                </a:solidFill>
              </a:rPr>
              <a:t>The Quebec provincial </a:t>
            </a:r>
            <a:r>
              <a:rPr lang="en-CA" sz="8000" dirty="0" smtClean="0">
                <a:solidFill>
                  <a:srgbClr val="FFFFFF"/>
                </a:solidFill>
              </a:rPr>
              <a:t>police received criticism regarding how they responded to the attack. Instead of immediately entering the building upon arrival to confront the active shooter, they assembled outside and established a security perimeter around the building, only entering it after receiving details about the suicide</a:t>
            </a:r>
            <a:r>
              <a:rPr lang="en-CA" sz="8000" dirty="0">
                <a:solidFill>
                  <a:srgbClr val="FFFFFF"/>
                </a:solidFill>
              </a:rPr>
              <a:t>. Coroner Teresa Z. </a:t>
            </a:r>
            <a:r>
              <a:rPr lang="en-CA" sz="8000" dirty="0" err="1">
                <a:solidFill>
                  <a:srgbClr val="FFFFFF"/>
                </a:solidFill>
              </a:rPr>
              <a:t>Sourour</a:t>
            </a:r>
            <a:r>
              <a:rPr lang="en-CA" sz="8000" dirty="0">
                <a:solidFill>
                  <a:srgbClr val="FFFFFF"/>
                </a:solidFill>
              </a:rPr>
              <a:t> implied in her report that police could have done more. She said </a:t>
            </a:r>
            <a:r>
              <a:rPr lang="en-CA" sz="8000" dirty="0" smtClean="0">
                <a:solidFill>
                  <a:srgbClr val="FFFFFF"/>
                </a:solidFill>
              </a:rPr>
              <a:t>the shooter </a:t>
            </a:r>
            <a:r>
              <a:rPr lang="en-CA" sz="8000" dirty="0">
                <a:solidFill>
                  <a:srgbClr val="FFFFFF"/>
                </a:solidFill>
              </a:rPr>
              <a:t>had 60 bullets left he could have used because "no police assault was in progress or in any obvious state of preparation</a:t>
            </a:r>
            <a:r>
              <a:rPr lang="en-CA" sz="8000" dirty="0" smtClean="0">
                <a:solidFill>
                  <a:srgbClr val="FFFFFF"/>
                </a:solidFill>
              </a:rPr>
              <a:t>."</a:t>
            </a:r>
          </a:p>
          <a:p>
            <a:pPr marL="0" indent="0" algn="l"/>
            <a:endParaRPr lang="en-CA" sz="8000" dirty="0">
              <a:solidFill>
                <a:srgbClr val="FFFFFF"/>
              </a:solidFill>
            </a:endParaRPr>
          </a:p>
          <a:p>
            <a:pPr marL="0" indent="0" algn="l"/>
            <a:r>
              <a:rPr lang="en-CA" sz="8000" dirty="0" smtClean="0">
                <a:solidFill>
                  <a:srgbClr val="FFFFFF"/>
                </a:solidFill>
              </a:rPr>
              <a:t>A faster intervention may have limited the number of human casualties. </a:t>
            </a:r>
            <a:r>
              <a:rPr lang="en-CA" sz="8000" dirty="0">
                <a:solidFill>
                  <a:srgbClr val="FFFFFF"/>
                </a:solidFill>
              </a:rPr>
              <a:t>Emergency </a:t>
            </a:r>
            <a:r>
              <a:rPr lang="en-CA" sz="8000" dirty="0" smtClean="0">
                <a:solidFill>
                  <a:srgbClr val="FFFFFF"/>
                </a:solidFill>
              </a:rPr>
              <a:t>response strategies </a:t>
            </a:r>
            <a:r>
              <a:rPr lang="en-CA" sz="8000" dirty="0">
                <a:solidFill>
                  <a:srgbClr val="FFFFFF"/>
                </a:solidFill>
              </a:rPr>
              <a:t>to shootings in Canada changed after the massacre</a:t>
            </a:r>
            <a:r>
              <a:rPr lang="en-CA" sz="8000" dirty="0" smtClean="0">
                <a:solidFill>
                  <a:srgbClr val="FFFFFF"/>
                </a:solidFill>
              </a:rPr>
              <a:t>. Police are now trained to </a:t>
            </a:r>
            <a:r>
              <a:rPr lang="en-CA" sz="8000" dirty="0">
                <a:solidFill>
                  <a:srgbClr val="FFFFFF"/>
                </a:solidFill>
              </a:rPr>
              <a:t>swarm similar </a:t>
            </a:r>
            <a:r>
              <a:rPr lang="en-CA" sz="8000" dirty="0" smtClean="0">
                <a:solidFill>
                  <a:srgbClr val="FFFFFF"/>
                </a:solidFill>
              </a:rPr>
              <a:t>situations to immediately confront </a:t>
            </a:r>
            <a:r>
              <a:rPr lang="en-CA" sz="8000" dirty="0">
                <a:solidFill>
                  <a:srgbClr val="FFFFFF"/>
                </a:solidFill>
              </a:rPr>
              <a:t>and neutralize armed </a:t>
            </a:r>
            <a:r>
              <a:rPr lang="en-CA" sz="8000" dirty="0" smtClean="0">
                <a:solidFill>
                  <a:srgbClr val="FFFFFF"/>
                </a:solidFill>
              </a:rPr>
              <a:t>gunmen</a:t>
            </a:r>
            <a:r>
              <a:rPr lang="en-CA" sz="8000" dirty="0">
                <a:solidFill>
                  <a:srgbClr val="FFFFFF"/>
                </a:solidFill>
              </a:rPr>
              <a:t>.</a:t>
            </a:r>
            <a:endParaRPr lang="en-CA" sz="8000" dirty="0" smtClean="0">
              <a:solidFill>
                <a:srgbClr val="FFFFFF"/>
              </a:solidFill>
            </a:endParaRPr>
          </a:p>
          <a:p>
            <a:pPr marL="0" indent="0" algn="l"/>
            <a:endParaRPr lang="en-CA" sz="6200" dirty="0">
              <a:solidFill>
                <a:srgbClr val="FFFFFF"/>
              </a:solidFill>
            </a:endParaRPr>
          </a:p>
          <a:p>
            <a:pPr marL="0" indent="0" algn="l"/>
            <a:endParaRPr lang="en-CA" sz="6200" dirty="0" smtClean="0">
              <a:solidFill>
                <a:srgbClr val="FFFFFF"/>
              </a:solidFill>
            </a:endParaRPr>
          </a:p>
          <a:p>
            <a:pPr marL="0" indent="0" algn="l"/>
            <a:endParaRPr lang="en-CA" sz="2000" dirty="0">
              <a:solidFill>
                <a:srgbClr val="FFFFFF"/>
              </a:solidFill>
            </a:endParaRPr>
          </a:p>
          <a:p>
            <a:pPr marL="0" indent="0" algn="l"/>
            <a:endParaRPr lang="en-CA" sz="2000" dirty="0">
              <a:solidFill>
                <a:srgbClr val="FFFFFF"/>
              </a:solidFill>
            </a:endParaRPr>
          </a:p>
          <a:p>
            <a:pPr marL="0" indent="0" algn="l"/>
            <a:endParaRPr lang="en-CA" sz="2000" dirty="0" smtClean="0">
              <a:solidFill>
                <a:srgbClr val="FFFFFF"/>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18" y="1450975"/>
            <a:ext cx="485616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233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Firearm Laws</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lnSpcReduction="1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Survivors, parents of the victims and other students </a:t>
            </a:r>
            <a:r>
              <a:rPr lang="en-CA" sz="2000" dirty="0"/>
              <a:t>at </a:t>
            </a:r>
            <a:r>
              <a:rPr lang="en-CA" sz="2000" dirty="0" err="1"/>
              <a:t>École</a:t>
            </a:r>
            <a:r>
              <a:rPr lang="en-CA" sz="2000" dirty="0"/>
              <a:t> </a:t>
            </a:r>
            <a:r>
              <a:rPr lang="en-CA" sz="2000" dirty="0" err="1" smtClean="0"/>
              <a:t>Polytechnique</a:t>
            </a:r>
            <a:r>
              <a:rPr lang="en-CA" sz="2000" dirty="0" smtClean="0"/>
              <a:t> directed their grief towards affecting positive change. They organized themselves under the Coalition for Gun Control and have been influential in lobbying for stricter gun control laws in Canada. </a:t>
            </a:r>
          </a:p>
          <a:p>
            <a:pPr marL="0" indent="0" algn="l"/>
            <a:endParaRPr lang="en-CA" sz="2000" dirty="0"/>
          </a:p>
          <a:p>
            <a:pPr marL="0" indent="0" algn="l"/>
            <a:r>
              <a:rPr lang="en-CA" sz="2000" dirty="0" smtClean="0"/>
              <a:t>Their activism led to the passage of Bill C-17 in 1991</a:t>
            </a:r>
            <a:r>
              <a:rPr lang="en-CA" sz="2000" dirty="0"/>
              <a:t>. </a:t>
            </a:r>
            <a:r>
              <a:rPr lang="en-CA" sz="2000" dirty="0" smtClean="0"/>
              <a:t>This banned most military-style rifles, all high-capacity magazines </a:t>
            </a:r>
            <a:r>
              <a:rPr lang="en-CA" sz="2000" dirty="0"/>
              <a:t>for automatic and semi-automatic firearms, </a:t>
            </a:r>
            <a:r>
              <a:rPr lang="en-CA" sz="2000" dirty="0" smtClean="0"/>
              <a:t>and introduced new regulations such as </a:t>
            </a:r>
            <a:r>
              <a:rPr lang="en-CA" sz="2000" dirty="0"/>
              <a:t>requiring </a:t>
            </a:r>
            <a:r>
              <a:rPr lang="en-CA" sz="2000" dirty="0" smtClean="0"/>
              <a:t>new firearm licence applicants to provide two references, complete a safety training course and pass an examination.</a:t>
            </a:r>
            <a:endParaRPr lang="en-CA" sz="2000" dirty="0"/>
          </a:p>
          <a:p>
            <a:pPr marL="0" indent="0" algn="l"/>
            <a:endParaRPr lang="en-CA" sz="2000" dirty="0" smtClean="0"/>
          </a:p>
          <a:p>
            <a:pPr marL="0" indent="0" algn="l"/>
            <a:endParaRPr lang="en-CA" sz="2000" dirty="0"/>
          </a:p>
          <a:p>
            <a:pPr marL="0" indent="0" algn="l"/>
            <a:endParaRPr lang="en-CA" sz="2000" dirty="0" smtClean="0"/>
          </a:p>
          <a:p>
            <a:pPr marL="0" indent="0" algn="l"/>
            <a:endParaRPr lang="en-CA" sz="2000" dirty="0"/>
          </a:p>
          <a:p>
            <a:pPr marL="0" indent="0" algn="l"/>
            <a:endParaRPr lang="en-CA" sz="2000" dirty="0" smtClean="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0" y="1371600"/>
            <a:ext cx="4943475" cy="213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837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Firearm Laws</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fontScale="92500" lnSpcReduction="1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200" dirty="0" smtClean="0"/>
              <a:t>The Coalition for Gun Control also successfully lobbied for the passage of Bill C-68 (the Firearms Act) in 1995. The main feature of this act was a long gun registry which was a centralized database that linked all long guns – hunting rifles, sports rifles, and shotguns - with their licensed owners. (Laws requiring handguns in Canada to be registered have existed since 1934). The registry has been used as a tool by police to remove guns from people who shouldn’t have them. </a:t>
            </a:r>
          </a:p>
          <a:p>
            <a:pPr marL="0" indent="0" algn="l"/>
            <a:endParaRPr lang="en-CA" sz="2200" dirty="0"/>
          </a:p>
          <a:p>
            <a:pPr marL="0" indent="0" algn="l"/>
            <a:r>
              <a:rPr lang="en-CA" sz="2200" dirty="0" smtClean="0"/>
              <a:t>In 2012, however, with </a:t>
            </a:r>
            <a:r>
              <a:rPr lang="en-CA" sz="2200" dirty="0"/>
              <a:t>the passage of Bill </a:t>
            </a:r>
            <a:r>
              <a:rPr lang="en-CA" sz="2200" dirty="0" smtClean="0"/>
              <a:t>C-19, the long gun registry was eliminated. The federal conservative government claimed it was too expensive and had little impact on crime.</a:t>
            </a:r>
          </a:p>
          <a:p>
            <a:pPr marL="0" indent="0" algn="l"/>
            <a:endParaRPr lang="en-CA" sz="2000" dirty="0"/>
          </a:p>
          <a:p>
            <a:pPr marL="0" indent="0" algn="l"/>
            <a:endParaRPr lang="en-CA" sz="2000" dirty="0" smtClean="0"/>
          </a:p>
          <a:p>
            <a:pPr marL="0" indent="0" algn="l"/>
            <a:endParaRPr lang="en-CA" sz="2000" dirty="0"/>
          </a:p>
          <a:p>
            <a:pPr marL="0" indent="0" algn="l"/>
            <a:endParaRPr lang="en-CA" sz="2000"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556" y="1447800"/>
            <a:ext cx="456088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200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title"/>
          </p:nvPr>
        </p:nvSpPr>
        <p:spPr>
          <a:xfrm>
            <a:off x="0" y="-152400"/>
            <a:ext cx="9144000" cy="1295400"/>
          </a:xfrm>
        </p:spPr>
        <p:txBody>
          <a:bodyPr/>
          <a:lstStyle/>
          <a:p>
            <a:pPr algn="ctr"/>
            <a:r>
              <a:rPr lang="en-CA" altLang="en-US" sz="3600" b="1" dirty="0" smtClean="0"/>
              <a:t>Violence Against Women</a:t>
            </a:r>
            <a:endParaRPr lang="en-CA" altLang="en-US" sz="3600" b="1" dirty="0"/>
          </a:p>
        </p:txBody>
      </p:sp>
      <p:sp>
        <p:nvSpPr>
          <p:cNvPr id="4" name="Subtitle 2"/>
          <p:cNvSpPr txBox="1">
            <a:spLocks/>
          </p:cNvSpPr>
          <p:nvPr/>
        </p:nvSpPr>
        <p:spPr>
          <a:xfrm>
            <a:off x="0" y="3505201"/>
            <a:ext cx="9144000" cy="3352799"/>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In 1991, Canada declared December 6 as a National Day of Remembrance and Action on Violence Against Women. As well as commemorating the 14 bright and talented women whose lives ended in an act </a:t>
            </a:r>
            <a:r>
              <a:rPr lang="en-CA" sz="2000" dirty="0"/>
              <a:t>of gender-based violence at </a:t>
            </a:r>
            <a:r>
              <a:rPr lang="en-CA" sz="2000" dirty="0" err="1"/>
              <a:t>École</a:t>
            </a:r>
            <a:r>
              <a:rPr lang="en-CA" sz="2000" dirty="0"/>
              <a:t> </a:t>
            </a:r>
            <a:r>
              <a:rPr lang="en-CA" sz="2000" dirty="0" err="1" smtClean="0"/>
              <a:t>Polytechnique</a:t>
            </a:r>
            <a:r>
              <a:rPr lang="en-CA" sz="2000" dirty="0" smtClean="0"/>
              <a:t>, </a:t>
            </a:r>
            <a:r>
              <a:rPr lang="en-CA" sz="2000" dirty="0"/>
              <a:t>i</a:t>
            </a:r>
            <a:r>
              <a:rPr lang="en-CA" sz="2000" dirty="0" smtClean="0"/>
              <a:t>t is a day to speak out </a:t>
            </a:r>
            <a:r>
              <a:rPr lang="en-CA" sz="2000" dirty="0"/>
              <a:t>against misogyny, sexism, and </a:t>
            </a:r>
            <a:r>
              <a:rPr lang="en-CA" sz="2000" dirty="0" smtClean="0"/>
              <a:t>hate, and take action </a:t>
            </a:r>
            <a:r>
              <a:rPr lang="en-CA" sz="2000" dirty="0"/>
              <a:t>to eliminate all forms of violence against women and girls</a:t>
            </a:r>
            <a:r>
              <a:rPr lang="en-CA" sz="2000" dirty="0" smtClean="0"/>
              <a:t>.</a:t>
            </a:r>
          </a:p>
          <a:p>
            <a:pPr marL="0" indent="0" algn="l"/>
            <a:endParaRPr lang="en-CA" sz="2000" dirty="0"/>
          </a:p>
          <a:p>
            <a:pPr marL="0" indent="0" algn="l"/>
            <a:r>
              <a:rPr lang="en-CA" sz="2000" dirty="0"/>
              <a:t>Gender-based violence is not limited to physical abuse but includes words, actions, or attempts to degrade, control, humiliate, intimidate, coerce, deprive, threaten, or harm another person.</a:t>
            </a:r>
            <a:endParaRPr lang="en-CA" sz="2000" dirty="0" smtClean="0"/>
          </a:p>
          <a:p>
            <a:pPr marL="0" indent="0" algn="l"/>
            <a:endParaRPr lang="en-CA" sz="2000" dirty="0" smtClean="0"/>
          </a:p>
          <a:p>
            <a:pPr marL="0" indent="0" algn="l"/>
            <a:endParaRPr lang="en-CA"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1"/>
            <a:ext cx="5029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169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Good citizenship award">
  <a:themeElements>
    <a:clrScheme name="Good Citizenship Award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fontScheme name="Good Citizenship Award">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ood Citizenship Award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Good Citizenship Award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Good Citizenship Award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Good Citizenship Award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Good Citizenship Award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Good Citizenship Award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Good Citizenship Award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Good Citizenship Award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Construction design template</Template>
  <TotalTime>10770</TotalTime>
  <Words>2341</Words>
  <Application>Microsoft Office PowerPoint</Application>
  <PresentationFormat>On-screen Show (4:3)</PresentationFormat>
  <Paragraphs>137</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Good citizenship award</vt:lpstr>
      <vt:lpstr>Terrorism in Canada: Polytechnique Tragedy and the Air India Flight 182 Bombing</vt:lpstr>
      <vt:lpstr>Background to the Polytechnique Tragedy</vt:lpstr>
      <vt:lpstr>Mass Shooting</vt:lpstr>
      <vt:lpstr>The Weapon</vt:lpstr>
      <vt:lpstr>Motivated by Sexism and Misogyny</vt:lpstr>
      <vt:lpstr>The Police Response</vt:lpstr>
      <vt:lpstr>Firearm Laws</vt:lpstr>
      <vt:lpstr>Firearm Laws</vt:lpstr>
      <vt:lpstr>Violence Against Women</vt:lpstr>
      <vt:lpstr>How Can We Help?</vt:lpstr>
      <vt:lpstr>Background to Air India Flight 182 Bombing </vt:lpstr>
      <vt:lpstr>Testing The Bomb </vt:lpstr>
      <vt:lpstr>Suitcase Bombs Planted </vt:lpstr>
      <vt:lpstr>Explosion at Tokyo’s Narita Airport </vt:lpstr>
      <vt:lpstr>Explosion Onboard Air India Flight 182</vt:lpstr>
      <vt:lpstr>Criminal Investigation Begins </vt:lpstr>
      <vt:lpstr>Parmar and Reyat </vt:lpstr>
      <vt:lpstr>Parmar and Reyat </vt:lpstr>
      <vt:lpstr>Murder Charges Laid </vt:lpstr>
      <vt:lpstr>Trial for Mass Murder </vt:lpstr>
      <vt:lpstr>Perjury</vt:lpstr>
      <vt:lpstr>Inquiry and Federal Apology </vt:lpstr>
      <vt:lpstr>Compensation</vt:lpstr>
      <vt:lpstr>Significance of Air India Flight 182 Bombing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Terrorism in Canada: Polytechnique Tragedy and the Air India Flight 182 Bombing</dc:title>
  <dc:creator>Samsung</dc:creator>
  <cp:lastModifiedBy>Samsung</cp:lastModifiedBy>
  <cp:revision>226</cp:revision>
  <cp:lastPrinted>2019-08-13T20:28:03Z</cp:lastPrinted>
  <dcterms:created xsi:type="dcterms:W3CDTF">2019-07-22T18:05:38Z</dcterms:created>
  <dcterms:modified xsi:type="dcterms:W3CDTF">2019-08-17T03:15:03Z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TC010182761033</vt:lpwstr>
  </property>
</Properties>
</file>