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9" r:id="rId2"/>
    <p:sldId id="260" r:id="rId3"/>
    <p:sldId id="264" r:id="rId4"/>
    <p:sldId id="269" r:id="rId5"/>
    <p:sldId id="282" r:id="rId6"/>
    <p:sldId id="270" r:id="rId7"/>
    <p:sldId id="263" r:id="rId8"/>
    <p:sldId id="267" r:id="rId9"/>
    <p:sldId id="265" r:id="rId10"/>
    <p:sldId id="271" r:id="rId11"/>
    <p:sldId id="285" r:id="rId12"/>
    <p:sldId id="290" r:id="rId13"/>
    <p:sldId id="291" r:id="rId14"/>
    <p:sldId id="292" r:id="rId15"/>
    <p:sldId id="294" r:id="rId16"/>
    <p:sldId id="293" r:id="rId17"/>
    <p:sldId id="286" r:id="rId18"/>
    <p:sldId id="287" r:id="rId19"/>
    <p:sldId id="288" r:id="rId20"/>
    <p:sldId id="289" r:id="rId21"/>
  </p:sldIdLst>
  <p:sldSz cx="9144000" cy="6858000" type="screen4x3"/>
  <p:notesSz cx="7010400" cy="9296400"/>
  <p:defaultTextStyle>
    <a:defPPr>
      <a:defRPr lang="en-CA"/>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69696"/>
    <a:srgbClr val="5F5F5F"/>
    <a:srgbClr val="777777"/>
    <a:srgbClr val="333333"/>
    <a:srgbClr val="1AABF4"/>
    <a:srgbClr val="33CCFF"/>
    <a:srgbClr val="808080"/>
    <a:srgbClr val="E57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305" autoAdjust="0"/>
  </p:normalViewPr>
  <p:slideViewPr>
    <p:cSldViewPr>
      <p:cViewPr varScale="1">
        <p:scale>
          <a:sx n="74" d="100"/>
          <a:sy n="74" d="100"/>
        </p:scale>
        <p:origin x="-10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04230" cy="45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91" tIns="46146" rIns="92291" bIns="46146" numCol="1" anchor="t" anchorCtr="0" compatLnSpc="1">
            <a:prstTxWarp prst="textNoShape">
              <a:avLst/>
            </a:prstTxWarp>
          </a:bodyPr>
          <a:lstStyle>
            <a:lvl1pPr defTabSz="922131" eaLnBrk="0" hangingPunct="0">
              <a:defRPr sz="1200"/>
            </a:lvl1pPr>
          </a:lstStyle>
          <a:p>
            <a:endParaRPr lang="en-CA" altLang="en-US"/>
          </a:p>
        </p:txBody>
      </p:sp>
      <p:sp>
        <p:nvSpPr>
          <p:cNvPr id="2051" name="Rectangle 3"/>
          <p:cNvSpPr>
            <a:spLocks noGrp="1" noRot="1" noChangeAspect="1" noChangeArrowheads="1"/>
          </p:cNvSpPr>
          <p:nvPr>
            <p:ph type="sldImg" idx="2"/>
          </p:nvPr>
        </p:nvSpPr>
        <p:spPr bwMode="auto">
          <a:xfrm>
            <a:off x="1144588" y="679450"/>
            <a:ext cx="4721225" cy="3541713"/>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24013" y="4446312"/>
            <a:ext cx="5162377" cy="414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91" tIns="46146" rIns="92291" bIns="46146"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2053" name="Rectangle 5"/>
          <p:cNvSpPr>
            <a:spLocks noGrp="1" noChangeArrowheads="1"/>
          </p:cNvSpPr>
          <p:nvPr>
            <p:ph type="dt" idx="1"/>
          </p:nvPr>
        </p:nvSpPr>
        <p:spPr bwMode="auto">
          <a:xfrm>
            <a:off x="4006171" y="0"/>
            <a:ext cx="3004229" cy="45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91" tIns="46146" rIns="92291" bIns="46146" numCol="1" anchor="t" anchorCtr="0" compatLnSpc="1">
            <a:prstTxWarp prst="textNoShape">
              <a:avLst/>
            </a:prstTxWarp>
          </a:bodyPr>
          <a:lstStyle>
            <a:lvl1pPr algn="r" defTabSz="922131" eaLnBrk="0" hangingPunct="0">
              <a:defRPr sz="1200"/>
            </a:lvl1pPr>
          </a:lstStyle>
          <a:p>
            <a:endParaRPr lang="en-CA" altLang="en-US"/>
          </a:p>
        </p:txBody>
      </p:sp>
      <p:sp>
        <p:nvSpPr>
          <p:cNvPr id="2054" name="Rectangle 6"/>
          <p:cNvSpPr>
            <a:spLocks noGrp="1" noChangeArrowheads="1"/>
          </p:cNvSpPr>
          <p:nvPr>
            <p:ph type="ftr" sz="quarter" idx="4"/>
          </p:nvPr>
        </p:nvSpPr>
        <p:spPr bwMode="auto">
          <a:xfrm>
            <a:off x="0" y="8819498"/>
            <a:ext cx="3004230" cy="45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91" tIns="46146" rIns="92291" bIns="46146" numCol="1" anchor="b" anchorCtr="0" compatLnSpc="1">
            <a:prstTxWarp prst="textNoShape">
              <a:avLst/>
            </a:prstTxWarp>
          </a:bodyPr>
          <a:lstStyle>
            <a:lvl1pPr defTabSz="922131" eaLnBrk="0" hangingPunct="0">
              <a:defRPr sz="1200"/>
            </a:lvl1pPr>
          </a:lstStyle>
          <a:p>
            <a:endParaRPr lang="en-CA" altLang="en-US"/>
          </a:p>
        </p:txBody>
      </p:sp>
      <p:sp>
        <p:nvSpPr>
          <p:cNvPr id="2055" name="Rectangle 7"/>
          <p:cNvSpPr>
            <a:spLocks noGrp="1" noChangeArrowheads="1"/>
          </p:cNvSpPr>
          <p:nvPr>
            <p:ph type="sldNum" sz="quarter" idx="5"/>
          </p:nvPr>
        </p:nvSpPr>
        <p:spPr bwMode="auto">
          <a:xfrm>
            <a:off x="4006171" y="8819498"/>
            <a:ext cx="3004229" cy="45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291" tIns="46146" rIns="92291" bIns="46146" numCol="1" anchor="b" anchorCtr="0" compatLnSpc="1">
            <a:prstTxWarp prst="textNoShape">
              <a:avLst/>
            </a:prstTxWarp>
          </a:bodyPr>
          <a:lstStyle>
            <a:lvl1pPr algn="r" defTabSz="922131" eaLnBrk="0" hangingPunct="0">
              <a:defRPr sz="1200"/>
            </a:lvl1pPr>
          </a:lstStyle>
          <a:p>
            <a:fld id="{A907FA84-375A-4AD8-9875-2ABDA91C74CC}" type="slidenum">
              <a:rPr lang="en-CA" altLang="en-US"/>
              <a:pPr/>
              <a:t>‹#›</a:t>
            </a:fld>
            <a:endParaRPr lang="en-CA" altLang="en-US"/>
          </a:p>
        </p:txBody>
      </p:sp>
    </p:spTree>
    <p:extLst>
      <p:ext uri="{BB962C8B-B14F-4D97-AF65-F5344CB8AC3E}">
        <p14:creationId xmlns:p14="http://schemas.microsoft.com/office/powerpoint/2010/main" val="24412365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10</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11</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12</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13</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14</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15</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16</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17</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18</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19</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2</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20</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3</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4</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5</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6</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7</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8</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96BF-798F-4881-80F4-CA06DF1CD746}" type="slidenum">
              <a:rPr lang="en-CA" altLang="en-US"/>
              <a:pPr/>
              <a:t>9</a:t>
            </a:fld>
            <a:endParaRPr lang="en-CA" altLang="en-US"/>
          </a:p>
        </p:txBody>
      </p:sp>
      <p:sp>
        <p:nvSpPr>
          <p:cNvPr id="14338" name="Rectangle 2"/>
          <p:cNvSpPr>
            <a:spLocks noGrp="1" noRot="1" noChangeAspect="1" noChangeArrowheads="1" noTextEdit="1"/>
          </p:cNvSpPr>
          <p:nvPr>
            <p:ph type="sldImg"/>
          </p:nvPr>
        </p:nvSpPr>
        <p:spPr>
          <a:xfrm>
            <a:off x="1144588" y="679450"/>
            <a:ext cx="4721225" cy="3541713"/>
          </a:xfrm>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05212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196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6050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328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3087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04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8370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06961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43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535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49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4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4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itchFamily="34" charset="0"/>
        </a:defRPr>
      </a:lvl2pPr>
      <a:lvl3pPr algn="ctr" rtl="0" eaLnBrk="1" fontAlgn="base" hangingPunct="1">
        <a:spcBef>
          <a:spcPct val="0"/>
        </a:spcBef>
        <a:spcAft>
          <a:spcPct val="0"/>
        </a:spcAft>
        <a:defRPr sz="4400">
          <a:solidFill>
            <a:schemeClr val="tx2"/>
          </a:solidFill>
          <a:latin typeface="Tahoma" pitchFamily="34" charset="0"/>
        </a:defRPr>
      </a:lvl3pPr>
      <a:lvl4pPr algn="ctr" rtl="0" eaLnBrk="1" fontAlgn="base" hangingPunct="1">
        <a:spcBef>
          <a:spcPct val="0"/>
        </a:spcBef>
        <a:spcAft>
          <a:spcPct val="0"/>
        </a:spcAft>
        <a:defRPr sz="4400">
          <a:solidFill>
            <a:schemeClr val="tx2"/>
          </a:solidFill>
          <a:latin typeface="Tahoma" pitchFamily="34" charset="0"/>
        </a:defRPr>
      </a:lvl4pPr>
      <a:lvl5pPr algn="ctr" rtl="0" eaLnBrk="1" fontAlgn="base" hangingPunct="1">
        <a:spcBef>
          <a:spcPct val="0"/>
        </a:spcBef>
        <a:spcAft>
          <a:spcPct val="0"/>
        </a:spcAft>
        <a:defRPr sz="4400">
          <a:solidFill>
            <a:schemeClr val="tx2"/>
          </a:solidFill>
          <a:latin typeface="Tahoma" pitchFamily="34" charset="0"/>
        </a:defRPr>
      </a:lvl5pPr>
      <a:lvl6pPr marL="457200" algn="ctr" rtl="0" eaLnBrk="1" fontAlgn="base" hangingPunct="1">
        <a:spcBef>
          <a:spcPct val="0"/>
        </a:spcBef>
        <a:spcAft>
          <a:spcPct val="0"/>
        </a:spcAft>
        <a:defRPr sz="4400">
          <a:solidFill>
            <a:schemeClr val="tx2"/>
          </a:solidFill>
          <a:latin typeface="Tahoma" pitchFamily="34" charset="0"/>
        </a:defRPr>
      </a:lvl6pPr>
      <a:lvl7pPr marL="914400" algn="ctr" rtl="0" eaLnBrk="1" fontAlgn="base" hangingPunct="1">
        <a:spcBef>
          <a:spcPct val="0"/>
        </a:spcBef>
        <a:spcAft>
          <a:spcPct val="0"/>
        </a:spcAft>
        <a:defRPr sz="4400">
          <a:solidFill>
            <a:schemeClr val="tx2"/>
          </a:solidFill>
          <a:latin typeface="Tahoma" pitchFamily="34" charset="0"/>
        </a:defRPr>
      </a:lvl7pPr>
      <a:lvl8pPr marL="1371600" algn="ctr" rtl="0" eaLnBrk="1" fontAlgn="base" hangingPunct="1">
        <a:spcBef>
          <a:spcPct val="0"/>
        </a:spcBef>
        <a:spcAft>
          <a:spcPct val="0"/>
        </a:spcAft>
        <a:defRPr sz="4400">
          <a:solidFill>
            <a:schemeClr val="tx2"/>
          </a:solidFill>
          <a:latin typeface="Tahoma" pitchFamily="34" charset="0"/>
        </a:defRPr>
      </a:lvl8pPr>
      <a:lvl9pPr marL="1828800" algn="ctr" rtl="0" eaLnBrk="1" fontAlgn="base" hangingPunct="1">
        <a:spcBef>
          <a:spcPct val="0"/>
        </a:spcBef>
        <a:spcAft>
          <a:spcPct val="0"/>
        </a:spcAft>
        <a:defRPr sz="4400">
          <a:solidFill>
            <a:schemeClr val="tx2"/>
          </a:solidFill>
          <a:latin typeface="Tahoma" pitchFamily="34" charset="0"/>
        </a:defRPr>
      </a:lvl9pPr>
    </p:titleStyle>
    <p:body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dirty="0" smtClean="0">
                <a:solidFill>
                  <a:srgbClr val="0070C0"/>
                </a:solidFill>
                <a:latin typeface="Goudy Old Style" panose="02020502050305020303" pitchFamily="18" charset="0"/>
              </a:rPr>
              <a:t>Species at Risk in Canada</a:t>
            </a:r>
            <a:r>
              <a:rPr kumimoji="0" lang="en-US" sz="44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70C0"/>
                </a:solidFill>
                <a:effectLst/>
                <a:uLnTx/>
                <a:uFillTx/>
                <a:latin typeface="Impact"/>
                <a:ea typeface="+mj-ea"/>
                <a:cs typeface="+mj-cs"/>
              </a:rPr>
              <a:t/>
            </a:r>
            <a:br>
              <a:rPr kumimoji="0" lang="en-CA" sz="4800" b="0" i="0" u="none" strike="noStrike" kern="1200" cap="all" spc="0" normalizeH="0" baseline="0" noProof="0" dirty="0" smtClean="0">
                <a:ln>
                  <a:noFill/>
                </a:ln>
                <a:solidFill>
                  <a:srgbClr val="0070C0"/>
                </a:solidFill>
                <a:effectLst/>
                <a:uLnTx/>
                <a:uFillTx/>
                <a:latin typeface="Impact"/>
                <a:ea typeface="+mj-ea"/>
                <a:cs typeface="+mj-cs"/>
              </a:rPr>
            </a:br>
            <a:endParaRPr kumimoji="0" lang="en-US" sz="4800" b="0" i="0" u="none" strike="noStrike" kern="1200" cap="all" spc="0" normalizeH="0" baseline="0" noProof="0" dirty="0">
              <a:ln>
                <a:noFill/>
              </a:ln>
              <a:solidFill>
                <a:srgbClr val="0070C0"/>
              </a:solidFill>
              <a:effectLst/>
              <a:uLnTx/>
              <a:uFillTx/>
              <a:latin typeface="Impact"/>
              <a:ea typeface="+mj-ea"/>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9" y="910511"/>
            <a:ext cx="443999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879" y="3962401"/>
            <a:ext cx="4691121"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000" y="910510"/>
            <a:ext cx="4704000" cy="307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6" y="3987086"/>
            <a:ext cx="4455025" cy="287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638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dirty="0" smtClean="0">
                <a:solidFill>
                  <a:srgbClr val="0070C0"/>
                </a:solidFill>
                <a:latin typeface="Goudy Old Style" panose="02020502050305020303" pitchFamily="18" charset="0"/>
              </a:rPr>
              <a:t>Sea Otter</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a:t>
            </a:r>
            <a:r>
              <a:rPr lang="en-CA" sz="2000" dirty="0"/>
              <a:t>species had been extirpated in British Columbia by the fur trade by the early 1900s, and was re-introduced from 1969-72. It has since repopulated 25-33% of its historic range in British Columbia, but is not yet clearly secure.  Numbers are small </a:t>
            </a:r>
            <a:r>
              <a:rPr lang="en-CA" sz="2000" dirty="0" smtClean="0"/>
              <a:t>(less than 3,500</a:t>
            </a:r>
            <a:r>
              <a:rPr lang="en-CA" sz="2000" dirty="0"/>
              <a:t>) and require careful monitoring. Their susceptibility to oil and the proximity to major oil tanker routes make them particularly vulnerable to oil spills. </a:t>
            </a:r>
          </a:p>
          <a:p>
            <a:pPr algn="l"/>
            <a:r>
              <a:rPr lang="en-CA" sz="2000" dirty="0" smtClean="0"/>
              <a:t>	</a:t>
            </a:r>
            <a:endParaRPr lang="en-US" sz="7200" kern="0" dirty="0" smtClean="0">
              <a:solidFill>
                <a:srgbClr val="7A81FF"/>
              </a:solidFill>
            </a:endParaRPr>
          </a:p>
          <a:p>
            <a:pPr algn="l"/>
            <a:endParaRPr lang="en-US"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534726318"/>
              </p:ext>
            </p:extLst>
          </p:nvPr>
        </p:nvGraphicFramePr>
        <p:xfrm>
          <a:off x="-4293" y="6225433"/>
          <a:ext cx="9143991" cy="640080"/>
        </p:xfrm>
        <a:graphic>
          <a:graphicData uri="http://schemas.openxmlformats.org/drawingml/2006/table">
            <a:tbl>
              <a:tblPr firstRow="1" bandRow="1">
                <a:tableStyleId>{5C22544A-7EE6-4342-B048-85BDC9FD1C3A}</a:tableStyleId>
              </a:tblPr>
              <a:tblGrid>
                <a:gridCol w="3047997"/>
                <a:gridCol w="3047997"/>
                <a:gridCol w="3047997"/>
              </a:tblGrid>
              <a:tr h="609600">
                <a:tc>
                  <a:txBody>
                    <a:bodyPr/>
                    <a:lstStyle/>
                    <a:p>
                      <a:pPr algn="ctr"/>
                      <a:r>
                        <a:rPr lang="en-CA" dirty="0" smtClean="0">
                          <a:solidFill>
                            <a:srgbClr val="0070C0"/>
                          </a:solidFill>
                        </a:rPr>
                        <a:t>COSEWIC range - BC, Pacific Ocean</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Special Concern</a:t>
                      </a:r>
                    </a:p>
                  </a:txBody>
                  <a:tcPr>
                    <a:blipFill>
                      <a:blip r:embed="rId3"/>
                      <a:tile tx="0" ty="0" sx="100000" sy="100000" flip="none" algn="tl"/>
                    </a:blipFill>
                  </a:tcPr>
                </a:tc>
                <a:tc>
                  <a:txBody>
                    <a:bodyPr/>
                    <a:lstStyle/>
                    <a:p>
                      <a:pPr algn="ctr"/>
                      <a:r>
                        <a:rPr lang="en-CA" dirty="0" smtClean="0">
                          <a:solidFill>
                            <a:srgbClr val="0070C0"/>
                          </a:solidFill>
                        </a:rPr>
                        <a:t>COSEWIC assessment date – April  2007</a:t>
                      </a:r>
                      <a:endParaRPr lang="en-CA" dirty="0">
                        <a:solidFill>
                          <a:srgbClr val="0070C0"/>
                        </a:solidFill>
                      </a:endParaRPr>
                    </a:p>
                  </a:txBody>
                  <a:tcPr>
                    <a:blipFill>
                      <a:blip r:embed="rId3"/>
                      <a:tile tx="0" ty="0" sx="100000" sy="100000" flip="none" algn="tl"/>
                    </a:blipFill>
                  </a:tcPr>
                </a:tc>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799"/>
            <a:ext cx="9169768"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7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Greater </a:t>
            </a:r>
            <a:r>
              <a:rPr lang="en-US" sz="4400" dirty="0">
                <a:solidFill>
                  <a:srgbClr val="0070C0"/>
                </a:solidFill>
                <a:latin typeface="Goudy Old Style" panose="02020502050305020303" pitchFamily="18" charset="0"/>
              </a:rPr>
              <a:t>Prairie-Chicken</a:t>
            </a:r>
            <a:r>
              <a:rPr lang="en-US" dirty="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a:t>
            </a:r>
            <a:r>
              <a:rPr lang="en-CA" sz="2000" dirty="0"/>
              <a:t>species was once an abundant breeder in prairie habitats of Alberta, Saskatchewan, Manitoba and Ontario. New genetic evidence indicates that the species was a native of Canada for the past 9000 years and did not colonize the prairies habitat with European settlement as previously thought. However, when vast amounts of prairie grassland were converted to cultivated crops, the habitat was no longer suitable and the species disappeared from its Canadian range. </a:t>
            </a:r>
            <a:r>
              <a:rPr lang="en-CA" sz="2000" dirty="0" smtClean="0"/>
              <a:t>Habitat </a:t>
            </a:r>
            <a:r>
              <a:rPr lang="en-CA" sz="2000" dirty="0"/>
              <a:t>loss and degradation and hybridization with the Sharp-tailed Grouse contributed to its extirpation from Canada.  </a:t>
            </a:r>
            <a:r>
              <a:rPr lang="en-CA" sz="1600" dirty="0" smtClean="0"/>
              <a:t>	</a:t>
            </a:r>
            <a:endParaRPr lang="en-US" sz="1600" kern="0" dirty="0" smtClean="0">
              <a:solidFill>
                <a:srgbClr val="7A81FF"/>
              </a:solidFill>
            </a:endParaRPr>
          </a:p>
          <a:p>
            <a:pPr algn="l"/>
            <a:endParaRPr lang="en-US" sz="16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211237302"/>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AB, SK, MB, ON</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Extirpated</a:t>
                      </a:r>
                    </a:p>
                  </a:txBody>
                  <a:tcPr>
                    <a:blipFill>
                      <a:blip r:embed="rId3"/>
                      <a:tile tx="0" ty="0" sx="100000" sy="100000" flip="none" algn="tl"/>
                    </a:blipFill>
                  </a:tcPr>
                </a:tc>
                <a:tc>
                  <a:txBody>
                    <a:bodyPr/>
                    <a:lstStyle/>
                    <a:p>
                      <a:pPr algn="ctr"/>
                      <a:r>
                        <a:rPr lang="en-CA" dirty="0" smtClean="0">
                          <a:solidFill>
                            <a:srgbClr val="0070C0"/>
                          </a:solidFill>
                        </a:rPr>
                        <a:t>COSEWIC assessment date – November  2009</a:t>
                      </a:r>
                      <a:endParaRPr lang="en-CA" dirty="0">
                        <a:solidFill>
                          <a:srgbClr val="0070C0"/>
                        </a:solidFill>
                      </a:endParaRPr>
                    </a:p>
                  </a:txBody>
                  <a:tcPr>
                    <a:blipFill>
                      <a:blip r:embed="rId3"/>
                      <a:tile tx="0" ty="0" sx="100000" sy="100000" flip="none" algn="tl"/>
                    </a:blipFill>
                  </a:tcPr>
                </a:tc>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1166"/>
            <a:ext cx="9144000" cy="2814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853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Vancouver Island Marmot</a:t>
            </a:r>
            <a:r>
              <a:rPr lang="en-US" dirty="0" smtClean="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species </a:t>
            </a:r>
            <a:r>
              <a:rPr lang="en-CA" sz="2000" dirty="0"/>
              <a:t>is found only on Vancouver Island, British Columbia. Since the last assessment in 2008, the species has demonstrated a rapid population increase and then a subsequent decline; there are currently an estimated 88–101 mature animals in the wild. Ongoing predation remains high and there are potential threats from inbreeding and climate change. The major current threat to Vancouver Island marmots is predation, largely by wolves, </a:t>
            </a:r>
            <a:r>
              <a:rPr lang="en-CA" sz="2000" dirty="0" smtClean="0"/>
              <a:t>cougars, and golden eagles.  </a:t>
            </a:r>
            <a:r>
              <a:rPr lang="en-CA" sz="2000" dirty="0"/>
              <a:t>A population viability analysis suggests that there is a high probability of extinction if there are extended periods of low adult survival, as observed during previous and most recent declines, and there are relatively few captive-bred animals introduced into the extant wild colonies.</a:t>
            </a:r>
            <a:r>
              <a:rPr lang="en-CA" sz="1800" dirty="0" smtClean="0"/>
              <a:t>	</a:t>
            </a:r>
            <a:endParaRPr lang="en-US" sz="1800" kern="0" dirty="0" smtClean="0">
              <a:solidFill>
                <a:srgbClr val="7A81FF"/>
              </a:solidFill>
            </a:endParaRPr>
          </a:p>
          <a:p>
            <a:pPr algn="l"/>
            <a:endParaRPr lang="en-US" sz="16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50582155"/>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BC</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Endangered</a:t>
                      </a:r>
                    </a:p>
                  </a:txBody>
                  <a:tcPr>
                    <a:blipFill>
                      <a:blip r:embed="rId3"/>
                      <a:tile tx="0" ty="0" sx="100000" sy="100000" flip="none" algn="tl"/>
                    </a:blipFill>
                  </a:tcPr>
                </a:tc>
                <a:tc>
                  <a:txBody>
                    <a:bodyPr/>
                    <a:lstStyle/>
                    <a:p>
                      <a:pPr algn="ctr"/>
                      <a:r>
                        <a:rPr lang="en-CA" dirty="0" smtClean="0">
                          <a:solidFill>
                            <a:srgbClr val="0070C0"/>
                          </a:solidFill>
                        </a:rPr>
                        <a:t>COSEWIC assessment date –</a:t>
                      </a:r>
                      <a:r>
                        <a:rPr lang="en-CA" baseline="0" dirty="0" smtClean="0">
                          <a:solidFill>
                            <a:srgbClr val="0070C0"/>
                          </a:solidFill>
                        </a:rPr>
                        <a:t> May</a:t>
                      </a:r>
                      <a:r>
                        <a:rPr lang="en-CA" dirty="0" smtClean="0">
                          <a:solidFill>
                            <a:srgbClr val="0070C0"/>
                          </a:solidFill>
                        </a:rPr>
                        <a:t> 2019</a:t>
                      </a:r>
                      <a:endParaRPr lang="en-CA" dirty="0">
                        <a:solidFill>
                          <a:srgbClr val="0070C0"/>
                        </a:solidFill>
                      </a:endParaRPr>
                    </a:p>
                  </a:txBody>
                  <a:tcPr>
                    <a:blipFill>
                      <a:blip r:embed="rId3"/>
                      <a:tile tx="0" ty="0" sx="100000" sy="100000" flip="none" algn="tl"/>
                    </a:blipFill>
                  </a:tcPr>
                </a:tc>
              </a:tr>
            </a:tbl>
          </a:graphicData>
        </a:graphic>
      </p:graphicFrame>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2531"/>
            <a:ext cx="9144000" cy="285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60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Plains Bison</a:t>
            </a:r>
            <a:r>
              <a:rPr lang="en-US" dirty="0" smtClean="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a:t>
            </a:r>
            <a:r>
              <a:rPr lang="en-CA" sz="2000" dirty="0"/>
              <a:t>bison occurs in only five isolated wild subpopulations in Canada. There are approximately 1,200 to 1,500 mature individuals, of which about half occur in one subpopulation located outside of the historical range. The total number of individuals has increased by 36% since the last assessment in 2004, but the total remains a tiny fraction of their numbers of 200 years ago. </a:t>
            </a:r>
            <a:r>
              <a:rPr lang="en-CA" sz="2000" dirty="0" smtClean="0"/>
              <a:t>This </a:t>
            </a:r>
            <a:r>
              <a:rPr lang="en-CA" sz="2000" dirty="0"/>
              <a:t>animal continues to face a number of threats to its persistence. Lack of habitat is the greatest impediment to the conservation of the Plains Bison. The major part of its original range has been lost to agriculture and urbanization. Additional threats include domestic cattle diseases and the risk of genetic pollution from escaped ranched bison. </a:t>
            </a:r>
            <a:endParaRPr lang="en-US" sz="20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57215127"/>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BC, AB, SK</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Threatened</a:t>
                      </a:r>
                    </a:p>
                  </a:txBody>
                  <a:tcPr>
                    <a:blipFill>
                      <a:blip r:embed="rId3"/>
                      <a:tile tx="0" ty="0" sx="100000" sy="100000" flip="none" algn="tl"/>
                    </a:blipFill>
                  </a:tcPr>
                </a:tc>
                <a:tc>
                  <a:txBody>
                    <a:bodyPr/>
                    <a:lstStyle/>
                    <a:p>
                      <a:pPr algn="ctr"/>
                      <a:r>
                        <a:rPr lang="en-CA" dirty="0" smtClean="0">
                          <a:solidFill>
                            <a:srgbClr val="0070C0"/>
                          </a:solidFill>
                        </a:rPr>
                        <a:t>COSEWIC assessment date –</a:t>
                      </a:r>
                      <a:r>
                        <a:rPr lang="en-CA" baseline="0" dirty="0" smtClean="0">
                          <a:solidFill>
                            <a:srgbClr val="0070C0"/>
                          </a:solidFill>
                        </a:rPr>
                        <a:t> November</a:t>
                      </a:r>
                      <a:r>
                        <a:rPr lang="en-CA" dirty="0" smtClean="0">
                          <a:solidFill>
                            <a:srgbClr val="0070C0"/>
                          </a:solidFill>
                        </a:rPr>
                        <a:t> 2013</a:t>
                      </a:r>
                      <a:endParaRPr lang="en-CA" dirty="0">
                        <a:solidFill>
                          <a:srgbClr val="0070C0"/>
                        </a:solidFill>
                      </a:endParaRPr>
                    </a:p>
                  </a:txBody>
                  <a:tcPr>
                    <a:blipFill>
                      <a:blip r:embed="rId3"/>
                      <a:tile tx="0" ty="0" sx="100000" sy="100000" flip="none" algn="tl"/>
                    </a:blipFill>
                  </a:tcPr>
                </a:tc>
              </a:tr>
            </a:tbl>
          </a:graphicData>
        </a:graphic>
      </p:graphicFrame>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685799"/>
            <a:ext cx="9143990"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603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Harlequin </a:t>
            </a:r>
            <a:r>
              <a:rPr lang="en-US" sz="4400" dirty="0">
                <a:solidFill>
                  <a:srgbClr val="0070C0"/>
                </a:solidFill>
                <a:latin typeface="Goudy Old Style" panose="02020502050305020303" pitchFamily="18" charset="0"/>
              </a:rPr>
              <a:t>Duck</a:t>
            </a:r>
            <a:r>
              <a:rPr lang="en-US" dirty="0" smtClean="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Though </a:t>
            </a:r>
            <a:r>
              <a:rPr lang="en-CA" sz="2000" dirty="0"/>
              <a:t>increases have been recorded in southern parts of its breeding range, the population size of this sea duck remains relatively small. Its tendency to congregate in large groups when moulting and on its marine wintering areas makes it susceptible to catastrophic events such as oil spills. Such threats are substantial and are likely increasing, and are of particular significance for populations of long-lived species such as this sea duck, which can be slow to recover. Its population also appears to rely on continued management efforts, particularly those involving restrictions on hunting. </a:t>
            </a:r>
            <a:endParaRPr lang="en-US" sz="20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7022"/>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NU, QC, NB,</a:t>
                      </a:r>
                      <a:r>
                        <a:rPr lang="en-CA" baseline="0" dirty="0" smtClean="0">
                          <a:solidFill>
                            <a:srgbClr val="0070C0"/>
                          </a:solidFill>
                        </a:rPr>
                        <a:t> NS, NL</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Special</a:t>
                      </a:r>
                      <a:r>
                        <a:rPr lang="en-CA" baseline="0" dirty="0" smtClean="0">
                          <a:solidFill>
                            <a:srgbClr val="0070C0"/>
                          </a:solidFill>
                        </a:rPr>
                        <a:t> Concern</a:t>
                      </a:r>
                      <a:endParaRPr lang="en-CA" dirty="0" smtClean="0">
                        <a:solidFill>
                          <a:srgbClr val="0070C0"/>
                        </a:solidFill>
                      </a:endParaRPr>
                    </a:p>
                  </a:txBody>
                  <a:tcPr>
                    <a:blipFill>
                      <a:blip r:embed="rId3"/>
                      <a:tile tx="0" ty="0" sx="100000" sy="100000" flip="none" algn="tl"/>
                    </a:blipFill>
                  </a:tcPr>
                </a:tc>
                <a:tc>
                  <a:txBody>
                    <a:bodyPr/>
                    <a:lstStyle/>
                    <a:p>
                      <a:pPr algn="ctr"/>
                      <a:r>
                        <a:rPr lang="en-CA" dirty="0" smtClean="0">
                          <a:solidFill>
                            <a:srgbClr val="0070C0"/>
                          </a:solidFill>
                        </a:rPr>
                        <a:t>COSEWIC assessment date –</a:t>
                      </a:r>
                      <a:r>
                        <a:rPr lang="en-CA" baseline="0" dirty="0" smtClean="0">
                          <a:solidFill>
                            <a:srgbClr val="0070C0"/>
                          </a:solidFill>
                        </a:rPr>
                        <a:t> November</a:t>
                      </a:r>
                      <a:r>
                        <a:rPr lang="en-CA" dirty="0" smtClean="0">
                          <a:solidFill>
                            <a:srgbClr val="0070C0"/>
                          </a:solidFill>
                        </a:rPr>
                        <a:t> 2013</a:t>
                      </a:r>
                      <a:endParaRPr lang="en-CA" dirty="0">
                        <a:solidFill>
                          <a:srgbClr val="0070C0"/>
                        </a:solidFill>
                      </a:endParaRPr>
                    </a:p>
                  </a:txBody>
                  <a:tcPr>
                    <a:blipFill>
                      <a:blip r:embed="rId3"/>
                      <a:tile tx="0" ty="0" sx="100000" sy="100000" flip="none" algn="tl"/>
                    </a:blipFill>
                  </a:tcPr>
                </a:tc>
              </a:tr>
            </a:tbl>
          </a:graphicData>
        </a:graphic>
      </p:graphicFrame>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800100"/>
            <a:ext cx="9143990" cy="2705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181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Barn Owl</a:t>
            </a:r>
            <a:r>
              <a:rPr lang="en-US" dirty="0" smtClean="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Eastern </a:t>
            </a:r>
            <a:r>
              <a:rPr lang="en-CA" sz="2000" dirty="0"/>
              <a:t>Canada supports a tiny fraction of the global population of this </a:t>
            </a:r>
            <a:r>
              <a:rPr lang="en-CA" sz="2000" dirty="0" smtClean="0"/>
              <a:t>charismatic nocturnal </a:t>
            </a:r>
            <a:r>
              <a:rPr lang="en-CA" sz="2000" dirty="0"/>
              <a:t>raptor that preys on small rodents. Owing to its intolerance of cold climates and deep snow cover, populations in Canada are restricted to parts of southern British Columbia and southwestern Ontario, where the species is now close to being extirpated. Across the northern extent of its eastern North American breeding range, the species is declining and is threatened by ongoing loss and degradation of grassland and old field habitat and by the conversion of old wooden barns and other rural buildings to more modern structures. This owl is also exposed to increasing levels of road-kill mortality owing to expansion of the road </a:t>
            </a:r>
            <a:r>
              <a:rPr lang="en-CA" sz="2000" dirty="0" smtClean="0"/>
              <a:t>network and increases in traffic.</a:t>
            </a:r>
            <a:endParaRPr lang="en-US" sz="20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53014015"/>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ON</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Endangered</a:t>
                      </a:r>
                    </a:p>
                  </a:txBody>
                  <a:tcPr>
                    <a:blipFill>
                      <a:blip r:embed="rId3"/>
                      <a:tile tx="0" ty="0" sx="100000" sy="100000" flip="none" algn="tl"/>
                    </a:blipFill>
                  </a:tcPr>
                </a:tc>
                <a:tc>
                  <a:txBody>
                    <a:bodyPr/>
                    <a:lstStyle/>
                    <a:p>
                      <a:pPr algn="ctr"/>
                      <a:r>
                        <a:rPr lang="en-CA" dirty="0" smtClean="0">
                          <a:solidFill>
                            <a:srgbClr val="0070C0"/>
                          </a:solidFill>
                        </a:rPr>
                        <a:t>COSEWIC assessment date –</a:t>
                      </a:r>
                      <a:r>
                        <a:rPr lang="en-CA" baseline="0" dirty="0" smtClean="0">
                          <a:solidFill>
                            <a:srgbClr val="0070C0"/>
                          </a:solidFill>
                        </a:rPr>
                        <a:t> November</a:t>
                      </a:r>
                      <a:r>
                        <a:rPr lang="en-CA" dirty="0" smtClean="0">
                          <a:solidFill>
                            <a:srgbClr val="0070C0"/>
                          </a:solidFill>
                        </a:rPr>
                        <a:t> 2010</a:t>
                      </a:r>
                      <a:endParaRPr lang="en-CA" dirty="0">
                        <a:solidFill>
                          <a:srgbClr val="0070C0"/>
                        </a:solidFill>
                      </a:endParaRPr>
                    </a:p>
                  </a:txBody>
                  <a:tcPr>
                    <a:blipFill>
                      <a:blip r:embed="rId3"/>
                      <a:tile tx="0" ty="0" sx="100000" sy="100000" flip="none" algn="tl"/>
                    </a:blipFill>
                  </a:tcPr>
                </a:tc>
              </a:tr>
            </a:tbl>
          </a:graphicData>
        </a:graphic>
      </p:graphicFrame>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684727"/>
            <a:ext cx="9143990" cy="282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521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Ord’s Kangaroo Rat</a:t>
            </a:r>
            <a:r>
              <a:rPr lang="en-US" dirty="0" smtClean="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small, nocturnal </a:t>
            </a:r>
            <a:r>
              <a:rPr lang="en-CA" sz="2000" dirty="0"/>
              <a:t>rodent is restricted to 12 active sand hill complexes in southeastern Alberta and southwestern </a:t>
            </a:r>
            <a:r>
              <a:rPr lang="en-CA" sz="2000" dirty="0" smtClean="0"/>
              <a:t>Saskatchewan. </a:t>
            </a:r>
            <a:r>
              <a:rPr lang="en-CA" sz="2000" dirty="0"/>
              <a:t>Its small population (fewer than 1,000 mature individuals in most years) varies unpredictably over short periods of time. It is threatened by </a:t>
            </a:r>
            <a:r>
              <a:rPr lang="en-CA" sz="2000" dirty="0" smtClean="0"/>
              <a:t>cumulative human </a:t>
            </a:r>
            <a:r>
              <a:rPr lang="en-CA" sz="2000" dirty="0"/>
              <a:t>impacts including installation and maintenance of roads and service corridors, energy production, changing land uses, and light and noise pollution. These threats may exacerbate the other limiting factors of vegetation encroachment and stabilization of open sand dune habitats. Standardized annual population monitoring of the species in Alberta has revealed a 72% decline in abundance between 2006 and 2015, likely due to habitat </a:t>
            </a:r>
            <a:r>
              <a:rPr lang="en-CA" sz="2000" dirty="0" smtClean="0"/>
              <a:t>decline. </a:t>
            </a:r>
            <a:endParaRPr lang="en-US" sz="20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47266555"/>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AB,</a:t>
                      </a:r>
                      <a:r>
                        <a:rPr lang="en-CA" baseline="0" dirty="0" smtClean="0">
                          <a:solidFill>
                            <a:srgbClr val="0070C0"/>
                          </a:solidFill>
                        </a:rPr>
                        <a:t> SK</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Endangered</a:t>
                      </a:r>
                    </a:p>
                  </a:txBody>
                  <a:tcPr>
                    <a:blipFill>
                      <a:blip r:embed="rId3"/>
                      <a:tile tx="0" ty="0" sx="100000" sy="100000" flip="none" algn="tl"/>
                    </a:blipFill>
                  </a:tcPr>
                </a:tc>
                <a:tc>
                  <a:txBody>
                    <a:bodyPr/>
                    <a:lstStyle/>
                    <a:p>
                      <a:pPr algn="ctr"/>
                      <a:r>
                        <a:rPr lang="en-CA" dirty="0" smtClean="0">
                          <a:solidFill>
                            <a:srgbClr val="0070C0"/>
                          </a:solidFill>
                        </a:rPr>
                        <a:t>COSEWIC assessment date –</a:t>
                      </a:r>
                      <a:r>
                        <a:rPr lang="en-CA" baseline="0" dirty="0" smtClean="0">
                          <a:solidFill>
                            <a:srgbClr val="0070C0"/>
                          </a:solidFill>
                        </a:rPr>
                        <a:t> April</a:t>
                      </a:r>
                      <a:r>
                        <a:rPr lang="en-CA" dirty="0" smtClean="0">
                          <a:solidFill>
                            <a:srgbClr val="0070C0"/>
                          </a:solidFill>
                        </a:rPr>
                        <a:t> 2017</a:t>
                      </a:r>
                      <a:endParaRPr lang="en-CA" dirty="0">
                        <a:solidFill>
                          <a:srgbClr val="0070C0"/>
                        </a:solidFill>
                      </a:endParaRPr>
                    </a:p>
                  </a:txBody>
                  <a:tcPr>
                    <a:blipFill>
                      <a:blip r:embed="rId3"/>
                      <a:tile tx="0" ty="0" sx="100000" sy="100000" flip="none" algn="tl"/>
                    </a:blipFill>
                  </a:tcPr>
                </a:tc>
              </a:tr>
            </a:tbl>
          </a:graphicData>
        </a:graphic>
      </p:graphicFrame>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7997"/>
            <a:ext cx="9144000" cy="278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437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Leatherback Sea </a:t>
            </a:r>
            <a:r>
              <a:rPr lang="en-US" sz="4400" dirty="0">
                <a:solidFill>
                  <a:srgbClr val="0070C0"/>
                </a:solidFill>
                <a:latin typeface="Goudy Old Style" panose="02020502050305020303" pitchFamily="18" charset="0"/>
              </a:rPr>
              <a:t>Turtle  </a:t>
            </a:r>
            <a:r>
              <a:rPr kumimoji="0" lang="en-US" sz="44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In </a:t>
            </a:r>
            <a:r>
              <a:rPr lang="en-CA" sz="2000" dirty="0"/>
              <a:t>the Atlantic, this species continues to be impacted by fisheries bycatch, coastal and offshore resource development, marine pollution, poaching of eggs, changes to nesting beaches and climate change. Canadian waters provide an important foraging area for these turtles. There they are threatened by entanglement in longline and fixed fishing gear.  </a:t>
            </a:r>
            <a:r>
              <a:rPr lang="en-CA" sz="2000" dirty="0" smtClean="0"/>
              <a:t>The </a:t>
            </a:r>
            <a:r>
              <a:rPr lang="en-CA" sz="2000" dirty="0"/>
              <a:t>Pacific population of this species has collapsed by over 90% in the last generation. Continuing threats include fisheries bycatch, marine debris, coastal and offshore resource development, illegal harvest of eggs and turtles, and climate change. </a:t>
            </a:r>
            <a:r>
              <a:rPr lang="en-CA" sz="1600" dirty="0" smtClean="0"/>
              <a:t>	</a:t>
            </a:r>
          </a:p>
          <a:p>
            <a:pPr marL="0" indent="0" algn="l"/>
            <a:endParaRPr lang="en-CA" sz="1600" kern="0" dirty="0">
              <a:solidFill>
                <a:srgbClr val="7A81FF"/>
              </a:solidFill>
            </a:endParaRPr>
          </a:p>
          <a:p>
            <a:pPr marL="0" indent="0" algn="l"/>
            <a:endParaRPr lang="en-US" sz="1600" kern="0" dirty="0" smtClean="0">
              <a:solidFill>
                <a:srgbClr val="7A81FF"/>
              </a:solidFill>
            </a:endParaRPr>
          </a:p>
          <a:p>
            <a:pPr algn="l"/>
            <a:endParaRPr lang="en-US" sz="16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52719022"/>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Atlantic</a:t>
                      </a:r>
                      <a:r>
                        <a:rPr lang="en-CA" baseline="0" dirty="0" smtClean="0">
                          <a:solidFill>
                            <a:srgbClr val="0070C0"/>
                          </a:solidFill>
                        </a:rPr>
                        <a:t> and Pacific Ocean</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Endangered</a:t>
                      </a:r>
                    </a:p>
                  </a:txBody>
                  <a:tcPr>
                    <a:blipFill>
                      <a:blip r:embed="rId3"/>
                      <a:tile tx="0" ty="0" sx="100000" sy="100000" flip="none" algn="tl"/>
                    </a:blipFill>
                  </a:tcPr>
                </a:tc>
                <a:tc>
                  <a:txBody>
                    <a:bodyPr/>
                    <a:lstStyle/>
                    <a:p>
                      <a:pPr algn="ctr"/>
                      <a:r>
                        <a:rPr lang="en-CA" dirty="0" smtClean="0">
                          <a:solidFill>
                            <a:srgbClr val="0070C0"/>
                          </a:solidFill>
                        </a:rPr>
                        <a:t>COSEWIC assessment date – May 2012</a:t>
                      </a:r>
                      <a:endParaRPr lang="en-CA" dirty="0">
                        <a:solidFill>
                          <a:srgbClr val="0070C0"/>
                        </a:solidFill>
                      </a:endParaRPr>
                    </a:p>
                  </a:txBody>
                  <a:tcPr>
                    <a:blipFill>
                      <a:blip r:embed="rId3"/>
                      <a:tile tx="0" ty="0" sx="100000" sy="100000" flip="none" algn="tl"/>
                    </a:blipFill>
                  </a:tcPr>
                </a:tc>
              </a:tr>
            </a:tbl>
          </a:graphicData>
        </a:graphic>
      </p:graphicFrame>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676835"/>
            <a:ext cx="9143990" cy="282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966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Atlantic Whitefish  </a:t>
            </a:r>
            <a:r>
              <a:rPr kumimoji="0" lang="en-US" sz="44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species </a:t>
            </a:r>
            <a:r>
              <a:rPr lang="en-CA" sz="2000" dirty="0"/>
              <a:t>is unique to this country. It is found only in the </a:t>
            </a:r>
            <a:r>
              <a:rPr lang="en-CA" sz="2000" dirty="0" err="1" smtClean="0"/>
              <a:t>Tusket</a:t>
            </a:r>
            <a:r>
              <a:rPr lang="en-CA" sz="2000" dirty="0" smtClean="0"/>
              <a:t> River </a:t>
            </a:r>
            <a:r>
              <a:rPr lang="en-CA" sz="2000" dirty="0"/>
              <a:t>and Petite </a:t>
            </a:r>
            <a:r>
              <a:rPr lang="en-CA" sz="2000" dirty="0" err="1"/>
              <a:t>Riviere</a:t>
            </a:r>
            <a:r>
              <a:rPr lang="en-CA" sz="2000" dirty="0"/>
              <a:t> watersheds in southern Nova </a:t>
            </a:r>
            <a:r>
              <a:rPr lang="en-CA" sz="2000" dirty="0" smtClean="0"/>
              <a:t>Scotia. The </a:t>
            </a:r>
            <a:r>
              <a:rPr lang="en-CA" sz="2000" dirty="0" err="1"/>
              <a:t>Tusket</a:t>
            </a:r>
            <a:r>
              <a:rPr lang="en-CA" sz="2000" dirty="0"/>
              <a:t> River dam and its ineffective fish ladders have posed barriers to the migratory Atlantic Whitefish. Parts of this river are also very acidic, which may have affected the species’ reproductive ability. The spread of introduced fish predators (e.g. chain pickerel) appear to have posed significant threats to Atlantic Whitefish. </a:t>
            </a:r>
            <a:r>
              <a:rPr lang="en-CA" sz="2000" dirty="0" smtClean="0"/>
              <a:t> The </a:t>
            </a:r>
            <a:r>
              <a:rPr lang="en-CA" sz="2000" dirty="0"/>
              <a:t>possible spread of introduced fish (e.g. smallmouth bass) in the Petite </a:t>
            </a:r>
            <a:r>
              <a:rPr lang="en-CA" sz="2000" dirty="0" err="1"/>
              <a:t>Riviere</a:t>
            </a:r>
            <a:r>
              <a:rPr lang="en-CA" sz="2000" dirty="0"/>
              <a:t> watershed poses significant threats to the Atlantic Whitefish. Poaching, incidental fishing, and the restricted distribution of the animals also limit the recovery of the species.</a:t>
            </a:r>
            <a:endParaRPr lang="en-CA" sz="2000" dirty="0" smtClean="0"/>
          </a:p>
          <a:p>
            <a:pPr marL="0" indent="0" algn="l"/>
            <a:endParaRPr lang="en-CA" sz="1600" kern="0" dirty="0">
              <a:solidFill>
                <a:srgbClr val="7A81FF"/>
              </a:solidFill>
            </a:endParaRPr>
          </a:p>
          <a:p>
            <a:pPr marL="0" indent="0" algn="l"/>
            <a:endParaRPr lang="en-US" sz="1600" kern="0" dirty="0" smtClean="0">
              <a:solidFill>
                <a:srgbClr val="7A81FF"/>
              </a:solidFill>
            </a:endParaRPr>
          </a:p>
          <a:p>
            <a:pPr algn="l"/>
            <a:endParaRPr lang="en-US" sz="16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4527812"/>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NS</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Endangered</a:t>
                      </a:r>
                    </a:p>
                  </a:txBody>
                  <a:tcPr>
                    <a:blipFill>
                      <a:blip r:embed="rId3"/>
                      <a:tile tx="0" ty="0" sx="100000" sy="100000" flip="none" algn="tl"/>
                    </a:blipFill>
                  </a:tcPr>
                </a:tc>
                <a:tc>
                  <a:txBody>
                    <a:bodyPr/>
                    <a:lstStyle/>
                    <a:p>
                      <a:pPr algn="ctr"/>
                      <a:r>
                        <a:rPr lang="en-CA" dirty="0" smtClean="0">
                          <a:solidFill>
                            <a:srgbClr val="0070C0"/>
                          </a:solidFill>
                        </a:rPr>
                        <a:t>COSEWIC assessment date – November 2010</a:t>
                      </a:r>
                      <a:endParaRPr lang="en-CA" dirty="0">
                        <a:solidFill>
                          <a:srgbClr val="0070C0"/>
                        </a:solidFill>
                      </a:endParaRPr>
                    </a:p>
                  </a:txBody>
                  <a:tcPr>
                    <a:blipFill>
                      <a:blip r:embed="rId3"/>
                      <a:tile tx="0" ty="0" sx="100000" sy="100000" flip="none" algn="tl"/>
                    </a:blipFill>
                  </a:tcPr>
                </a:tc>
              </a:tr>
            </a:tbl>
          </a:graphicData>
        </a:graphic>
      </p:graphicFrame>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689021"/>
            <a:ext cx="9143990" cy="281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132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Narwhal</a:t>
            </a:r>
            <a:r>
              <a:rPr lang="en-US" dirty="0" smtClean="0">
                <a:solidFill>
                  <a:srgbClr val="0070C0"/>
                </a:solidFill>
                <a:latin typeface="Goudy Old Style" panose="02020502050305020303" pitchFamily="18" charset="0"/>
              </a:rPr>
              <a:t>  </a:t>
            </a:r>
            <a:r>
              <a:rPr kumimoji="0" lang="en-US" sz="48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The </a:t>
            </a:r>
            <a:r>
              <a:rPr lang="en-CA" sz="2000" dirty="0"/>
              <a:t>Baffin Bay population appears to be large (~45,000), although there is uncertainty about numbers, trends, life history parameters, and levels of sustainable hunting. There is similar uncertainty about the much smaller Hudson Bay population (~2,100 mature individuals). Narwhals have been traditionally </a:t>
            </a:r>
            <a:r>
              <a:rPr lang="en-CA" sz="2000" dirty="0" smtClean="0"/>
              <a:t>hunted </a:t>
            </a:r>
            <a:r>
              <a:rPr lang="en-CA" sz="2000" dirty="0"/>
              <a:t>for over a thousand years by Inuit people in northern Canada and Greenland for food and their </a:t>
            </a:r>
            <a:r>
              <a:rPr lang="en-CA" sz="2000" dirty="0" smtClean="0"/>
              <a:t>tusks</a:t>
            </a:r>
            <a:r>
              <a:rPr lang="en-CA" sz="2000" dirty="0"/>
              <a:t>. </a:t>
            </a:r>
            <a:r>
              <a:rPr lang="en-CA" sz="2000" dirty="0" smtClean="0"/>
              <a:t>Potential </a:t>
            </a:r>
            <a:r>
              <a:rPr lang="en-CA" sz="2000" dirty="0"/>
              <a:t>effects of changes in ice coverage caused by climate trends are unknown. The Hudson Bay population could decline by 30% in 30 years if hunting is not closely regulated. Similarly, the Baffin Bay population could be affected if hunting in Greenland is not effectively managed. Numbers removed by hunting increased during the 1990s. </a:t>
            </a:r>
            <a:endParaRPr lang="en-US" sz="20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37329834"/>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Artic</a:t>
                      </a:r>
                      <a:r>
                        <a:rPr lang="en-CA" baseline="0" dirty="0" smtClean="0">
                          <a:solidFill>
                            <a:srgbClr val="0070C0"/>
                          </a:solidFill>
                        </a:rPr>
                        <a:t> Ocean</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Special</a:t>
                      </a:r>
                      <a:r>
                        <a:rPr lang="en-CA" baseline="0" dirty="0" smtClean="0">
                          <a:solidFill>
                            <a:srgbClr val="0070C0"/>
                          </a:solidFill>
                        </a:rPr>
                        <a:t> Concern</a:t>
                      </a:r>
                      <a:endParaRPr lang="en-CA" dirty="0" smtClean="0">
                        <a:solidFill>
                          <a:srgbClr val="0070C0"/>
                        </a:solidFill>
                      </a:endParaRPr>
                    </a:p>
                  </a:txBody>
                  <a:tcPr>
                    <a:blipFill>
                      <a:blip r:embed="rId3"/>
                      <a:tile tx="0" ty="0" sx="100000" sy="100000" flip="none" algn="tl"/>
                    </a:blipFill>
                  </a:tcPr>
                </a:tc>
                <a:tc>
                  <a:txBody>
                    <a:bodyPr/>
                    <a:lstStyle/>
                    <a:p>
                      <a:pPr algn="ctr"/>
                      <a:r>
                        <a:rPr lang="en-CA" dirty="0" smtClean="0">
                          <a:solidFill>
                            <a:srgbClr val="0070C0"/>
                          </a:solidFill>
                        </a:rPr>
                        <a:t>COSEWIC assessment date – November 2004</a:t>
                      </a:r>
                      <a:endParaRPr lang="en-CA" dirty="0">
                        <a:solidFill>
                          <a:srgbClr val="0070C0"/>
                        </a:solidFill>
                      </a:endParaRPr>
                    </a:p>
                  </a:txBody>
                  <a:tcPr>
                    <a:blipFill>
                      <a:blip r:embed="rId3"/>
                      <a:tile tx="0" ty="0" sx="100000" sy="100000" flip="none" algn="tl"/>
                    </a:blipFill>
                  </a:tcPr>
                </a:tc>
              </a:tr>
            </a:tbl>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685800"/>
            <a:ext cx="9143990"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716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noProof="0" dirty="0" smtClean="0">
                <a:solidFill>
                  <a:srgbClr val="0070C0"/>
                </a:solidFill>
                <a:latin typeface="Goudy Old Style" panose="02020502050305020303" pitchFamily="18" charset="0"/>
              </a:rPr>
              <a:t>What Are Species At Risk?</a:t>
            </a:r>
            <a:r>
              <a:rPr kumimoji="0" lang="en-US" sz="44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70C0"/>
                </a:solidFill>
                <a:effectLst/>
                <a:uLnTx/>
                <a:uFillTx/>
                <a:latin typeface="Impact"/>
                <a:ea typeface="+mj-ea"/>
                <a:cs typeface="+mj-cs"/>
              </a:rPr>
              <a:t/>
            </a:r>
            <a:br>
              <a:rPr kumimoji="0" lang="en-CA" sz="4800" b="0" i="0" u="none" strike="noStrike" kern="1200" cap="all" spc="0" normalizeH="0" baseline="0" noProof="0" dirty="0" smtClean="0">
                <a:ln>
                  <a:noFill/>
                </a:ln>
                <a:solidFill>
                  <a:srgbClr val="0070C0"/>
                </a:solidFill>
                <a:effectLst/>
                <a:uLnTx/>
                <a:uFillTx/>
                <a:latin typeface="Impact"/>
                <a:ea typeface="+mj-ea"/>
                <a:cs typeface="+mj-cs"/>
              </a:rPr>
            </a:br>
            <a:endParaRPr kumimoji="0" lang="en-US" sz="4800" b="0" i="0" u="none" strike="noStrike" kern="1200" cap="all" spc="0" normalizeH="0" baseline="0" noProof="0" dirty="0">
              <a:ln>
                <a:noFill/>
              </a:ln>
              <a:solidFill>
                <a:srgbClr val="0070C0"/>
              </a:solidFill>
              <a:effectLst/>
              <a:uLnTx/>
              <a:uFillTx/>
              <a:latin typeface="Impact"/>
              <a:ea typeface="+mj-ea"/>
              <a:cs typeface="+mj-cs"/>
            </a:endParaRPr>
          </a:p>
        </p:txBody>
      </p:sp>
      <p:sp>
        <p:nvSpPr>
          <p:cNvPr id="11" name="Subtitle 2"/>
          <p:cNvSpPr txBox="1">
            <a:spLocks/>
          </p:cNvSpPr>
          <p:nvPr/>
        </p:nvSpPr>
        <p:spPr>
          <a:xfrm>
            <a:off x="0" y="3505201"/>
            <a:ext cx="9144000" cy="2666999"/>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8000" dirty="0" smtClean="0"/>
              <a:t>Animals live in habitats - areas with food, water, shelter and space essential for species survival - such as grasslands, wetlands, temperate rainforests, and marine environments</a:t>
            </a:r>
            <a:r>
              <a:rPr lang="en-CA" sz="8000" dirty="0"/>
              <a:t>. V</a:t>
            </a:r>
            <a:r>
              <a:rPr lang="en-CA" sz="8000" dirty="0" smtClean="0"/>
              <a:t>arious negative impacts can result in </a:t>
            </a:r>
            <a:r>
              <a:rPr lang="en-CA" sz="8000" dirty="0"/>
              <a:t>populations of species </a:t>
            </a:r>
            <a:r>
              <a:rPr lang="en-CA" sz="8000" dirty="0" smtClean="0"/>
              <a:t>being unable </a:t>
            </a:r>
            <a:r>
              <a:rPr lang="en-CA" sz="8000" dirty="0"/>
              <a:t>to continue to grow and </a:t>
            </a:r>
            <a:r>
              <a:rPr lang="en-CA" sz="8000" dirty="0" smtClean="0"/>
              <a:t>thrive in their habitats. </a:t>
            </a:r>
            <a:r>
              <a:rPr lang="en-CA" sz="8000" dirty="0"/>
              <a:t>This can lead to a decrease in the numbers of a species placing it in danger of becoming extinct (no longer existing) or extirpated (no longer existing in Canada, but existing elsewhere</a:t>
            </a:r>
            <a:r>
              <a:rPr lang="en-CA" sz="8000" dirty="0" smtClean="0"/>
              <a:t>). Any </a:t>
            </a:r>
            <a:r>
              <a:rPr lang="en-CA" sz="8000" dirty="0"/>
              <a:t>animal </a:t>
            </a:r>
            <a:r>
              <a:rPr lang="en-CA" sz="8000" dirty="0" smtClean="0"/>
              <a:t>that is in danger of becoming extinct or extirpated </a:t>
            </a:r>
            <a:r>
              <a:rPr lang="en-CA" sz="8000" dirty="0"/>
              <a:t>is a species at risk. </a:t>
            </a:r>
            <a:r>
              <a:rPr lang="en-CA" sz="8000" dirty="0" smtClean="0"/>
              <a:t> </a:t>
            </a:r>
          </a:p>
          <a:p>
            <a:pPr marL="0" indent="0" algn="l"/>
            <a:endParaRPr lang="en-CA" sz="8000" dirty="0"/>
          </a:p>
          <a:p>
            <a:pPr marL="0" indent="0" algn="l"/>
            <a:r>
              <a:rPr lang="en-CA" sz="8000" dirty="0" smtClean="0"/>
              <a:t>As of 2018, 531animals were considered at risk in Canada.</a:t>
            </a:r>
            <a:r>
              <a:rPr lang="en-CA" sz="8000" dirty="0"/>
              <a:t> </a:t>
            </a:r>
            <a:r>
              <a:rPr lang="en-CA" sz="8000" dirty="0" smtClean="0"/>
              <a:t>Some of these species live in and around Vancouver Island such as:  </a:t>
            </a:r>
            <a:endParaRPr lang="en-CA" sz="8000" kern="0" dirty="0" smtClean="0">
              <a:solidFill>
                <a:srgbClr val="7A81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005434440"/>
              </p:ext>
            </p:extLst>
          </p:nvPr>
        </p:nvGraphicFramePr>
        <p:xfrm>
          <a:off x="0" y="6203324"/>
          <a:ext cx="9144000" cy="685800"/>
        </p:xfrm>
        <a:graphic>
          <a:graphicData uri="http://schemas.openxmlformats.org/drawingml/2006/table">
            <a:tbl>
              <a:tblPr firstRow="1" bandRow="1">
                <a:tableStyleId>{5C22544A-7EE6-4342-B048-85BDC9FD1C3A}</a:tableStyleId>
              </a:tblPr>
              <a:tblGrid>
                <a:gridCol w="2895600"/>
                <a:gridCol w="3352800"/>
                <a:gridCol w="2895600"/>
              </a:tblGrid>
              <a:tr h="685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b="1" cap="none" spc="0" dirty="0" smtClean="0">
                          <a:solidFill>
                            <a:srgbClr val="0070C0"/>
                          </a:solidFill>
                          <a:latin typeface="+mn-lt"/>
                        </a:rPr>
                        <a:t>Vancouver</a:t>
                      </a:r>
                      <a:r>
                        <a:rPr lang="en-CA" sz="1800" b="1" cap="none" spc="0" baseline="0" dirty="0" smtClean="0">
                          <a:solidFill>
                            <a:srgbClr val="0070C0"/>
                          </a:solidFill>
                          <a:latin typeface="+mn-lt"/>
                        </a:rPr>
                        <a:t> Island Marmot</a:t>
                      </a:r>
                      <a:endParaRPr lang="en-CA" sz="1800" b="1" cap="none" spc="0" dirty="0" smtClean="0">
                        <a:solidFill>
                          <a:srgbClr val="0070C0"/>
                        </a:solidFill>
                        <a:latin typeface="+mn-lt"/>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70C0"/>
                          </a:solidFill>
                          <a:latin typeface="+mn-lt"/>
                        </a:rPr>
                        <a:t>Barn</a:t>
                      </a:r>
                      <a:r>
                        <a:rPr lang="en-US" sz="1800" b="1" baseline="0" dirty="0" smtClean="0">
                          <a:solidFill>
                            <a:srgbClr val="0070C0"/>
                          </a:solidFill>
                          <a:latin typeface="+mn-lt"/>
                        </a:rPr>
                        <a:t> Owl</a:t>
                      </a:r>
                      <a:endParaRPr lang="en-US" sz="1800" b="1" dirty="0" smtClean="0">
                        <a:solidFill>
                          <a:srgbClr val="0070C0"/>
                        </a:solidFill>
                        <a:latin typeface="+mn-lt"/>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cap="none" spc="0" baseline="0" dirty="0" smtClean="0">
                          <a:solidFill>
                            <a:srgbClr val="0070C0"/>
                          </a:solidFill>
                          <a:latin typeface="+mn-lt"/>
                        </a:rPr>
                        <a:t>Sea Otter</a:t>
                      </a:r>
                    </a:p>
                  </a:txBody>
                  <a:tcPr>
                    <a:blipFill>
                      <a:blip r:embed="rId3"/>
                      <a:tile tx="0" ty="0" sx="100000" sy="100000" flip="none" algn="tl"/>
                    </a:blipFill>
                  </a:tcPr>
                </a:tc>
              </a:tr>
            </a:tbl>
          </a:graphicData>
        </a:graphic>
      </p:graphicFrame>
      <p:pic>
        <p:nvPicPr>
          <p:cNvPr id="12" name="Picture 10" descr="Endangered Species in Ca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56824"/>
            <a:ext cx="2895600" cy="2848378"/>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656824"/>
            <a:ext cx="3381375" cy="284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656825"/>
            <a:ext cx="2867025" cy="284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519435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lvl="0" fontAlgn="auto">
              <a:spcAft>
                <a:spcPts val="0"/>
              </a:spcAft>
              <a:defRPr/>
            </a:pPr>
            <a:r>
              <a:rPr lang="en-US" sz="4400" dirty="0" smtClean="0">
                <a:solidFill>
                  <a:srgbClr val="0070C0"/>
                </a:solidFill>
                <a:latin typeface="Goudy Old Style" panose="02020502050305020303" pitchFamily="18" charset="0"/>
              </a:rPr>
              <a:t>Polar Bear  </a:t>
            </a:r>
            <a:r>
              <a:rPr kumimoji="0" lang="en-US" sz="44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This </a:t>
            </a:r>
            <a:r>
              <a:rPr lang="en-CA" sz="2000" dirty="0"/>
              <a:t>apex predator depends on the availability of sea ice from which to hunt its preferred prey—ice-adapted seals. Reduction in the area and period of sea ice coverage due to climate warming in the Canadian Arctic, with consequent reductions in feeding opportunity, is the primary threat to the persistence of this species. </a:t>
            </a:r>
            <a:r>
              <a:rPr lang="en-CA" sz="2000" dirty="0" smtClean="0"/>
              <a:t>The </a:t>
            </a:r>
            <a:r>
              <a:rPr lang="en-CA" sz="2000" dirty="0"/>
              <a:t>Canadian population is predicted to decline over the next three generations (35 years) due to a reduction in seasonal coverage of sea ice. This species may become </a:t>
            </a:r>
            <a:r>
              <a:rPr lang="en-CA" sz="2000" dirty="0" smtClean="0"/>
              <a:t>threatened </a:t>
            </a:r>
            <a:r>
              <a:rPr lang="en-CA" sz="2000" dirty="0"/>
              <a:t>in the future because the effects of sea ice loss on this species will be extensive and ongoing.</a:t>
            </a:r>
            <a:endParaRPr lang="en-US" sz="2000" kern="0" dirty="0">
              <a:solidFill>
                <a:srgbClr val="7A81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70634928"/>
              </p:ext>
            </p:extLst>
          </p:nvPr>
        </p:nvGraphicFramePr>
        <p:xfrm>
          <a:off x="-4293" y="6248400"/>
          <a:ext cx="9143991" cy="640080"/>
        </p:xfrm>
        <a:graphic>
          <a:graphicData uri="http://schemas.openxmlformats.org/drawingml/2006/table">
            <a:tbl>
              <a:tblPr firstRow="1" bandRow="1">
                <a:tableStyleId>{5C22544A-7EE6-4342-B048-85BDC9FD1C3A}</a:tableStyleId>
              </a:tblPr>
              <a:tblGrid>
                <a:gridCol w="3047997"/>
                <a:gridCol w="3047997"/>
                <a:gridCol w="3047997"/>
              </a:tblGrid>
              <a:tr h="617113">
                <a:tc>
                  <a:txBody>
                    <a:bodyPr/>
                    <a:lstStyle/>
                    <a:p>
                      <a:pPr algn="ctr"/>
                      <a:r>
                        <a:rPr lang="en-CA" dirty="0" smtClean="0">
                          <a:solidFill>
                            <a:srgbClr val="0070C0"/>
                          </a:solidFill>
                        </a:rPr>
                        <a:t>COSEWIC range – Artic</a:t>
                      </a:r>
                      <a:r>
                        <a:rPr lang="en-CA" baseline="0" dirty="0" smtClean="0">
                          <a:solidFill>
                            <a:srgbClr val="0070C0"/>
                          </a:solidFill>
                        </a:rPr>
                        <a:t> Ocean, YT,NT,MB,ON,QC</a:t>
                      </a:r>
                      <a:endParaRPr lang="en-CA" dirty="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solidFill>
                            <a:srgbClr val="0070C0"/>
                          </a:solidFill>
                        </a:rPr>
                        <a:t>COSEWIC status – Special</a:t>
                      </a:r>
                      <a:r>
                        <a:rPr lang="en-CA" baseline="0" dirty="0" smtClean="0">
                          <a:solidFill>
                            <a:srgbClr val="0070C0"/>
                          </a:solidFill>
                        </a:rPr>
                        <a:t> Concern</a:t>
                      </a:r>
                      <a:endParaRPr lang="en-CA" dirty="0" smtClean="0">
                        <a:solidFill>
                          <a:srgbClr val="0070C0"/>
                        </a:solidFill>
                      </a:endParaRPr>
                    </a:p>
                  </a:txBody>
                  <a:tcPr>
                    <a:blipFill>
                      <a:blip r:embed="rId3"/>
                      <a:tile tx="0" ty="0" sx="100000" sy="100000" flip="none" algn="tl"/>
                    </a:blipFill>
                  </a:tcPr>
                </a:tc>
                <a:tc>
                  <a:txBody>
                    <a:bodyPr/>
                    <a:lstStyle/>
                    <a:p>
                      <a:pPr algn="ctr"/>
                      <a:r>
                        <a:rPr lang="en-CA" dirty="0" smtClean="0">
                          <a:solidFill>
                            <a:srgbClr val="0070C0"/>
                          </a:solidFill>
                        </a:rPr>
                        <a:t>COSEWIC assessment date – November 2018</a:t>
                      </a:r>
                      <a:endParaRPr lang="en-CA" dirty="0">
                        <a:solidFill>
                          <a:srgbClr val="0070C0"/>
                        </a:solidFill>
                      </a:endParaRPr>
                    </a:p>
                  </a:txBody>
                  <a:tcPr>
                    <a:blipFill>
                      <a:blip r:embed="rId3"/>
                      <a:tile tx="0" ty="0" sx="100000" sy="100000" flip="none" algn="tl"/>
                    </a:blipFill>
                  </a:tcPr>
                </a:tc>
              </a:tr>
            </a:tbl>
          </a:graphicData>
        </a:graphic>
      </p:graphicFrame>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367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457977"/>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52400" y="1"/>
            <a:ext cx="9525000" cy="13715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noProof="0" dirty="0" smtClean="0">
                <a:solidFill>
                  <a:srgbClr val="0070C0"/>
                </a:solidFill>
                <a:latin typeface="Goudy Old Style" panose="02020502050305020303" pitchFamily="18" charset="0"/>
              </a:rPr>
              <a:t>Why Do Species Become At Risk?</a:t>
            </a:r>
            <a:r>
              <a:rPr kumimoji="0" lang="en-US" sz="44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400" b="0" i="0" u="none" strike="noStrike" kern="1200" cap="all" spc="0" normalizeH="0" baseline="0" noProof="0" dirty="0" smtClean="0">
                <a:ln>
                  <a:noFill/>
                </a:ln>
                <a:solidFill>
                  <a:srgbClr val="002060"/>
                </a:solidFill>
                <a:effectLst/>
                <a:uLnTx/>
                <a:uFillTx/>
                <a:latin typeface="Impact"/>
              </a:rPr>
              <a:t/>
            </a:r>
            <a:br>
              <a:rPr kumimoji="0" lang="en-CA" sz="4400" b="0" i="0" u="none" strike="noStrike" kern="1200" cap="all" spc="0" normalizeH="0" baseline="0" noProof="0" dirty="0" smtClean="0">
                <a:ln>
                  <a:noFill/>
                </a:ln>
                <a:solidFill>
                  <a:srgbClr val="002060"/>
                </a:solidFill>
                <a:effectLst/>
                <a:uLnTx/>
                <a:uFillTx/>
                <a:latin typeface="Impact"/>
              </a:rPr>
            </a:br>
            <a:endParaRPr kumimoji="0" lang="en-US" sz="4400" b="0" i="0" u="none" strike="noStrike" kern="1200" cap="all" spc="0" normalizeH="0" baseline="0" noProof="0" dirty="0">
              <a:ln>
                <a:noFill/>
              </a:ln>
              <a:solidFill>
                <a:srgbClr val="FFFFFF"/>
              </a:solidFill>
              <a:effectLst/>
              <a:uLnTx/>
              <a:uFillTx/>
              <a:latin typeface="Impact"/>
            </a:endParaRPr>
          </a:p>
        </p:txBody>
      </p:sp>
      <p:sp>
        <p:nvSpPr>
          <p:cNvPr id="11" name="Subtitle 2"/>
          <p:cNvSpPr txBox="1">
            <a:spLocks/>
          </p:cNvSpPr>
          <p:nvPr/>
        </p:nvSpPr>
        <p:spPr>
          <a:xfrm>
            <a:off x="0" y="3505201"/>
            <a:ext cx="9144000" cy="3352800"/>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8000" dirty="0" smtClean="0"/>
              <a:t>Many factors impact the survival of species by causing their populations to decline, but habitat loss and degradation is the main cause. While this can be the result of natural disasters – such as wildfire, flooding, drought, or hurricanes – it is more often due to human actions. As the human population grows, we use more land and resources. We drain wetlands to build housing developments, schools, businesses and roads. We turn grasslands and wooded areas into farms. We cut forests for wood or pulp and paper. </a:t>
            </a:r>
            <a:r>
              <a:rPr lang="en-CA" sz="8000" dirty="0"/>
              <a:t>Habitats </a:t>
            </a:r>
            <a:r>
              <a:rPr lang="en-CA" sz="8000" dirty="0" smtClean="0"/>
              <a:t>which </a:t>
            </a:r>
            <a:r>
              <a:rPr lang="en-CA" sz="8000" dirty="0"/>
              <a:t>species depend </a:t>
            </a:r>
            <a:r>
              <a:rPr lang="en-CA" sz="8000" dirty="0" smtClean="0"/>
              <a:t>on are </a:t>
            </a:r>
            <a:r>
              <a:rPr lang="en-CA" sz="8000" dirty="0"/>
              <a:t>lost or damaged. Other </a:t>
            </a:r>
            <a:r>
              <a:rPr lang="en-CA" sz="8000" dirty="0" smtClean="0"/>
              <a:t>factors include:</a:t>
            </a:r>
          </a:p>
          <a:p>
            <a:pPr algn="l"/>
            <a:endParaRPr lang="en-CA" sz="8000" dirty="0"/>
          </a:p>
          <a:p>
            <a:pPr algn="l"/>
            <a:endParaRPr lang="en-CA" sz="8000" dirty="0" smtClean="0"/>
          </a:p>
          <a:p>
            <a:pPr algn="l"/>
            <a:endParaRPr lang="en-CA" sz="8000" dirty="0"/>
          </a:p>
          <a:p>
            <a:pPr algn="l"/>
            <a:endParaRPr lang="en-CA" sz="8000" dirty="0" smtClean="0"/>
          </a:p>
          <a:p>
            <a:pPr algn="l"/>
            <a:endParaRPr lang="en-CA" sz="8000" dirty="0"/>
          </a:p>
          <a:p>
            <a:pPr algn="l"/>
            <a:endParaRPr lang="en-CA" sz="8000" dirty="0" smtClean="0"/>
          </a:p>
          <a:p>
            <a:pPr algn="l"/>
            <a:endParaRPr lang="en-CA" sz="8000" dirty="0"/>
          </a:p>
          <a:p>
            <a:pPr algn="l"/>
            <a:endParaRPr lang="en-CA" sz="8000" dirty="0"/>
          </a:p>
          <a:p>
            <a:pPr algn="l"/>
            <a:r>
              <a:rPr lang="en-CA" sz="8000" dirty="0" smtClean="0"/>
              <a:t>	</a:t>
            </a:r>
          </a:p>
          <a:p>
            <a:pPr algn="l"/>
            <a:endParaRPr lang="en-CA" sz="8000" dirty="0"/>
          </a:p>
          <a:p>
            <a:pPr algn="l"/>
            <a:endParaRPr lang="en-CA" sz="8000" dirty="0"/>
          </a:p>
          <a:p>
            <a:pPr algn="l"/>
            <a:r>
              <a:rPr lang="en-CA" sz="8000" dirty="0" smtClean="0"/>
              <a:t>	</a:t>
            </a:r>
          </a:p>
          <a:p>
            <a:pPr algn="l"/>
            <a:endParaRPr lang="en-CA" sz="8000" kern="0" dirty="0" smtClean="0">
              <a:solidFill>
                <a:srgbClr val="7A81FF"/>
              </a:solidFill>
            </a:endParaRPr>
          </a:p>
          <a:p>
            <a:pPr algn="l"/>
            <a:r>
              <a:rPr lang="en-CA" sz="8000" kern="0" dirty="0" smtClean="0">
                <a:solidFill>
                  <a:srgbClr val="7A81FF"/>
                </a:solidFill>
              </a:rPr>
              <a:t> </a:t>
            </a:r>
          </a:p>
          <a:p>
            <a:pPr algn="l"/>
            <a:endParaRPr lang="en-US" sz="7200" kern="0" dirty="0" smtClean="0">
              <a:solidFill>
                <a:srgbClr val="7A81FF"/>
              </a:solidFill>
            </a:endParaRPr>
          </a:p>
          <a:p>
            <a:pPr algn="l"/>
            <a:endParaRPr lang="en-US" kern="0" dirty="0">
              <a:solidFill>
                <a:srgbClr val="7A81FF"/>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 y="609600"/>
            <a:ext cx="9143990" cy="289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4279552548"/>
              </p:ext>
            </p:extLst>
          </p:nvPr>
        </p:nvGraphicFramePr>
        <p:xfrm>
          <a:off x="0" y="5298441"/>
          <a:ext cx="9143991" cy="1559560"/>
        </p:xfrm>
        <a:graphic>
          <a:graphicData uri="http://schemas.openxmlformats.org/drawingml/2006/table">
            <a:tbl>
              <a:tblPr firstRow="1" bandRow="1">
                <a:tableStyleId>{5C22544A-7EE6-4342-B048-85BDC9FD1C3A}</a:tableStyleId>
              </a:tblPr>
              <a:tblGrid>
                <a:gridCol w="2895591"/>
                <a:gridCol w="3352800"/>
                <a:gridCol w="2895600"/>
              </a:tblGrid>
              <a:tr h="370840">
                <a:tc>
                  <a:txBody>
                    <a:bodyPr/>
                    <a:lstStyle/>
                    <a:p>
                      <a:pPr algn="ctr"/>
                      <a:r>
                        <a:rPr lang="en-CA" dirty="0" smtClean="0">
                          <a:solidFill>
                            <a:srgbClr val="0070C0"/>
                          </a:solidFill>
                        </a:rPr>
                        <a:t>Overharvesting</a:t>
                      </a:r>
                    </a:p>
                  </a:txBody>
                  <a:tcPr>
                    <a:blipFill>
                      <a:blip r:embed="rId4"/>
                      <a:tile tx="0" ty="0" sx="100000" sy="100000" flip="none" algn="tl"/>
                    </a:blipFill>
                  </a:tcPr>
                </a:tc>
                <a:tc>
                  <a:txBody>
                    <a:bodyPr/>
                    <a:lstStyle/>
                    <a:p>
                      <a:pPr algn="ctr"/>
                      <a:r>
                        <a:rPr lang="en-CA" dirty="0" smtClean="0">
                          <a:solidFill>
                            <a:srgbClr val="0070C0"/>
                          </a:solidFill>
                        </a:rPr>
                        <a:t>Climate change</a:t>
                      </a:r>
                    </a:p>
                  </a:txBody>
                  <a:tcPr>
                    <a:blipFill>
                      <a:blip r:embed="rId4"/>
                      <a:tile tx="0" ty="0" sx="100000" sy="100000" flip="none" algn="tl"/>
                    </a:blipFill>
                  </a:tcPr>
                </a:tc>
                <a:tc>
                  <a:txBody>
                    <a:bodyPr/>
                    <a:lstStyle/>
                    <a:p>
                      <a:pPr algn="ctr"/>
                      <a:r>
                        <a:rPr lang="en-CA" dirty="0" smtClean="0">
                          <a:solidFill>
                            <a:srgbClr val="0070C0"/>
                          </a:solidFill>
                        </a:rPr>
                        <a:t>Disease</a:t>
                      </a:r>
                    </a:p>
                  </a:txBody>
                  <a:tcPr>
                    <a:blipFill>
                      <a:blip r:embed="rId4"/>
                      <a:tile tx="0" ty="0" sx="100000" sy="100000" flip="none" algn="tl"/>
                    </a:blipFill>
                  </a:tcPr>
                </a:tc>
              </a:tr>
              <a:tr h="594360">
                <a:tc>
                  <a:txBody>
                    <a:bodyPr/>
                    <a:lstStyle/>
                    <a:p>
                      <a:pPr algn="ctr"/>
                      <a:r>
                        <a:rPr lang="en-CA" b="1" dirty="0" smtClean="0">
                          <a:solidFill>
                            <a:srgbClr val="0070C0"/>
                          </a:solidFill>
                        </a:rPr>
                        <a:t>Genetic and reproductive isolation due to fragmentation of habitat</a:t>
                      </a:r>
                    </a:p>
                  </a:txBody>
                  <a:tcPr>
                    <a:blipFill>
                      <a:blip r:embed="rId4"/>
                      <a:tile tx="0" ty="0" sx="100000" sy="100000" flip="none" algn="tl"/>
                    </a:blipFill>
                  </a:tcPr>
                </a:tc>
                <a:tc>
                  <a:txBody>
                    <a:bodyPr/>
                    <a:lstStyle/>
                    <a:p>
                      <a:pPr algn="ctr"/>
                      <a:endParaRPr lang="en-CA" b="1" dirty="0" smtClean="0">
                        <a:solidFill>
                          <a:srgbClr val="0070C0"/>
                        </a:solidFill>
                      </a:endParaRPr>
                    </a:p>
                    <a:p>
                      <a:pPr algn="ctr"/>
                      <a:r>
                        <a:rPr lang="en-CA" b="1" dirty="0" smtClean="0">
                          <a:solidFill>
                            <a:srgbClr val="0070C0"/>
                          </a:solidFill>
                        </a:rPr>
                        <a:t>Invasive species</a:t>
                      </a:r>
                    </a:p>
                  </a:txBody>
                  <a:tcPr>
                    <a:blipFill>
                      <a:blip r:embed="rId4"/>
                      <a:tile tx="0" ty="0" sx="100000" sy="100000" flip="none" algn="tl"/>
                    </a:blipFill>
                  </a:tcPr>
                </a:tc>
                <a:tc>
                  <a:txBody>
                    <a:bodyPr/>
                    <a:lstStyle/>
                    <a:p>
                      <a:pPr algn="ctr"/>
                      <a:r>
                        <a:rPr lang="en-CA" b="1" dirty="0" smtClean="0">
                          <a:solidFill>
                            <a:srgbClr val="0070C0"/>
                          </a:solidFill>
                        </a:rPr>
                        <a:t>Environmental contamination such as chemicals like herbicides and pesticides</a:t>
                      </a:r>
                    </a:p>
                  </a:txBody>
                  <a:tcPr>
                    <a:blipFill>
                      <a:blip r:embed="rId4"/>
                      <a:tile tx="0" ty="0" sx="100000" sy="100000" flip="none" algn="tl"/>
                    </a:blipFill>
                  </a:tcPr>
                </a:tc>
              </a:tr>
            </a:tbl>
          </a:graphicData>
        </a:graphic>
      </p:graphicFrame>
    </p:spTree>
    <p:extLst>
      <p:ext uri="{BB962C8B-B14F-4D97-AF65-F5344CB8AC3E}">
        <p14:creationId xmlns:p14="http://schemas.microsoft.com/office/powerpoint/2010/main" val="1738807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noProof="0" dirty="0" smtClean="0">
                <a:solidFill>
                  <a:srgbClr val="0070C0"/>
                </a:solidFill>
                <a:latin typeface="Goudy Old Style" panose="02020502050305020303" pitchFamily="18" charset="0"/>
              </a:rPr>
              <a:t>What Is COSEWIC?</a:t>
            </a:r>
            <a:r>
              <a:rPr kumimoji="0" lang="en-US" sz="44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The Committee on the Status of Endangered Wildlife in Canada (COSEWIC) was created in 1977 to </a:t>
            </a:r>
            <a:r>
              <a:rPr lang="en-CA" sz="2000" dirty="0"/>
              <a:t>identify wildlife species that are at risk across Canada. The assessment process is based on a combination of science, Aboriginal Traditional and community knowledge about a wildlife species' biology, population status, range, and </a:t>
            </a:r>
            <a:r>
              <a:rPr lang="en-CA" sz="2000" dirty="0" smtClean="0"/>
              <a:t>threats. COSEWIC’s experts assign species to one of the following categories: not at risk, data deficient, special concern, threatened, endangered, extirpated, or extinct. </a:t>
            </a:r>
          </a:p>
          <a:p>
            <a:pPr marL="0" indent="0" algn="l"/>
            <a:endParaRPr lang="en-CA" sz="2000" dirty="0" smtClean="0"/>
          </a:p>
          <a:p>
            <a:pPr marL="0" indent="0" algn="l"/>
            <a:endParaRPr lang="en-CA" sz="20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2676"/>
          <a:stretch/>
        </p:blipFill>
        <p:spPr bwMode="auto">
          <a:xfrm>
            <a:off x="0" y="609600"/>
            <a:ext cx="9144000" cy="289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846954297"/>
              </p:ext>
            </p:extLst>
          </p:nvPr>
        </p:nvGraphicFramePr>
        <p:xfrm>
          <a:off x="33280" y="5624634"/>
          <a:ext cx="9143990" cy="1234440"/>
        </p:xfrm>
        <a:graphic>
          <a:graphicData uri="http://schemas.openxmlformats.org/drawingml/2006/table">
            <a:tbl>
              <a:tblPr firstRow="1" bandRow="1">
                <a:tableStyleId>{5C22544A-7EE6-4342-B048-85BDC9FD1C3A}</a:tableStyleId>
              </a:tblPr>
              <a:tblGrid>
                <a:gridCol w="9143990"/>
              </a:tblGrid>
              <a:tr h="1234440">
                <a:tc>
                  <a:txBody>
                    <a:bodyPr/>
                    <a:lstStyle/>
                    <a:p>
                      <a:r>
                        <a:rPr lang="en-CA" dirty="0" smtClean="0">
                          <a:solidFill>
                            <a:srgbClr val="0070C0"/>
                          </a:solidFill>
                        </a:rPr>
                        <a:t>The Canadian federal government takes COSEWIC assessments into consideration when establishing the official list of wildlife species at risk. Wildlife species that have been identified as at risk by COSEWIC may then qualify for legal protection and recovery under the Species at Risk Act.</a:t>
                      </a:r>
                    </a:p>
                  </a:txBody>
                  <a:tcPr>
                    <a:blipFill>
                      <a:blip r:embed="rId4"/>
                      <a:tile tx="0" ty="0" sx="100000" sy="100000" flip="none" algn="tl"/>
                    </a:blipFill>
                  </a:tcPr>
                </a:tc>
              </a:tr>
            </a:tbl>
          </a:graphicData>
        </a:graphic>
      </p:graphicFrame>
    </p:spTree>
    <p:extLst>
      <p:ext uri="{BB962C8B-B14F-4D97-AF65-F5344CB8AC3E}">
        <p14:creationId xmlns:p14="http://schemas.microsoft.com/office/powerpoint/2010/main" val="628389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smtClean="0">
                <a:solidFill>
                  <a:srgbClr val="0070C0"/>
                </a:solidFill>
                <a:latin typeface="Goudy Old Style" panose="02020502050305020303" pitchFamily="18" charset="0"/>
              </a:rPr>
              <a:t>How Are They Categorized?</a:t>
            </a:r>
            <a:r>
              <a:rPr kumimoji="0" lang="en-US" sz="48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1295399"/>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Species that are in decline or at risk of extinction are put into different groups based on their level of risk of further decline, so that ideally, protection and recovery efforts can be prioritized. The Species </a:t>
            </a:r>
            <a:r>
              <a:rPr lang="en-CA" sz="2000" dirty="0"/>
              <a:t>at Risk </a:t>
            </a:r>
            <a:r>
              <a:rPr lang="en-CA" sz="2000" dirty="0" smtClean="0"/>
              <a:t>Act </a:t>
            </a:r>
            <a:r>
              <a:rPr lang="en-CA" sz="2000" dirty="0"/>
              <a:t>defines the level of risk in four categories: </a:t>
            </a:r>
            <a:endParaRPr lang="en-CA" sz="2000" dirty="0" smtClean="0"/>
          </a:p>
          <a:p>
            <a:pPr marL="0" indent="0" algn="l"/>
            <a:endParaRPr lang="en-CA" sz="2400" dirty="0"/>
          </a:p>
          <a:p>
            <a:pPr marL="0" indent="0" algn="l"/>
            <a:endParaRPr lang="en-CA" sz="8000" dirty="0" smtClean="0"/>
          </a:p>
          <a:p>
            <a:pPr algn="l"/>
            <a:endParaRPr lang="en-US" sz="7200" kern="0" dirty="0" smtClean="0">
              <a:solidFill>
                <a:srgbClr val="7A81FF"/>
              </a:solidFill>
            </a:endParaRPr>
          </a:p>
          <a:p>
            <a:pPr algn="l"/>
            <a:endParaRPr lang="en-US" kern="0" dirty="0">
              <a:solidFill>
                <a:srgbClr val="7A81FF"/>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9600"/>
            <a:ext cx="9144000" cy="289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710628196"/>
              </p:ext>
            </p:extLst>
          </p:nvPr>
        </p:nvGraphicFramePr>
        <p:xfrm>
          <a:off x="8" y="4495800"/>
          <a:ext cx="9143992" cy="2362200"/>
        </p:xfrm>
        <a:graphic>
          <a:graphicData uri="http://schemas.openxmlformats.org/drawingml/2006/table">
            <a:tbl>
              <a:tblPr firstRow="1" bandRow="1">
                <a:tableStyleId>{5C22544A-7EE6-4342-B048-85BDC9FD1C3A}</a:tableStyleId>
              </a:tblPr>
              <a:tblGrid>
                <a:gridCol w="2819392"/>
                <a:gridCol w="2514600"/>
                <a:gridCol w="1905000"/>
                <a:gridCol w="1905000"/>
              </a:tblGrid>
              <a:tr h="2362200">
                <a:tc>
                  <a:txBody>
                    <a:bodyPr/>
                    <a:lstStyle/>
                    <a:p>
                      <a:r>
                        <a:rPr lang="en-CA" dirty="0" smtClean="0">
                          <a:solidFill>
                            <a:srgbClr val="0070C0"/>
                          </a:solidFill>
                        </a:rPr>
                        <a:t>Special concern – a wildlife species that may become a threatened or an endangered species because of a combination of biological characteristics and identified threats.</a:t>
                      </a:r>
                      <a:endParaRPr lang="en-CA" dirty="0">
                        <a:solidFill>
                          <a:srgbClr val="0070C0"/>
                        </a:solidFill>
                      </a:endParaRPr>
                    </a:p>
                  </a:txBody>
                  <a:tcPr>
                    <a:blipFill>
                      <a:blip r:embed="rId4"/>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rgbClr val="0070C0"/>
                          </a:solidFill>
                          <a:effectLst/>
                          <a:latin typeface="+mn-lt"/>
                          <a:ea typeface="+mn-ea"/>
                          <a:cs typeface="+mn-cs"/>
                        </a:rPr>
                        <a:t>Threatened – a wildlife species that is likely to become endangered if nothing is done to reverse the factors leading to its extirpation or extinction.</a:t>
                      </a:r>
                    </a:p>
                  </a:txBody>
                  <a:tcPr>
                    <a:blipFill>
                      <a:blip r:embed="rId4"/>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rgbClr val="0070C0"/>
                          </a:solidFill>
                          <a:effectLst/>
                          <a:latin typeface="+mn-lt"/>
                          <a:ea typeface="+mn-ea"/>
                          <a:cs typeface="+mn-cs"/>
                        </a:rPr>
                        <a:t>Endangered – a wildlife species that is facing imminent extirpation or extinction.</a:t>
                      </a:r>
                    </a:p>
                    <a:p>
                      <a:endParaRPr lang="en-CA" dirty="0"/>
                    </a:p>
                  </a:txBody>
                  <a:tcPr>
                    <a:blipFill>
                      <a:blip r:embed="rId4"/>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rgbClr val="0070C0"/>
                          </a:solidFill>
                          <a:effectLst/>
                          <a:latin typeface="+mn-lt"/>
                          <a:ea typeface="+mn-ea"/>
                          <a:cs typeface="+mn-cs"/>
                        </a:rPr>
                        <a:t>Extirpated – a wildlife species that no longer exists in the wild in Canada, but exists elsewhere. </a:t>
                      </a:r>
                    </a:p>
                    <a:p>
                      <a:endParaRPr lang="en-CA" dirty="0"/>
                    </a:p>
                  </a:txBody>
                  <a:tcPr>
                    <a:blipFill>
                      <a:blip r:embed="rId4"/>
                      <a:tile tx="0" ty="0" sx="100000" sy="100000" flip="none" algn="tl"/>
                    </a:blipFill>
                  </a:tcPr>
                </a:tc>
              </a:tr>
            </a:tbl>
          </a:graphicData>
        </a:graphic>
      </p:graphicFrame>
    </p:spTree>
    <p:extLst>
      <p:ext uri="{BB962C8B-B14F-4D97-AF65-F5344CB8AC3E}">
        <p14:creationId xmlns:p14="http://schemas.microsoft.com/office/powerpoint/2010/main" val="154680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228600" y="1"/>
            <a:ext cx="952500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noProof="0" dirty="0" smtClean="0">
                <a:solidFill>
                  <a:srgbClr val="0070C0"/>
                </a:solidFill>
                <a:latin typeface="Goudy Old Style" panose="02020502050305020303" pitchFamily="18" charset="0"/>
              </a:rPr>
              <a:t>What is the Species At Risk Act?</a:t>
            </a:r>
            <a:r>
              <a:rPr kumimoji="0" lang="en-US" sz="44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2133599"/>
          </a:xfrm>
          <a:prstGeom prst="rect">
            <a:avLst/>
          </a:prstGeom>
        </p:spPr>
        <p:txBody>
          <a:bodyPr>
            <a:no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The </a:t>
            </a:r>
            <a:r>
              <a:rPr lang="en-CA" sz="2000" dirty="0"/>
              <a:t>federal </a:t>
            </a:r>
            <a:r>
              <a:rPr lang="en-CA" sz="2000" dirty="0" smtClean="0"/>
              <a:t>government</a:t>
            </a:r>
            <a:r>
              <a:rPr lang="en-CA" sz="2000" dirty="0"/>
              <a:t> </a:t>
            </a:r>
            <a:r>
              <a:rPr lang="en-CA" sz="2000" dirty="0" smtClean="0"/>
              <a:t>passed the </a:t>
            </a:r>
            <a:r>
              <a:rPr lang="en-CA" sz="2000" dirty="0"/>
              <a:t>Species at Risk Act (SARA</a:t>
            </a:r>
            <a:r>
              <a:rPr lang="en-CA" sz="2000" dirty="0" smtClean="0"/>
              <a:t>) in 2002. It is designed to</a:t>
            </a:r>
            <a:r>
              <a:rPr lang="en-CA" sz="2000" dirty="0"/>
              <a:t> </a:t>
            </a:r>
            <a:r>
              <a:rPr lang="en-CA" sz="2000" dirty="0" smtClean="0"/>
              <a:t>prevent Canadian wildlife species from becoming extinct or extirpated,</a:t>
            </a:r>
            <a:r>
              <a:rPr lang="en-CA" sz="2000" dirty="0"/>
              <a:t> </a:t>
            </a:r>
            <a:r>
              <a:rPr lang="en-CA" sz="2000" dirty="0" smtClean="0"/>
              <a:t>provide </a:t>
            </a:r>
            <a:r>
              <a:rPr lang="en-CA" sz="2000" dirty="0"/>
              <a:t>for the recovery of species that are </a:t>
            </a:r>
            <a:r>
              <a:rPr lang="en-CA" sz="2000" dirty="0" smtClean="0"/>
              <a:t>endangered </a:t>
            </a:r>
            <a:r>
              <a:rPr lang="en-CA" sz="2000" dirty="0"/>
              <a:t>or threatened as a result of human </a:t>
            </a:r>
            <a:r>
              <a:rPr lang="en-CA" sz="2000" dirty="0" smtClean="0"/>
              <a:t>activity, and manage </a:t>
            </a:r>
            <a:r>
              <a:rPr lang="en-CA" sz="2000" dirty="0"/>
              <a:t>species of special concern to prevent them from becoming endangered or threatened. There are also requirements that recovery strategies or management plans be developed for all listed species, and that critical habitat for listed species be defined and protected</a:t>
            </a:r>
            <a:r>
              <a:rPr lang="en-CA" sz="2000" dirty="0" smtClean="0"/>
              <a:t>. It is prohibited under SARA to:</a:t>
            </a:r>
          </a:p>
          <a:p>
            <a:pPr marL="0" indent="0" algn="l"/>
            <a:endParaRPr lang="en-CA" sz="2000" dirty="0" smtClean="0"/>
          </a:p>
          <a:p>
            <a:pPr marL="0" indent="0" algn="l"/>
            <a:endParaRPr lang="en-CA" sz="2000" dirty="0"/>
          </a:p>
          <a:p>
            <a:pPr algn="l"/>
            <a:endParaRPr lang="en-US" sz="2000" kern="0" dirty="0" smtClean="0">
              <a:solidFill>
                <a:srgbClr val="7A81FF"/>
              </a:solidFill>
            </a:endParaRPr>
          </a:p>
          <a:p>
            <a:pPr algn="l"/>
            <a:endParaRPr lang="en-US" sz="2000" kern="0" dirty="0">
              <a:solidFill>
                <a:srgbClr val="7A81FF"/>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04"/>
          <a:stretch/>
        </p:blipFill>
        <p:spPr bwMode="auto">
          <a:xfrm>
            <a:off x="11" y="609600"/>
            <a:ext cx="9143990" cy="289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84504802"/>
              </p:ext>
            </p:extLst>
          </p:nvPr>
        </p:nvGraphicFramePr>
        <p:xfrm>
          <a:off x="0" y="5638799"/>
          <a:ext cx="9143988" cy="1463040"/>
        </p:xfrm>
        <a:graphic>
          <a:graphicData uri="http://schemas.openxmlformats.org/drawingml/2006/table">
            <a:tbl>
              <a:tblPr firstRow="1" bandRow="1">
                <a:tableStyleId>{5C22544A-7EE6-4342-B048-85BDC9FD1C3A}</a:tableStyleId>
              </a:tblPr>
              <a:tblGrid>
                <a:gridCol w="3047996"/>
                <a:gridCol w="3047996"/>
                <a:gridCol w="3047996"/>
              </a:tblGrid>
              <a:tr h="1219200">
                <a:tc>
                  <a:txBody>
                    <a:bodyPr/>
                    <a:lstStyle/>
                    <a:p>
                      <a:r>
                        <a:rPr lang="en-CA" dirty="0" smtClean="0">
                          <a:solidFill>
                            <a:srgbClr val="0070C0"/>
                          </a:solidFill>
                        </a:rPr>
                        <a:t>Kill, harm, harass, capture or take individuals of extirpated, endangered or threatened species.</a:t>
                      </a:r>
                      <a:endParaRPr lang="en-CA" dirty="0">
                        <a:solidFill>
                          <a:srgbClr val="0070C0"/>
                        </a:solidFill>
                      </a:endParaRPr>
                    </a:p>
                  </a:txBody>
                  <a:tcPr>
                    <a:blipFill>
                      <a:blip r:embed="rId4"/>
                      <a:tile tx="0" ty="0" sx="100000" sy="100000" flip="none" algn="tl"/>
                    </a:blipFill>
                  </a:tcPr>
                </a:tc>
                <a:tc>
                  <a:txBody>
                    <a:bodyPr/>
                    <a:lstStyle/>
                    <a:p>
                      <a:pPr algn="l" fontAlgn="base">
                        <a:buFont typeface="Arial"/>
                        <a:buNone/>
                      </a:pPr>
                      <a:r>
                        <a:rPr lang="en-CA" b="1" i="0" dirty="0" smtClean="0">
                          <a:solidFill>
                            <a:srgbClr val="0070C0"/>
                          </a:solidFill>
                          <a:effectLst/>
                          <a:latin typeface="+mn-lt"/>
                        </a:rPr>
                        <a:t>Possess, collect, buy, sell or trade individuals or parts of extirpated,</a:t>
                      </a:r>
                      <a:r>
                        <a:rPr lang="en-CA" b="1" i="0" baseline="0" dirty="0" smtClean="0">
                          <a:solidFill>
                            <a:srgbClr val="0070C0"/>
                          </a:solidFill>
                          <a:effectLst/>
                          <a:latin typeface="+mn-lt"/>
                        </a:rPr>
                        <a:t> endangered or threatened species</a:t>
                      </a:r>
                      <a:r>
                        <a:rPr lang="en-CA" b="1" i="0" dirty="0" smtClean="0">
                          <a:solidFill>
                            <a:srgbClr val="0070C0"/>
                          </a:solidFill>
                          <a:effectLst/>
                          <a:latin typeface="+mn-lt"/>
                        </a:rPr>
                        <a:t>.</a:t>
                      </a:r>
                    </a:p>
                    <a:p>
                      <a:endParaRPr lang="en-CA" dirty="0"/>
                    </a:p>
                  </a:txBody>
                  <a:tcPr>
                    <a:blipFill>
                      <a:blip r:embed="rId4"/>
                      <a:tile tx="0" ty="0" sx="100000" sy="100000" flip="none" algn="tl"/>
                    </a:blipFill>
                  </a:tcPr>
                </a:tc>
                <a:tc>
                  <a:txBody>
                    <a:bodyPr/>
                    <a:lstStyle/>
                    <a:p>
                      <a:r>
                        <a:rPr lang="en-CA" dirty="0" smtClean="0">
                          <a:solidFill>
                            <a:srgbClr val="0070C0"/>
                          </a:solidFill>
                        </a:rPr>
                        <a:t>Damage or destroy an individual’s residence</a:t>
                      </a:r>
                      <a:r>
                        <a:rPr lang="en-CA" baseline="0" dirty="0" smtClean="0">
                          <a:solidFill>
                            <a:srgbClr val="0070C0"/>
                          </a:solidFill>
                        </a:rPr>
                        <a:t> or part of the species’ legally identified critical habitat.</a:t>
                      </a:r>
                      <a:endParaRPr lang="en-CA" dirty="0">
                        <a:solidFill>
                          <a:srgbClr val="0070C0"/>
                        </a:solidFill>
                      </a:endParaRPr>
                    </a:p>
                  </a:txBody>
                  <a:tcPr>
                    <a:blipFill>
                      <a:blip r:embed="rId4"/>
                      <a:tile tx="0" ty="0" sx="100000" sy="100000" flip="none" algn="tl"/>
                    </a:blipFill>
                  </a:tcPr>
                </a:tc>
              </a:tr>
            </a:tbl>
          </a:graphicData>
        </a:graphic>
      </p:graphicFrame>
    </p:spTree>
    <p:extLst>
      <p:ext uri="{BB962C8B-B14F-4D97-AF65-F5344CB8AC3E}">
        <p14:creationId xmlns:p14="http://schemas.microsoft.com/office/powerpoint/2010/main" val="360648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dirty="0" smtClean="0">
                <a:solidFill>
                  <a:srgbClr val="0070C0"/>
                </a:solidFill>
                <a:latin typeface="Goudy Old Style" panose="02020502050305020303" pitchFamily="18" charset="0"/>
              </a:rPr>
              <a:t>What Is Being Done</a:t>
            </a:r>
            <a:r>
              <a:rPr lang="en-US" sz="4400" noProof="0" dirty="0" smtClean="0">
                <a:solidFill>
                  <a:srgbClr val="0070C0"/>
                </a:solidFill>
                <a:latin typeface="Goudy Old Style" panose="02020502050305020303" pitchFamily="18" charset="0"/>
              </a:rPr>
              <a:t>?</a:t>
            </a:r>
            <a:r>
              <a:rPr kumimoji="0" lang="en-US" sz="4400" i="0" u="none" strike="noStrike" kern="1200" cap="all" spc="0" normalizeH="0" noProof="0" dirty="0" smtClean="0">
                <a:ln>
                  <a:noFill/>
                </a:ln>
                <a:solidFill>
                  <a:srgbClr val="0070C0"/>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000" dirty="0" smtClean="0"/>
              <a:t>Canadian federal, provincial/territorial and municipal government agencies create and enforce laws regulating everything from hunting and fishing to resource extraction and land development. </a:t>
            </a:r>
            <a:r>
              <a:rPr lang="en-CA" sz="2000" dirty="0"/>
              <a:t>P</a:t>
            </a:r>
            <a:r>
              <a:rPr lang="en-CA" sz="2000" dirty="0" smtClean="0"/>
              <a:t>rotected areas are set aside such as national and provincial parks, marine conservation areas and wildlife reserves. These provide habitats for thousands of species (plants, animals, insects, etc.) across Canada, including species at risk. </a:t>
            </a:r>
            <a:r>
              <a:rPr lang="en-CA" sz="2000" dirty="0"/>
              <a:t>Protected areas </a:t>
            </a:r>
            <a:r>
              <a:rPr lang="en-CA" sz="2000" dirty="0" smtClean="0"/>
              <a:t>ensure that </a:t>
            </a:r>
            <a:r>
              <a:rPr lang="en-CA" sz="2000" dirty="0" smtClean="0"/>
              <a:t>special habitats </a:t>
            </a:r>
            <a:r>
              <a:rPr lang="en-CA" sz="2000" dirty="0" smtClean="0"/>
              <a:t>are </a:t>
            </a:r>
            <a:r>
              <a:rPr lang="en-CA" sz="2000" dirty="0" smtClean="0"/>
              <a:t>preserved for the long-term survival of species that rely on them.</a:t>
            </a:r>
            <a:r>
              <a:rPr lang="en-CA" sz="2000" dirty="0" smtClean="0"/>
              <a:t> Examples </a:t>
            </a:r>
            <a:r>
              <a:rPr lang="en-CA" sz="2000" dirty="0" smtClean="0"/>
              <a:t>of species at risk inhabiting a protected </a:t>
            </a:r>
            <a:r>
              <a:rPr lang="en-CA" sz="2000" dirty="0" smtClean="0"/>
              <a:t>area are:</a:t>
            </a:r>
            <a:endParaRPr lang="en-CA" sz="2000" dirty="0" smtClean="0"/>
          </a:p>
          <a:p>
            <a:pPr algn="l"/>
            <a:endParaRPr lang="en-CA" sz="2000" dirty="0"/>
          </a:p>
          <a:p>
            <a:pPr algn="l"/>
            <a:r>
              <a:rPr lang="en-CA" sz="2000" dirty="0" smtClean="0"/>
              <a:t>	</a:t>
            </a:r>
            <a:endParaRPr lang="en-CA" sz="7200" kern="0" dirty="0">
              <a:solidFill>
                <a:srgbClr val="7A81FF"/>
              </a:solidFill>
            </a:endParaRPr>
          </a:p>
          <a:p>
            <a:pPr algn="l"/>
            <a:endParaRPr lang="en-US" sz="7200" kern="0" dirty="0" smtClean="0">
              <a:solidFill>
                <a:srgbClr val="7A81FF"/>
              </a:solidFill>
            </a:endParaRPr>
          </a:p>
          <a:p>
            <a:pPr algn="l"/>
            <a:endParaRPr lang="en-US" kern="0" dirty="0">
              <a:solidFill>
                <a:srgbClr val="7A81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77151580"/>
              </p:ext>
            </p:extLst>
          </p:nvPr>
        </p:nvGraphicFramePr>
        <p:xfrm>
          <a:off x="9" y="5715000"/>
          <a:ext cx="9143991" cy="1188720"/>
        </p:xfrm>
        <a:graphic>
          <a:graphicData uri="http://schemas.openxmlformats.org/drawingml/2006/table">
            <a:tbl>
              <a:tblPr firstRow="1" bandRow="1">
                <a:tableStyleId>{5C22544A-7EE6-4342-B048-85BDC9FD1C3A}</a:tableStyleId>
              </a:tblPr>
              <a:tblGrid>
                <a:gridCol w="3047997"/>
                <a:gridCol w="3047997"/>
                <a:gridCol w="3047997"/>
              </a:tblGrid>
              <a:tr h="1143000">
                <a:tc>
                  <a:txBody>
                    <a:bodyPr/>
                    <a:lstStyle/>
                    <a:p>
                      <a:pPr algn="ctr"/>
                      <a:endParaRPr lang="en-CA" dirty="0" smtClean="0">
                        <a:solidFill>
                          <a:srgbClr val="0070C0"/>
                        </a:solidFill>
                      </a:endParaRPr>
                    </a:p>
                    <a:p>
                      <a:pPr algn="ctr"/>
                      <a:r>
                        <a:rPr lang="en-CA" dirty="0" smtClean="0">
                          <a:solidFill>
                            <a:srgbClr val="0070C0"/>
                          </a:solidFill>
                        </a:rPr>
                        <a:t>Peregrine Falcon – Fundy National Park (NB)</a:t>
                      </a:r>
                      <a:endParaRPr lang="en-CA" dirty="0">
                        <a:solidFill>
                          <a:srgbClr val="0070C0"/>
                        </a:solidFill>
                      </a:endParaRPr>
                    </a:p>
                  </a:txBody>
                  <a:tcPr>
                    <a:blipFill>
                      <a:blip r:embed="rId3"/>
                      <a:tile tx="0" ty="0" sx="100000" sy="100000" flip="none" algn="tl"/>
                    </a:blipFill>
                  </a:tcPr>
                </a:tc>
                <a:tc>
                  <a:txBody>
                    <a:bodyPr/>
                    <a:lstStyle/>
                    <a:p>
                      <a:pPr algn="ctr"/>
                      <a:endParaRPr lang="en-CA" dirty="0" smtClean="0"/>
                    </a:p>
                    <a:p>
                      <a:pPr algn="ctr"/>
                      <a:r>
                        <a:rPr lang="en-CA" dirty="0" smtClean="0">
                          <a:solidFill>
                            <a:srgbClr val="0070C0"/>
                          </a:solidFill>
                        </a:rPr>
                        <a:t>Woodland</a:t>
                      </a:r>
                      <a:r>
                        <a:rPr lang="en-CA" baseline="0" dirty="0" smtClean="0">
                          <a:solidFill>
                            <a:srgbClr val="0070C0"/>
                          </a:solidFill>
                        </a:rPr>
                        <a:t> Caribou – Jasper National Park (AB)</a:t>
                      </a:r>
                      <a:endParaRPr lang="en-CA" dirty="0">
                        <a:solidFill>
                          <a:srgbClr val="0070C0"/>
                        </a:solidFill>
                      </a:endParaRPr>
                    </a:p>
                  </a:txBody>
                  <a:tcPr>
                    <a:blipFill>
                      <a:blip r:embed="rId3"/>
                      <a:tile tx="0" ty="0" sx="100000" sy="100000" flip="none" algn="tl"/>
                    </a:blipFill>
                  </a:tcPr>
                </a:tc>
                <a:tc>
                  <a:txBody>
                    <a:bodyPr/>
                    <a:lstStyle/>
                    <a:p>
                      <a:endParaRPr lang="en-CA" dirty="0" smtClean="0"/>
                    </a:p>
                    <a:p>
                      <a:pPr algn="ctr"/>
                      <a:r>
                        <a:rPr lang="en-CA" dirty="0" smtClean="0">
                          <a:solidFill>
                            <a:srgbClr val="0070C0"/>
                          </a:solidFill>
                        </a:rPr>
                        <a:t>Newfoundland Marten – Terra Nova National Park (NL)</a:t>
                      </a:r>
                      <a:endParaRPr lang="en-CA" dirty="0">
                        <a:solidFill>
                          <a:srgbClr val="0070C0"/>
                        </a:solidFill>
                      </a:endParaRPr>
                    </a:p>
                  </a:txBody>
                  <a:tcPr>
                    <a:blipFill>
                      <a:blip r:embed="rId3"/>
                      <a:tile tx="0" ty="0" sx="100000" sy="100000" flip="none" algn="tl"/>
                    </a:blipFill>
                  </a:tcPr>
                </a:tc>
              </a:tr>
            </a:tbl>
          </a:graphicData>
        </a:graphic>
      </p:graphicFrame>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39"/>
          <a:stretch/>
        </p:blipFill>
        <p:spPr bwMode="auto">
          <a:xfrm>
            <a:off x="11" y="679361"/>
            <a:ext cx="2971790" cy="282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679362"/>
            <a:ext cx="3047999" cy="282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685800"/>
            <a:ext cx="3124200" cy="281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851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noProof="0" dirty="0" smtClean="0">
                <a:solidFill>
                  <a:srgbClr val="0070C0"/>
                </a:solidFill>
                <a:latin typeface="Goudy Old Style" panose="02020502050305020303" pitchFamily="18" charset="0"/>
              </a:rPr>
              <a:t>Why Should We Care?</a:t>
            </a:r>
            <a:r>
              <a:rPr kumimoji="0" lang="en-US" sz="44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3352800"/>
          </a:xfrm>
          <a:prstGeom prst="rect">
            <a:avLst/>
          </a:prstGeom>
        </p:spPr>
        <p:txBody>
          <a:bodyPr>
            <a:normAutofit fontScale="250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8000" kern="0" dirty="0"/>
              <a:t>I</a:t>
            </a:r>
            <a:r>
              <a:rPr lang="en-CA" sz="8000" kern="0" dirty="0" smtClean="0"/>
              <a:t>n </a:t>
            </a:r>
            <a:r>
              <a:rPr lang="en-CA" sz="8000" kern="0" dirty="0"/>
              <a:t>medicine, the development of new drugs and treatments depends greatly on wildlife and wildlife habitat. M</a:t>
            </a:r>
            <a:r>
              <a:rPr lang="en-CA" sz="8000" kern="0" dirty="0" smtClean="0"/>
              <a:t>ost </a:t>
            </a:r>
            <a:r>
              <a:rPr lang="en-CA" sz="8000" kern="0" dirty="0"/>
              <a:t>pharmaceutical products were discovered or developed by studying wild species, not invented on the basis of the principles of chemistry</a:t>
            </a:r>
            <a:r>
              <a:rPr lang="en-CA" sz="8000" kern="0" dirty="0" smtClean="0"/>
              <a:t>.</a:t>
            </a:r>
          </a:p>
          <a:p>
            <a:pPr marL="0" indent="0" algn="l"/>
            <a:endParaRPr lang="en-CA" sz="8000" kern="0" dirty="0"/>
          </a:p>
          <a:p>
            <a:pPr marL="0" indent="0" algn="l"/>
            <a:r>
              <a:rPr lang="en-CA" sz="8000" kern="0" dirty="0" smtClean="0"/>
              <a:t>Wildlife recreation is an important part of Canada’s economy. Hundreds of thousands of visitors come in search of wildlife experiences such as bird watching, whale watching, and polar bear watching every </a:t>
            </a:r>
            <a:r>
              <a:rPr lang="en-CA" sz="8000" kern="0" dirty="0"/>
              <a:t>year. This influx of </a:t>
            </a:r>
            <a:r>
              <a:rPr lang="en-CA" sz="8000" kern="0" dirty="0" smtClean="0"/>
              <a:t>visitors generates income for the tourism industry, creates job </a:t>
            </a:r>
            <a:r>
              <a:rPr lang="en-CA" sz="8000" kern="0" dirty="0"/>
              <a:t>opportunities and benefits </a:t>
            </a:r>
            <a:r>
              <a:rPr lang="en-CA" sz="8000" kern="0" dirty="0" smtClean="0"/>
              <a:t>local economies.</a:t>
            </a:r>
            <a:endParaRPr lang="en-CA" sz="8000" kern="0" dirty="0"/>
          </a:p>
          <a:p>
            <a:pPr marL="0" indent="0" algn="l"/>
            <a:endParaRPr lang="en-CA" sz="8000" kern="0" dirty="0">
              <a:solidFill>
                <a:srgbClr val="7A81FF"/>
              </a:solidFill>
            </a:endParaRPr>
          </a:p>
          <a:p>
            <a:pPr algn="l"/>
            <a:endParaRPr lang="en-US" sz="7200" kern="0" dirty="0" smtClean="0">
              <a:solidFill>
                <a:srgbClr val="7A81FF"/>
              </a:solidFill>
            </a:endParaRPr>
          </a:p>
          <a:p>
            <a:pPr algn="l"/>
            <a:endParaRPr lang="en-US" kern="0" dirty="0">
              <a:solidFill>
                <a:srgbClr val="7A81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747106155"/>
              </p:ext>
            </p:extLst>
          </p:nvPr>
        </p:nvGraphicFramePr>
        <p:xfrm>
          <a:off x="10" y="5791200"/>
          <a:ext cx="9143990" cy="1066800"/>
        </p:xfrm>
        <a:graphic>
          <a:graphicData uri="http://schemas.openxmlformats.org/drawingml/2006/table">
            <a:tbl>
              <a:tblPr firstRow="1" bandRow="1">
                <a:tableStyleId>{5C22544A-7EE6-4342-B048-85BDC9FD1C3A}</a:tableStyleId>
              </a:tblPr>
              <a:tblGrid>
                <a:gridCol w="9143990"/>
              </a:tblGrid>
              <a:tr h="1066800">
                <a:tc>
                  <a:txBody>
                    <a:bodyPr/>
                    <a:lstStyle/>
                    <a:p>
                      <a:r>
                        <a:rPr lang="en-CA" dirty="0" smtClean="0">
                          <a:solidFill>
                            <a:srgbClr val="0070C0"/>
                          </a:solidFill>
                        </a:rPr>
                        <a:t>We all lose in a number of ways when a species vanishes from earth. We may have lost something with spiritual and traditional significance for First Nations or a species that may hold the potential for future scientific or medical breakthroughs. </a:t>
                      </a:r>
                      <a:endParaRPr lang="en-CA" dirty="0">
                        <a:solidFill>
                          <a:srgbClr val="0070C0"/>
                        </a:solidFill>
                      </a:endParaRPr>
                    </a:p>
                  </a:txBody>
                  <a:tcPr>
                    <a:blipFill>
                      <a:blip r:embed="rId3"/>
                      <a:tile tx="0" ty="0" sx="100000" sy="100000" flip="none" algn="tl"/>
                    </a:blipFill>
                  </a:tcPr>
                </a:tc>
              </a:tr>
            </a:tbl>
          </a:graphicData>
        </a:graphic>
      </p:graphicFrame>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685799"/>
            <a:ext cx="9143990"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045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1077"/>
          <p:cNvSpPr>
            <a:spLocks noChangeArrowheads="1"/>
          </p:cNvSpPr>
          <p:nvPr/>
        </p:nvSpPr>
        <p:spPr bwMode="auto">
          <a:xfrm>
            <a:off x="0" y="3505200"/>
            <a:ext cx="9144000" cy="3352800"/>
          </a:xfrm>
          <a:prstGeom prst="rect">
            <a:avLst/>
          </a:prstGeom>
          <a:solidFill>
            <a:srgbClr val="E57543"/>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198" name="Rectangle 1078"/>
          <p:cNvSpPr>
            <a:spLocks noChangeArrowheads="1"/>
          </p:cNvSpPr>
          <p:nvPr/>
        </p:nvSpPr>
        <p:spPr bwMode="auto">
          <a:xfrm>
            <a:off x="0" y="0"/>
            <a:ext cx="9144000" cy="6858000"/>
          </a:xfrm>
          <a:prstGeom prst="rect">
            <a:avLst/>
          </a:prstGeom>
          <a:noFill/>
          <a:ln w="12700" cap="sq">
            <a:solidFill>
              <a:srgbClr val="1AABF4"/>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itle 1"/>
          <p:cNvSpPr txBox="1">
            <a:spLocks/>
          </p:cNvSpPr>
          <p:nvPr/>
        </p:nvSpPr>
        <p:spPr>
          <a:xfrm>
            <a:off x="10" y="1"/>
            <a:ext cx="9143990" cy="13715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noProof="0" dirty="0" smtClean="0">
                <a:solidFill>
                  <a:srgbClr val="0070C0"/>
                </a:solidFill>
                <a:latin typeface="Goudy Old Style" panose="02020502050305020303" pitchFamily="18" charset="0"/>
              </a:rPr>
              <a:t>How Can We Help?</a:t>
            </a:r>
            <a:r>
              <a:rPr kumimoji="0" lang="en-US" sz="4400" i="0" u="none" strike="noStrike" kern="1200" cap="all" spc="0" normalizeH="0" noProof="0" dirty="0" smtClean="0">
                <a:ln>
                  <a:noFill/>
                </a:ln>
                <a:solidFill>
                  <a:srgbClr val="FFFFFF"/>
                </a:solidFill>
                <a:effectLst/>
                <a:uLnTx/>
                <a:uFillTx/>
                <a:latin typeface="Goudy Old Style" panose="02020502050305020303" pitchFamily="18" charset="0"/>
              </a:rPr>
              <a:t> </a:t>
            </a:r>
            <a:r>
              <a:rPr kumimoji="0" lang="en-CA" sz="4800" b="0" i="0" u="none" strike="noStrike" kern="1200" cap="all" spc="0" normalizeH="0" baseline="0" noProof="0" dirty="0" smtClean="0">
                <a:ln>
                  <a:noFill/>
                </a:ln>
                <a:solidFill>
                  <a:srgbClr val="002060"/>
                </a:solidFill>
                <a:effectLst/>
                <a:uLnTx/>
                <a:uFillTx/>
                <a:latin typeface="Impact"/>
                <a:ea typeface="+mj-ea"/>
                <a:cs typeface="+mj-cs"/>
              </a:rPr>
              <a:t/>
            </a:r>
            <a:br>
              <a:rPr kumimoji="0" lang="en-CA" sz="4800" b="0" i="0" u="none" strike="noStrike" kern="1200" cap="all" spc="0" normalizeH="0" baseline="0" noProof="0" dirty="0" smtClean="0">
                <a:ln>
                  <a:noFill/>
                </a:ln>
                <a:solidFill>
                  <a:srgbClr val="002060"/>
                </a:solidFill>
                <a:effectLst/>
                <a:uLnTx/>
                <a:uFillTx/>
                <a:latin typeface="Impact"/>
                <a:ea typeface="+mj-ea"/>
                <a:cs typeface="+mj-cs"/>
              </a:rPr>
            </a:br>
            <a:endParaRPr kumimoji="0" lang="en-US" sz="4800" b="0" i="0" u="none" strike="noStrike" kern="1200" cap="all" spc="0" normalizeH="0" baseline="0" noProof="0" dirty="0">
              <a:ln>
                <a:noFill/>
              </a:ln>
              <a:solidFill>
                <a:srgbClr val="FFFFFF"/>
              </a:solidFill>
              <a:effectLst/>
              <a:uLnTx/>
              <a:uFillTx/>
              <a:latin typeface="Impact"/>
              <a:ea typeface="+mj-ea"/>
              <a:cs typeface="+mj-cs"/>
            </a:endParaRPr>
          </a:p>
        </p:txBody>
      </p:sp>
      <p:sp>
        <p:nvSpPr>
          <p:cNvPr id="11" name="Subtitle 2"/>
          <p:cNvSpPr txBox="1">
            <a:spLocks/>
          </p:cNvSpPr>
          <p:nvPr/>
        </p:nvSpPr>
        <p:spPr>
          <a:xfrm>
            <a:off x="0" y="3505201"/>
            <a:ext cx="9144000" cy="914399"/>
          </a:xfrm>
          <a:prstGeom prst="rect">
            <a:avLst/>
          </a:prstGeom>
        </p:spPr>
        <p:txBody>
          <a:bodyPr>
            <a:normAutofit fontScale="92500" lnSpcReduction="20000"/>
          </a:bodyPr>
          <a:lstStyle>
            <a:lvl1pPr marL="342900" indent="-342900" algn="ctr"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l"/>
            <a:r>
              <a:rPr lang="en-CA" sz="2200" dirty="0" smtClean="0"/>
              <a:t>In order to reverse the declining populations of species at risk, we need to act now. There are many actions we can take to protect species at risk. Here are a few ideas:</a:t>
            </a:r>
            <a:endParaRPr lang="en-CA" sz="2200" dirty="0"/>
          </a:p>
          <a:p>
            <a:pPr algn="l"/>
            <a:r>
              <a:rPr lang="en-CA" sz="2000" dirty="0" smtClean="0"/>
              <a:t>	</a:t>
            </a:r>
            <a:endParaRPr lang="en-US" sz="7200" kern="0" dirty="0" smtClean="0">
              <a:solidFill>
                <a:srgbClr val="7A81FF"/>
              </a:solidFill>
            </a:endParaRPr>
          </a:p>
          <a:p>
            <a:pPr algn="l"/>
            <a:endParaRPr lang="en-US" kern="0" dirty="0">
              <a:solidFill>
                <a:srgbClr val="7A81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69847515"/>
              </p:ext>
            </p:extLst>
          </p:nvPr>
        </p:nvGraphicFramePr>
        <p:xfrm>
          <a:off x="0" y="4114800"/>
          <a:ext cx="9143991" cy="2743200"/>
        </p:xfrm>
        <a:graphic>
          <a:graphicData uri="http://schemas.openxmlformats.org/drawingml/2006/table">
            <a:tbl>
              <a:tblPr firstRow="1" bandRow="1">
                <a:tableStyleId>{5C22544A-7EE6-4342-B048-85BDC9FD1C3A}</a:tableStyleId>
              </a:tblPr>
              <a:tblGrid>
                <a:gridCol w="2539997"/>
                <a:gridCol w="3936994"/>
                <a:gridCol w="2667000"/>
              </a:tblGrid>
              <a:tr h="370840">
                <a:tc>
                  <a:txBody>
                    <a:bodyPr/>
                    <a:lstStyle/>
                    <a:p>
                      <a:pPr algn="ctr"/>
                      <a:r>
                        <a:rPr lang="en-CA" dirty="0" smtClean="0">
                          <a:solidFill>
                            <a:srgbClr val="0070C0"/>
                          </a:solidFill>
                        </a:rPr>
                        <a:t>Reduce, reuse</a:t>
                      </a:r>
                      <a:r>
                        <a:rPr lang="en-CA" baseline="0" dirty="0" smtClean="0">
                          <a:solidFill>
                            <a:srgbClr val="0070C0"/>
                          </a:solidFill>
                        </a:rPr>
                        <a:t> </a:t>
                      </a:r>
                      <a:r>
                        <a:rPr lang="en-CA" dirty="0" smtClean="0">
                          <a:solidFill>
                            <a:srgbClr val="0070C0"/>
                          </a:solidFill>
                        </a:rPr>
                        <a:t>and recycle</a:t>
                      </a:r>
                      <a:endParaRPr lang="en-CA" dirty="0">
                        <a:solidFill>
                          <a:srgbClr val="0070C0"/>
                        </a:solidFill>
                      </a:endParaRPr>
                    </a:p>
                  </a:txBody>
                  <a:tcPr>
                    <a:blipFill>
                      <a:blip r:embed="rId3"/>
                      <a:tile tx="0" ty="0" sx="100000" sy="100000" flip="none" algn="tl"/>
                    </a:blipFill>
                  </a:tcPr>
                </a:tc>
                <a:tc>
                  <a:txBody>
                    <a:bodyPr/>
                    <a:lstStyle/>
                    <a:p>
                      <a:pPr algn="ctr"/>
                      <a:r>
                        <a:rPr lang="en-CA" dirty="0" smtClean="0">
                          <a:solidFill>
                            <a:srgbClr val="0070C0"/>
                          </a:solidFill>
                        </a:rPr>
                        <a:t>Grow native plants in your garden</a:t>
                      </a:r>
                      <a:endParaRPr lang="en-CA" dirty="0">
                        <a:solidFill>
                          <a:srgbClr val="0070C0"/>
                        </a:solidFill>
                      </a:endParaRPr>
                    </a:p>
                  </a:txBody>
                  <a:tcPr>
                    <a:blipFill>
                      <a:blip r:embed="rId3"/>
                      <a:tile tx="0" ty="0" sx="100000" sy="100000" flip="none" algn="tl"/>
                    </a:blipFill>
                  </a:tcPr>
                </a:tc>
                <a:tc>
                  <a:txBody>
                    <a:bodyPr/>
                    <a:lstStyle/>
                    <a:p>
                      <a:pPr algn="ctr"/>
                      <a:r>
                        <a:rPr lang="en-CA" dirty="0" smtClean="0">
                          <a:solidFill>
                            <a:srgbClr val="0070C0"/>
                          </a:solidFill>
                        </a:rPr>
                        <a:t>Buy organic fruits</a:t>
                      </a:r>
                      <a:r>
                        <a:rPr lang="en-CA" baseline="0" dirty="0" smtClean="0">
                          <a:solidFill>
                            <a:srgbClr val="0070C0"/>
                          </a:solidFill>
                        </a:rPr>
                        <a:t> and vegetables</a:t>
                      </a:r>
                      <a:endParaRPr lang="en-CA" dirty="0">
                        <a:solidFill>
                          <a:srgbClr val="0070C0"/>
                        </a:solidFill>
                      </a:endParaRPr>
                    </a:p>
                  </a:txBody>
                  <a:tcPr>
                    <a:blipFill>
                      <a:blip r:embed="rId3"/>
                      <a:tile tx="0" ty="0" sx="100000" sy="100000" flip="none" algn="tl"/>
                    </a:blipFill>
                  </a:tcPr>
                </a:tc>
              </a:tr>
              <a:tr h="883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b="1" dirty="0" smtClean="0">
                          <a:solidFill>
                            <a:srgbClr val="0070C0"/>
                          </a:solidFill>
                        </a:rPr>
                        <a:t>Install bird feeders,</a:t>
                      </a:r>
                      <a:r>
                        <a:rPr lang="en-CA" b="1" baseline="0" dirty="0" smtClean="0">
                          <a:solidFill>
                            <a:srgbClr val="0070C0"/>
                          </a:solidFill>
                        </a:rPr>
                        <a:t> nest boxes and bird baths in your yard</a:t>
                      </a:r>
                      <a:endParaRPr lang="en-CA" b="1" dirty="0" smtClean="0">
                        <a:solidFill>
                          <a:srgbClr val="0070C0"/>
                        </a:solidFill>
                      </a:endParaRPr>
                    </a:p>
                  </a:txBody>
                  <a:tcPr>
                    <a:blipFill>
                      <a:blip r:embed="rId3"/>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b="1" baseline="0" dirty="0" smtClean="0">
                          <a:solidFill>
                            <a:srgbClr val="0070C0"/>
                          </a:solidFill>
                        </a:rPr>
                        <a:t>Donate to a non-profit organization that supports species at risk</a:t>
                      </a:r>
                    </a:p>
                  </a:txBody>
                  <a:tcPr>
                    <a:blipFill>
                      <a:blip r:embed="rId3"/>
                      <a:tile tx="0" ty="0" sx="100000" sy="100000" flip="none" algn="tl"/>
                    </a:blipFill>
                  </a:tcPr>
                </a:tc>
                <a:tc>
                  <a:txBody>
                    <a:bodyPr/>
                    <a:lstStyle/>
                    <a:p>
                      <a:pPr algn="ctr"/>
                      <a:r>
                        <a:rPr lang="en-CA" b="1" dirty="0" smtClean="0">
                          <a:solidFill>
                            <a:srgbClr val="0070C0"/>
                          </a:solidFill>
                        </a:rPr>
                        <a:t>Reduce</a:t>
                      </a:r>
                      <a:r>
                        <a:rPr lang="en-CA" b="1" baseline="0" dirty="0" smtClean="0">
                          <a:solidFill>
                            <a:srgbClr val="0070C0"/>
                          </a:solidFill>
                        </a:rPr>
                        <a:t> pollution by walking, riding a bicycle, or taking a bus</a:t>
                      </a:r>
                      <a:endParaRPr lang="en-CA" b="1" dirty="0">
                        <a:solidFill>
                          <a:srgbClr val="0070C0"/>
                        </a:solidFill>
                      </a:endParaRPr>
                    </a:p>
                  </a:txBody>
                  <a:tcPr>
                    <a:blipFill>
                      <a:blip r:embed="rId3"/>
                      <a:tile tx="0" ty="0" sx="100000" sy="100000" flip="none" algn="tl"/>
                    </a:blipFill>
                  </a:tcPr>
                </a:tc>
              </a:tr>
              <a:tr h="370840">
                <a:tc>
                  <a:txBody>
                    <a:bodyPr/>
                    <a:lstStyle/>
                    <a:p>
                      <a:pPr algn="ctr"/>
                      <a:r>
                        <a:rPr lang="en-CA" b="1" dirty="0" smtClean="0">
                          <a:solidFill>
                            <a:srgbClr val="0070C0"/>
                          </a:solidFill>
                        </a:rPr>
                        <a:t>Volunteer</a:t>
                      </a:r>
                      <a:r>
                        <a:rPr lang="en-CA" b="1" baseline="0" dirty="0" smtClean="0">
                          <a:solidFill>
                            <a:srgbClr val="0070C0"/>
                          </a:solidFill>
                        </a:rPr>
                        <a:t> for a</a:t>
                      </a:r>
                      <a:r>
                        <a:rPr lang="en-CA" b="1" dirty="0" smtClean="0">
                          <a:solidFill>
                            <a:srgbClr val="0070C0"/>
                          </a:solidFill>
                        </a:rPr>
                        <a:t> species at risk recovery effort in your community</a:t>
                      </a:r>
                      <a:endParaRPr lang="en-CA" b="1" dirty="0">
                        <a:solidFill>
                          <a:srgbClr val="0070C0"/>
                        </a:solidFill>
                      </a:endParaRPr>
                    </a:p>
                  </a:txBody>
                  <a:tcPr>
                    <a:blipFill>
                      <a:blip r:embed="rId3"/>
                      <a:tile tx="0" ty="0" sx="100000" sy="100000" flip="none" algn="tl"/>
                    </a:blipFill>
                  </a:tcPr>
                </a:tc>
                <a:tc>
                  <a:txBody>
                    <a:bodyPr/>
                    <a:lstStyle/>
                    <a:p>
                      <a:pPr algn="ctr"/>
                      <a:r>
                        <a:rPr lang="en-CA" b="1" dirty="0" smtClean="0">
                          <a:solidFill>
                            <a:srgbClr val="0070C0"/>
                          </a:solidFill>
                        </a:rPr>
                        <a:t>Participate in land-use planning processes in your community</a:t>
                      </a:r>
                      <a:r>
                        <a:rPr lang="en-CA" b="1" baseline="0" dirty="0" smtClean="0">
                          <a:solidFill>
                            <a:srgbClr val="0070C0"/>
                          </a:solidFill>
                        </a:rPr>
                        <a:t> to ensure that wildlife habitat is protected</a:t>
                      </a:r>
                      <a:endParaRPr lang="en-CA" b="1" dirty="0">
                        <a:solidFill>
                          <a:srgbClr val="0070C0"/>
                        </a:solidFill>
                      </a:endParaRPr>
                    </a:p>
                  </a:txBody>
                  <a:tcPr>
                    <a:blipFill>
                      <a:blip r:embed="rId3"/>
                      <a:tile tx="0" ty="0" sx="100000" sy="100000" flip="none" algn="tl"/>
                    </a:blipFill>
                  </a:tcPr>
                </a:tc>
                <a:tc>
                  <a:txBody>
                    <a:bodyPr/>
                    <a:lstStyle/>
                    <a:p>
                      <a:pPr algn="ctr"/>
                      <a:r>
                        <a:rPr lang="en-CA" b="1" baseline="0" dirty="0" smtClean="0">
                          <a:solidFill>
                            <a:srgbClr val="0070C0"/>
                          </a:solidFill>
                        </a:rPr>
                        <a:t>Avoid using herbicides, pesticides, or chemical fertilizers in your yard</a:t>
                      </a:r>
                      <a:endParaRPr lang="en-CA" b="1" dirty="0">
                        <a:solidFill>
                          <a:srgbClr val="0070C0"/>
                        </a:solidFill>
                      </a:endParaRPr>
                    </a:p>
                  </a:txBody>
                  <a:tcPr>
                    <a:blipFill>
                      <a:blip r:embed="rId3"/>
                      <a:tile tx="0" ty="0" sx="100000" sy="100000" flip="none" algn="tl"/>
                    </a:blipFill>
                  </a:tcPr>
                </a:tc>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54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say_contest_award">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position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omposition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omposition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Essay_contest_award</Template>
  <TotalTime>5888</TotalTime>
  <Words>2582</Words>
  <Application>Microsoft Office PowerPoint</Application>
  <PresentationFormat>On-screen Show (4:3)</PresentationFormat>
  <Paragraphs>155</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Essay_contest_award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Samsung</cp:lastModifiedBy>
  <cp:revision>242</cp:revision>
  <cp:lastPrinted>2019-07-13T19:13:52Z</cp:lastPrinted>
  <dcterms:created xsi:type="dcterms:W3CDTF">2019-07-04T18:22:54Z</dcterms:created>
  <dcterms:modified xsi:type="dcterms:W3CDTF">2019-07-16T20:03:39Z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TC010214551033</vt:lpwstr>
  </property>
</Properties>
</file>