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4" r:id="rId5"/>
    <p:sldId id="265" r:id="rId6"/>
    <p:sldId id="266" r:id="rId7"/>
    <p:sldId id="262" r:id="rId8"/>
    <p:sldId id="267" r:id="rId9"/>
    <p:sldId id="263" r:id="rId10"/>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49" autoAdjust="0"/>
  </p:normalViewPr>
  <p:slideViewPr>
    <p:cSldViewPr>
      <p:cViewPr>
        <p:scale>
          <a:sx n="60" d="100"/>
          <a:sy n="60" d="100"/>
        </p:scale>
        <p:origin x="-1656"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079625"/>
            <a:ext cx="7772400" cy="1555750"/>
          </a:xfrm>
        </p:spPr>
        <p:txBody>
          <a:bodyPr/>
          <a:lstStyle>
            <a:lvl1pPr>
              <a:defRPr sz="4400"/>
            </a:lvl1pPr>
          </a:lstStyle>
          <a:p>
            <a:pPr lvl="0"/>
            <a:r>
              <a:rPr lang="en-CA" altLang="en-US" noProof="0" smtClean="0"/>
              <a:t>Click to edit Master title style</a:t>
            </a:r>
          </a:p>
        </p:txBody>
      </p:sp>
      <p:sp>
        <p:nvSpPr>
          <p:cNvPr id="2051" name="Rectangle 3"/>
          <p:cNvSpPr>
            <a:spLocks noGrp="1" noChangeArrowheads="1"/>
          </p:cNvSpPr>
          <p:nvPr>
            <p:ph type="subTitle" idx="1"/>
          </p:nvPr>
        </p:nvSpPr>
        <p:spPr>
          <a:xfrm>
            <a:off x="1371600" y="3810000"/>
            <a:ext cx="6400800" cy="1219200"/>
          </a:xfrm>
        </p:spPr>
        <p:txBody>
          <a:bodyPr/>
          <a:lstStyle>
            <a:lvl1pPr marL="0" indent="0" algn="ctr">
              <a:buFontTx/>
              <a:buNone/>
              <a:defRPr/>
            </a:lvl1pPr>
          </a:lstStyle>
          <a:p>
            <a:pPr lvl="0"/>
            <a:r>
              <a:rPr lang="en-CA" altLang="en-US" noProof="0" smtClean="0"/>
              <a:t>Click to edit Master subtitle style</a:t>
            </a:r>
          </a:p>
        </p:txBody>
      </p:sp>
      <p:sp>
        <p:nvSpPr>
          <p:cNvPr id="2052" name="Rectangle 4"/>
          <p:cNvSpPr>
            <a:spLocks noGrp="1" noChangeArrowheads="1"/>
          </p:cNvSpPr>
          <p:nvPr>
            <p:ph type="dt" sz="half" idx="2"/>
          </p:nvPr>
        </p:nvSpPr>
        <p:spPr>
          <a:xfrm>
            <a:off x="1600200" y="6248400"/>
            <a:ext cx="1676400" cy="457200"/>
          </a:xfrm>
        </p:spPr>
        <p:txBody>
          <a:bodyPr/>
          <a:lstStyle>
            <a:lvl1pPr>
              <a:defRPr/>
            </a:lvl1pPr>
          </a:lstStyle>
          <a:p>
            <a:endParaRPr lang="en-CA" altLang="en-US"/>
          </a:p>
        </p:txBody>
      </p:sp>
      <p:sp>
        <p:nvSpPr>
          <p:cNvPr id="2053" name="Rectangle 5"/>
          <p:cNvSpPr>
            <a:spLocks noGrp="1" noChangeArrowheads="1"/>
          </p:cNvSpPr>
          <p:nvPr>
            <p:ph type="ftr" sz="quarter" idx="3"/>
          </p:nvPr>
        </p:nvSpPr>
        <p:spPr>
          <a:xfrm>
            <a:off x="3429000" y="6248400"/>
            <a:ext cx="2362200" cy="457200"/>
          </a:xfrm>
        </p:spPr>
        <p:txBody>
          <a:bodyPr/>
          <a:lstStyle>
            <a:lvl1pPr>
              <a:defRPr/>
            </a:lvl1pPr>
          </a:lstStyle>
          <a:p>
            <a:endParaRPr lang="en-CA" altLang="en-US"/>
          </a:p>
        </p:txBody>
      </p:sp>
      <p:sp>
        <p:nvSpPr>
          <p:cNvPr id="2054" name="Rectangle 6"/>
          <p:cNvSpPr>
            <a:spLocks noGrp="1" noChangeArrowheads="1"/>
          </p:cNvSpPr>
          <p:nvPr>
            <p:ph type="sldNum" sz="quarter" idx="4"/>
          </p:nvPr>
        </p:nvSpPr>
        <p:spPr>
          <a:xfrm>
            <a:off x="5943600" y="6248400"/>
            <a:ext cx="1905000" cy="457200"/>
          </a:xfrm>
        </p:spPr>
        <p:txBody>
          <a:bodyPr/>
          <a:lstStyle>
            <a:lvl1pPr>
              <a:defRPr/>
            </a:lvl1pPr>
          </a:lstStyle>
          <a:p>
            <a:fld id="{86061556-BDD4-41E2-BD95-E596F78E5376}" type="slidenum">
              <a:rPr lang="en-CA" altLang="en-US"/>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660725F0-3CB1-4145-B397-5110041DF9EB}" type="slidenum">
              <a:rPr lang="en-CA" altLang="en-US"/>
              <a:pPr/>
              <a:t>‹#›</a:t>
            </a:fld>
            <a:endParaRPr lang="en-CA" altLang="en-US"/>
          </a:p>
        </p:txBody>
      </p:sp>
    </p:spTree>
    <p:extLst>
      <p:ext uri="{BB962C8B-B14F-4D97-AF65-F5344CB8AC3E}">
        <p14:creationId xmlns:p14="http://schemas.microsoft.com/office/powerpoint/2010/main" val="318287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06363"/>
            <a:ext cx="2000250" cy="5989637"/>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533400" y="106363"/>
            <a:ext cx="5848350" cy="598963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5553D8C4-F558-4C3F-91AA-9EDB2BB27B4E}" type="slidenum">
              <a:rPr lang="en-CA" altLang="en-US"/>
              <a:pPr/>
              <a:t>‹#›</a:t>
            </a:fld>
            <a:endParaRPr lang="en-CA" altLang="en-US"/>
          </a:p>
        </p:txBody>
      </p:sp>
    </p:spTree>
    <p:extLst>
      <p:ext uri="{BB962C8B-B14F-4D97-AF65-F5344CB8AC3E}">
        <p14:creationId xmlns:p14="http://schemas.microsoft.com/office/powerpoint/2010/main" val="28394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1E70EE2-C397-422C-94BB-53D3F7F4582B}" type="slidenum">
              <a:rPr lang="en-CA" altLang="en-US"/>
              <a:pPr/>
              <a:t>‹#›</a:t>
            </a:fld>
            <a:endParaRPr lang="en-CA" altLang="en-US"/>
          </a:p>
        </p:txBody>
      </p:sp>
    </p:spTree>
    <p:extLst>
      <p:ext uri="{BB962C8B-B14F-4D97-AF65-F5344CB8AC3E}">
        <p14:creationId xmlns:p14="http://schemas.microsoft.com/office/powerpoint/2010/main" val="145463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67DC69B6-BA70-41D8-B364-BF3A89C62ECC}" type="slidenum">
              <a:rPr lang="en-CA" altLang="en-US"/>
              <a:pPr/>
              <a:t>‹#›</a:t>
            </a:fld>
            <a:endParaRPr lang="en-CA" altLang="en-US"/>
          </a:p>
        </p:txBody>
      </p:sp>
    </p:spTree>
    <p:extLst>
      <p:ext uri="{BB962C8B-B14F-4D97-AF65-F5344CB8AC3E}">
        <p14:creationId xmlns:p14="http://schemas.microsoft.com/office/powerpoint/2010/main" val="115134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533400" y="15240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4610100" y="15240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676CDB1F-E174-4180-AF75-B4251BF43D46}" type="slidenum">
              <a:rPr lang="en-CA" altLang="en-US"/>
              <a:pPr/>
              <a:t>‹#›</a:t>
            </a:fld>
            <a:endParaRPr lang="en-CA" altLang="en-US"/>
          </a:p>
        </p:txBody>
      </p:sp>
    </p:spTree>
    <p:extLst>
      <p:ext uri="{BB962C8B-B14F-4D97-AF65-F5344CB8AC3E}">
        <p14:creationId xmlns:p14="http://schemas.microsoft.com/office/powerpoint/2010/main" val="414388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CEA5262F-5D59-4592-B9E3-DB0E91D2758D}" type="slidenum">
              <a:rPr lang="en-CA" altLang="en-US"/>
              <a:pPr/>
              <a:t>‹#›</a:t>
            </a:fld>
            <a:endParaRPr lang="en-CA" altLang="en-US"/>
          </a:p>
        </p:txBody>
      </p:sp>
    </p:spTree>
    <p:extLst>
      <p:ext uri="{BB962C8B-B14F-4D97-AF65-F5344CB8AC3E}">
        <p14:creationId xmlns:p14="http://schemas.microsoft.com/office/powerpoint/2010/main" val="242357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E2BA4950-1610-4BCB-858E-CD6C72DD6A88}" type="slidenum">
              <a:rPr lang="en-CA" altLang="en-US"/>
              <a:pPr/>
              <a:t>‹#›</a:t>
            </a:fld>
            <a:endParaRPr lang="en-CA" altLang="en-US"/>
          </a:p>
        </p:txBody>
      </p:sp>
    </p:spTree>
    <p:extLst>
      <p:ext uri="{BB962C8B-B14F-4D97-AF65-F5344CB8AC3E}">
        <p14:creationId xmlns:p14="http://schemas.microsoft.com/office/powerpoint/2010/main" val="222182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E07E41BB-D2BF-4861-8E43-BAE048F6E187}" type="slidenum">
              <a:rPr lang="en-CA" altLang="en-US"/>
              <a:pPr/>
              <a:t>‹#›</a:t>
            </a:fld>
            <a:endParaRPr lang="en-CA" altLang="en-US"/>
          </a:p>
        </p:txBody>
      </p:sp>
    </p:spTree>
    <p:extLst>
      <p:ext uri="{BB962C8B-B14F-4D97-AF65-F5344CB8AC3E}">
        <p14:creationId xmlns:p14="http://schemas.microsoft.com/office/powerpoint/2010/main" val="328463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BFF446DC-278D-4FF9-9882-82B544DE84A9}" type="slidenum">
              <a:rPr lang="en-CA" altLang="en-US"/>
              <a:pPr/>
              <a:t>‹#›</a:t>
            </a:fld>
            <a:endParaRPr lang="en-CA" altLang="en-US"/>
          </a:p>
        </p:txBody>
      </p:sp>
    </p:spTree>
    <p:extLst>
      <p:ext uri="{BB962C8B-B14F-4D97-AF65-F5344CB8AC3E}">
        <p14:creationId xmlns:p14="http://schemas.microsoft.com/office/powerpoint/2010/main" val="328754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647B67E0-266C-49A7-8927-BF621212CAF2}" type="slidenum">
              <a:rPr lang="en-CA" altLang="en-US"/>
              <a:pPr/>
              <a:t>‹#›</a:t>
            </a:fld>
            <a:endParaRPr lang="en-CA" altLang="en-US"/>
          </a:p>
        </p:txBody>
      </p:sp>
    </p:spTree>
    <p:extLst>
      <p:ext uri="{BB962C8B-B14F-4D97-AF65-F5344CB8AC3E}">
        <p14:creationId xmlns:p14="http://schemas.microsoft.com/office/powerpoint/2010/main" val="6605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06363"/>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533400" y="15240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22098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CA" altLang="en-US"/>
          </a:p>
        </p:txBody>
      </p:sp>
      <p:sp>
        <p:nvSpPr>
          <p:cNvPr id="1029" name="Rectangle 5"/>
          <p:cNvSpPr>
            <a:spLocks noGrp="1" noChangeArrowheads="1"/>
          </p:cNvSpPr>
          <p:nvPr>
            <p:ph type="ftr" sz="quarter" idx="3"/>
          </p:nvPr>
        </p:nvSpPr>
        <p:spPr bwMode="auto">
          <a:xfrm>
            <a:off x="3962400" y="6248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CA" altLang="en-US"/>
          </a:p>
        </p:txBody>
      </p:sp>
      <p:sp>
        <p:nvSpPr>
          <p:cNvPr id="1030" name="Rectangle 6"/>
          <p:cNvSpPr>
            <a:spLocks noGrp="1" noChangeArrowheads="1"/>
          </p:cNvSpPr>
          <p:nvPr>
            <p:ph type="sldNum" sz="quarter" idx="4"/>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1481A0C4-6A59-4FF6-A930-89E4C6317D89}" type="slidenum">
              <a:rPr lang="en-CA" altLang="en-US"/>
              <a:pPr/>
              <a:t>‹#›</a:t>
            </a:fld>
            <a:endParaRPr lang="en-CA"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The Halifax Explosion</a:t>
            </a:r>
            <a:endParaRPr lang="en-US" altLang="en-US" sz="3600" dirty="0" smtClean="0">
              <a:solidFill>
                <a:schemeClr val="accent6">
                  <a:lumMod val="50000"/>
                  <a:lumOff val="50000"/>
                </a:schemeClr>
              </a:solidFill>
              <a:latin typeface="Comic Sans MS" charset="0"/>
            </a:endParaRP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981200"/>
            <a:ext cx="4953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455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Collision</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a:t>O</a:t>
            </a:r>
            <a:r>
              <a:rPr lang="en-CA" cap="none" dirty="0" smtClean="0"/>
              <a:t>n </a:t>
            </a:r>
            <a:r>
              <a:rPr lang="en-CA" cap="none" dirty="0"/>
              <a:t>December 6</a:t>
            </a:r>
            <a:r>
              <a:rPr lang="en-CA" cap="none" dirty="0" smtClean="0"/>
              <a:t>, 1917, a </a:t>
            </a:r>
            <a:r>
              <a:rPr lang="en-CA" cap="none" dirty="0"/>
              <a:t>French </a:t>
            </a:r>
            <a:r>
              <a:rPr lang="en-CA" cap="none" dirty="0" smtClean="0"/>
              <a:t>munitions ship, the Mont-Blanc arrived </a:t>
            </a:r>
            <a:r>
              <a:rPr lang="en-CA" cap="none" dirty="0"/>
              <a:t>outside the mouth of </a:t>
            </a:r>
            <a:r>
              <a:rPr lang="en-CA" cap="none" dirty="0" smtClean="0"/>
              <a:t>the busy wartime Halifax Harbour </a:t>
            </a:r>
            <a:r>
              <a:rPr lang="en-CA" cap="none" dirty="0"/>
              <a:t>to join </a:t>
            </a:r>
            <a:r>
              <a:rPr lang="en-CA" cap="none" dirty="0" smtClean="0"/>
              <a:t>a convoy (a group of ships travelling together) across the Atlantic Ocean </a:t>
            </a:r>
            <a:r>
              <a:rPr lang="en-CA" cap="none" dirty="0" err="1" smtClean="0"/>
              <a:t>en</a:t>
            </a:r>
            <a:r>
              <a:rPr lang="en-CA" cap="none" dirty="0" smtClean="0"/>
              <a:t> route to Bordeaux, France. It carried a highly explosive cargo of picric </a:t>
            </a:r>
            <a:r>
              <a:rPr lang="en-CA" cap="none" dirty="0"/>
              <a:t>acid, </a:t>
            </a:r>
            <a:r>
              <a:rPr lang="en-CA" cap="none" dirty="0" smtClean="0"/>
              <a:t>TNT</a:t>
            </a:r>
            <a:r>
              <a:rPr lang="en-CA" cap="none" dirty="0"/>
              <a:t>, </a:t>
            </a:r>
            <a:r>
              <a:rPr lang="en-CA" cap="none" dirty="0" smtClean="0"/>
              <a:t>gun </a:t>
            </a:r>
            <a:r>
              <a:rPr lang="en-CA" cap="none" dirty="0"/>
              <a:t>cotton and </a:t>
            </a:r>
            <a:r>
              <a:rPr lang="en-CA" cap="none" dirty="0" err="1" smtClean="0"/>
              <a:t>benzol</a:t>
            </a:r>
            <a:r>
              <a:rPr lang="en-CA" cap="none" dirty="0" smtClean="0"/>
              <a:t>. </a:t>
            </a:r>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r>
              <a:rPr lang="en-CA" cap="none" dirty="0" smtClean="0"/>
              <a:t>A </a:t>
            </a:r>
            <a:r>
              <a:rPr lang="en-CA" cap="none" dirty="0"/>
              <a:t>Norwegian </a:t>
            </a:r>
            <a:r>
              <a:rPr lang="en-CA" cap="none" dirty="0" smtClean="0"/>
              <a:t>vessel, the </a:t>
            </a:r>
            <a:r>
              <a:rPr lang="en-CA" cap="none" dirty="0"/>
              <a:t>Imo</a:t>
            </a:r>
            <a:r>
              <a:rPr lang="en-CA" cap="none" dirty="0" smtClean="0"/>
              <a:t>, departed from Halifax Harbour bound </a:t>
            </a:r>
            <a:r>
              <a:rPr lang="en-CA" cap="none" dirty="0"/>
              <a:t>for New York to pick up a cargo of relief supplies for </a:t>
            </a:r>
            <a:r>
              <a:rPr lang="en-CA" cap="none" dirty="0" smtClean="0"/>
              <a:t>war-torn Belgium</a:t>
            </a:r>
            <a:r>
              <a:rPr lang="en-CA" cap="none" dirty="0"/>
              <a:t>. At the entrance to the Narrows, </a:t>
            </a:r>
            <a:r>
              <a:rPr lang="en-CA" cap="none" dirty="0" smtClean="0"/>
              <a:t>the </a:t>
            </a:r>
            <a:r>
              <a:rPr lang="en-CA" cap="none" dirty="0"/>
              <a:t>Imo struck the Mont-Blanc on the bow. </a:t>
            </a:r>
            <a:r>
              <a:rPr lang="en-CA" cap="none" dirty="0" smtClean="0"/>
              <a:t>The collision caused a fire on board </a:t>
            </a:r>
            <a:r>
              <a:rPr lang="en-CA" cap="none" dirty="0"/>
              <a:t>the </a:t>
            </a:r>
            <a:r>
              <a:rPr lang="en-CA" cap="none" dirty="0" smtClean="0"/>
              <a:t>Mont-Blanc. </a:t>
            </a: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89630"/>
            <a:ext cx="571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268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Prior To The Explosion</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a:t>The </a:t>
            </a:r>
            <a:r>
              <a:rPr lang="en-CA" cap="none" dirty="0" smtClean="0"/>
              <a:t>crew of the </a:t>
            </a:r>
            <a:r>
              <a:rPr lang="en-CA" cap="none" dirty="0"/>
              <a:t>Mont-Blanc, </a:t>
            </a:r>
            <a:r>
              <a:rPr lang="en-CA" cap="none" dirty="0" smtClean="0"/>
              <a:t>aware of their cargo, immediately took to the lifeboats</a:t>
            </a:r>
            <a:r>
              <a:rPr lang="en-CA" cap="none" dirty="0"/>
              <a:t> </a:t>
            </a:r>
            <a:r>
              <a:rPr lang="en-CA" cap="none" dirty="0" smtClean="0"/>
              <a:t>and rowed </a:t>
            </a:r>
            <a:r>
              <a:rPr lang="en-CA" cap="none" dirty="0"/>
              <a:t>for Dartmouth, </a:t>
            </a:r>
            <a:r>
              <a:rPr lang="en-CA" cap="none" dirty="0" smtClean="0"/>
              <a:t>abandoning </a:t>
            </a:r>
            <a:r>
              <a:rPr lang="en-CA" cap="none" dirty="0"/>
              <a:t>the </a:t>
            </a:r>
            <a:r>
              <a:rPr lang="en-CA" cap="none" dirty="0" smtClean="0"/>
              <a:t>ship</a:t>
            </a:r>
            <a:r>
              <a:rPr lang="en-CA" cap="none" dirty="0"/>
              <a:t>. </a:t>
            </a:r>
            <a:r>
              <a:rPr lang="en-CA" cap="none" dirty="0" smtClean="0"/>
              <a:t>The </a:t>
            </a:r>
            <a:r>
              <a:rPr lang="en-CA" cap="none" dirty="0"/>
              <a:t>French </a:t>
            </a:r>
            <a:r>
              <a:rPr lang="en-CA" cap="none" dirty="0" smtClean="0"/>
              <a:t>sailors came ashore and shouted at </a:t>
            </a:r>
            <a:r>
              <a:rPr lang="en-CA" cap="none" dirty="0"/>
              <a:t>onlookers to flee, but they did not understand </a:t>
            </a:r>
            <a:r>
              <a:rPr lang="en-CA" cap="none" dirty="0" smtClean="0"/>
              <a:t>French. The adrift ship came </a:t>
            </a:r>
            <a:r>
              <a:rPr lang="en-CA" cap="none" dirty="0"/>
              <a:t>to rest </a:t>
            </a:r>
            <a:r>
              <a:rPr lang="en-CA" cap="none" dirty="0" smtClean="0"/>
              <a:t>at </a:t>
            </a:r>
            <a:r>
              <a:rPr lang="en-CA" cap="none" dirty="0"/>
              <a:t>Pier 6 in the industrial neighbourhood of </a:t>
            </a:r>
            <a:r>
              <a:rPr lang="en-CA" cap="none" dirty="0" smtClean="0"/>
              <a:t>Richmond.</a:t>
            </a:r>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r>
              <a:rPr lang="en-CA" cap="none" dirty="0" smtClean="0"/>
              <a:t>There </a:t>
            </a:r>
            <a:r>
              <a:rPr lang="en-CA" cap="none" dirty="0"/>
              <a:t>were about 20 minutes between the collision and the explosion at </a:t>
            </a:r>
            <a:r>
              <a:rPr lang="en-CA" cap="none" dirty="0" smtClean="0"/>
              <a:t>9:05 a.m. It was enough time for spectators, including many children who were on their way to school, to run towards the harbour to watch the ship burning, thus coming into close range. In </a:t>
            </a:r>
            <a:r>
              <a:rPr lang="en-CA" cap="none" dirty="0"/>
              <a:t>schools, factories and houses, people gathered at </a:t>
            </a:r>
            <a:r>
              <a:rPr lang="en-CA" cap="none" dirty="0" smtClean="0"/>
              <a:t>windows </a:t>
            </a:r>
            <a:r>
              <a:rPr lang="en-CA" cap="none" dirty="0"/>
              <a:t>to </a:t>
            </a:r>
            <a:r>
              <a:rPr lang="en-CA" cap="none" dirty="0" smtClean="0"/>
              <a:t>watch. </a:t>
            </a:r>
            <a:r>
              <a:rPr lang="en-CA" cap="none" dirty="0"/>
              <a:t>T</a:t>
            </a:r>
            <a:r>
              <a:rPr lang="en-CA" cap="none" dirty="0" smtClean="0"/>
              <a:t>hus many </a:t>
            </a:r>
            <a:r>
              <a:rPr lang="en-CA" cap="none" dirty="0"/>
              <a:t>people were injured by flying </a:t>
            </a:r>
            <a:r>
              <a:rPr lang="en-CA" cap="none" dirty="0" smtClean="0"/>
              <a:t>glass.</a:t>
            </a:r>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596" y="1191916"/>
            <a:ext cx="2480807" cy="1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026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Vincent Coleman</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smtClean="0"/>
              <a:t>Vincent </a:t>
            </a:r>
            <a:r>
              <a:rPr lang="en-CA" cap="none" dirty="0"/>
              <a:t>Coleman, a railway dispatcher in the nearby railway yards</a:t>
            </a:r>
            <a:r>
              <a:rPr lang="en-CA" cap="none" dirty="0" smtClean="0"/>
              <a:t>, learned that an explosion was imminent. Coleman </a:t>
            </a:r>
            <a:r>
              <a:rPr lang="en-CA" cap="none" dirty="0"/>
              <a:t>controlled the busy freight- and passenger-rail traffic coming and going from the Halifax peninsula. </a:t>
            </a: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r>
              <a:rPr lang="en-CA" cap="none" dirty="0" smtClean="0"/>
              <a:t>He </a:t>
            </a:r>
            <a:r>
              <a:rPr lang="en-CA" cap="none" dirty="0"/>
              <a:t>was about to flee his office when he realized that trains were due to arrive — including the 8:55 a.m. train from Saint John, New Brunswick, with hundreds of passengers on board. As the Mont-Blanc burned and the minutes ticked by, Coleman stayed at his post, tapping out a message on his telegraph key, warning stations up the line to stop any trains from entering Halifax. "Munitions ship on fire. Making for Pier 6. Goodbye</a:t>
            </a:r>
            <a:r>
              <a:rPr lang="en-CA" cap="none" dirty="0" smtClean="0"/>
              <a:t>.” He </a:t>
            </a:r>
            <a:r>
              <a:rPr lang="en-CA" cap="none" dirty="0"/>
              <a:t>was </a:t>
            </a:r>
            <a:r>
              <a:rPr lang="en-CA" cap="none" dirty="0" smtClean="0"/>
              <a:t>killed </a:t>
            </a:r>
            <a:r>
              <a:rPr lang="en-CA" cap="none" dirty="0"/>
              <a:t>at his desk when the explosion </a:t>
            </a:r>
            <a:r>
              <a:rPr lang="en-CA" cap="none" dirty="0" smtClean="0"/>
              <a:t>occurred.</a:t>
            </a:r>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924" y="1191916"/>
            <a:ext cx="3352149" cy="1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69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The Explosion</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smtClean="0"/>
              <a:t>A </a:t>
            </a:r>
            <a:r>
              <a:rPr lang="en-CA" cap="none" dirty="0"/>
              <a:t>supersonic </a:t>
            </a:r>
            <a:r>
              <a:rPr lang="en-CA" cap="none" dirty="0" smtClean="0"/>
              <a:t>shockwave </a:t>
            </a:r>
            <a:r>
              <a:rPr lang="en-CA" cap="none" dirty="0"/>
              <a:t>killed more than 1,600 people instantly, destroying their internal organs or throwing them like rag dolls against brick and stone walls, fences and trees, or mortally wounding them with flying shards of glass, wood and metal. </a:t>
            </a: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r>
              <a:rPr lang="en-CA" cap="none" dirty="0" smtClean="0"/>
              <a:t>Buildings </a:t>
            </a:r>
            <a:r>
              <a:rPr lang="en-CA" cap="none" dirty="0"/>
              <a:t>and houses were blown apart. </a:t>
            </a:r>
            <a:r>
              <a:rPr lang="en-CA" cap="none" dirty="0" smtClean="0"/>
              <a:t>Whole </a:t>
            </a:r>
            <a:r>
              <a:rPr lang="en-CA" cap="none" dirty="0"/>
              <a:t>families were killed as their houses collapsed one storey onto another. People were crushed and battered and slashed, on the street, in schools and factories, foundries, breweries, rail yards and dockyards. The official death toll was </a:t>
            </a:r>
            <a:r>
              <a:rPr lang="en-CA" cap="none" dirty="0" smtClean="0"/>
              <a:t>1,963 with </a:t>
            </a:r>
            <a:r>
              <a:rPr lang="en-CA" cap="none" dirty="0"/>
              <a:t>another 9,000 injured. 1,630 homes were destroyed, 12,000 houses were damaged and 6,000 people were left without shelter. </a:t>
            </a:r>
          </a:p>
          <a:p>
            <a:pPr lvl="0">
              <a:spcBef>
                <a:spcPts val="0"/>
              </a:spcBef>
              <a:spcAft>
                <a:spcPts val="0"/>
              </a:spcAft>
              <a:buClr>
                <a:srgbClr val="FE8637"/>
              </a:buClr>
              <a:buSzPct val="70000"/>
            </a:pPr>
            <a:endParaRPr lang="en-CA" cap="none"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573" y="1191916"/>
            <a:ext cx="992851" cy="1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759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James Pattison</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smtClean="0"/>
              <a:t>Thirteen-year-old </a:t>
            </a:r>
            <a:r>
              <a:rPr lang="en-CA" cap="none" dirty="0"/>
              <a:t>James Pattison was walking to Richmond School with his two brothers when the ships collided</a:t>
            </a:r>
            <a:r>
              <a:rPr lang="en-CA" cap="none" dirty="0" smtClean="0"/>
              <a:t>. He said: "We didn’t </a:t>
            </a:r>
            <a:r>
              <a:rPr lang="en-CA" cap="none" dirty="0"/>
              <a:t>hear the explosion, we felt the concussion. Knocked us unconscious. It did come into my mind - is this the end of the world? You </a:t>
            </a:r>
            <a:r>
              <a:rPr lang="en-CA" cap="none" dirty="0" smtClean="0"/>
              <a:t>couldn’t </a:t>
            </a:r>
            <a:r>
              <a:rPr lang="en-CA" cap="none" dirty="0"/>
              <a:t>hear a sound. Then of course things cleared off a little and you could hear noises - people screaming and of course you could hear the places burning</a:t>
            </a:r>
            <a:r>
              <a:rPr lang="en-CA" cap="none" dirty="0" smtClean="0"/>
              <a:t>.”</a:t>
            </a:r>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r>
              <a:rPr lang="en-CA" cap="none" dirty="0" smtClean="0"/>
              <a:t>James Pattison lost half of his family. His brother</a:t>
            </a:r>
            <a:r>
              <a:rPr lang="en-CA" cap="none" dirty="0"/>
              <a:t>, Alan, died on the way to school. </a:t>
            </a:r>
            <a:r>
              <a:rPr lang="en-CA" cap="none" dirty="0" smtClean="0"/>
              <a:t>His ten-year-old </a:t>
            </a:r>
            <a:r>
              <a:rPr lang="en-CA" cap="none" dirty="0"/>
              <a:t>sister Catherine was killed instantly at home. It was four months before his father's body was pulled from the wreckage of the sugar refinery where he worked.</a:t>
            </a: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4103" name="Picture 7" descr="Terrible Disas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41" t="17859" r="4541" b="4605"/>
          <a:stretch/>
        </p:blipFill>
        <p:spPr bwMode="auto">
          <a:xfrm>
            <a:off x="3253468" y="1191916"/>
            <a:ext cx="2637063" cy="142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59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Rescue and Relief</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a:t>H</a:t>
            </a:r>
            <a:r>
              <a:rPr lang="en-CA" cap="none" dirty="0" smtClean="0"/>
              <a:t>ospitals </a:t>
            </a:r>
            <a:r>
              <a:rPr lang="en-CA" cap="none" dirty="0"/>
              <a:t>were unable to cope with so many wounded</a:t>
            </a:r>
            <a:r>
              <a:rPr lang="en-CA" cap="none" dirty="0" smtClean="0"/>
              <a:t>. Rescue efforts to free those trapped in collapsed buildings were hampered </a:t>
            </a:r>
            <a:r>
              <a:rPr lang="en-CA" cap="none" dirty="0"/>
              <a:t>by the blizzard that struck the city the following day, dumping 16 inches of snow</a:t>
            </a:r>
            <a:r>
              <a:rPr lang="en-CA" cap="none" dirty="0" smtClean="0"/>
              <a:t>.</a:t>
            </a:r>
            <a:endParaRPr lang="en-CA" cap="none" dirty="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r>
              <a:rPr lang="en-CA" cap="none" dirty="0"/>
              <a:t>Military and naval personnel worked with civilians in the relief effort</a:t>
            </a:r>
            <a:r>
              <a:rPr lang="en-CA" cap="none" dirty="0" smtClean="0"/>
              <a:t>. Money </a:t>
            </a:r>
            <a:r>
              <a:rPr lang="en-CA" cap="none" dirty="0"/>
              <a:t>poured in from as far away as China and New Zealand. The Canadian government gave $18 million, the British government almost $5 million, but most </a:t>
            </a:r>
            <a:r>
              <a:rPr lang="en-CA" cap="none" dirty="0" err="1"/>
              <a:t>Haligonians</a:t>
            </a:r>
            <a:r>
              <a:rPr lang="en-CA" cap="none" dirty="0"/>
              <a:t> remember the generosity of the state of Massachusetts, which donated $750,000 in money and goods and in volunteer </a:t>
            </a:r>
            <a:r>
              <a:rPr lang="en-CA" cap="none" dirty="0" smtClean="0"/>
              <a:t>assistance. Nova </a:t>
            </a:r>
            <a:r>
              <a:rPr lang="en-CA" cap="none" dirty="0"/>
              <a:t>Scotia sends a Christmas </a:t>
            </a:r>
            <a:r>
              <a:rPr lang="en-CA" cap="none" dirty="0" smtClean="0"/>
              <a:t>tree every year to </a:t>
            </a:r>
            <a:r>
              <a:rPr lang="en-CA" cap="none" dirty="0"/>
              <a:t>the city of </a:t>
            </a:r>
            <a:r>
              <a:rPr lang="en-CA" cap="none" dirty="0" smtClean="0"/>
              <a:t>Boston, Massachusetts as a token of appreciation.</a:t>
            </a:r>
          </a:p>
          <a:p>
            <a:pPr lvl="0">
              <a:spcBef>
                <a:spcPts val="0"/>
              </a:spcBef>
              <a:spcAft>
                <a:spcPts val="0"/>
              </a:spcAft>
              <a:buClr>
                <a:srgbClr val="FE8637"/>
              </a:buClr>
              <a:buSzPct val="70000"/>
            </a:pPr>
            <a:endParaRPr lang="en-US" cap="none" dirty="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557" y="1191916"/>
            <a:ext cx="5814885" cy="1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43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Inquiry and Prosecution</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a:t>A</a:t>
            </a:r>
            <a:r>
              <a:rPr lang="en-CA" cap="none" dirty="0" smtClean="0"/>
              <a:t> </a:t>
            </a:r>
            <a:r>
              <a:rPr lang="en-CA" cap="none" dirty="0"/>
              <a:t>Nova Scotia judge presiding over the inquiry, </a:t>
            </a:r>
            <a:r>
              <a:rPr lang="en-CA" cap="none" dirty="0" smtClean="0"/>
              <a:t>found the </a:t>
            </a:r>
            <a:r>
              <a:rPr lang="en-CA" cap="none" dirty="0"/>
              <a:t>Mont-Blanc solely at fault for the disaster. In 1919, the inquiry's conclusions were appealed to the Supreme Court of Canada, which declared that </a:t>
            </a:r>
            <a:r>
              <a:rPr lang="en-CA" cap="none" dirty="0" smtClean="0"/>
              <a:t>both the </a:t>
            </a:r>
            <a:r>
              <a:rPr lang="en-CA" cap="none" dirty="0"/>
              <a:t>Mont-Blanc and Imo were equally at </a:t>
            </a:r>
            <a:r>
              <a:rPr lang="en-CA" cap="none" dirty="0" smtClean="0"/>
              <a:t>fault.</a:t>
            </a:r>
          </a:p>
          <a:p>
            <a:pPr lvl="0">
              <a:spcBef>
                <a:spcPts val="0"/>
              </a:spcBef>
              <a:spcAft>
                <a:spcPts val="0"/>
              </a:spcAft>
              <a:buClr>
                <a:srgbClr val="FE8637"/>
              </a:buClr>
              <a:buSzPct val="70000"/>
            </a:pPr>
            <a:endParaRPr lang="en-US" cap="none" dirty="0"/>
          </a:p>
          <a:p>
            <a:pPr lvl="0">
              <a:spcBef>
                <a:spcPts val="0"/>
              </a:spcBef>
              <a:spcAft>
                <a:spcPts val="0"/>
              </a:spcAft>
              <a:buClr>
                <a:srgbClr val="FE8637"/>
              </a:buClr>
              <a:buSzPct val="70000"/>
            </a:pPr>
            <a:r>
              <a:rPr lang="en-CA" cap="none" dirty="0"/>
              <a:t>In 1958, Francis Mackey, the harbour pilot on board </a:t>
            </a:r>
            <a:r>
              <a:rPr lang="en-CA" cap="none" dirty="0" smtClean="0"/>
              <a:t>Mont-Blanc, told </a:t>
            </a:r>
            <a:r>
              <a:rPr lang="en-CA" cap="none" dirty="0"/>
              <a:t>CBC Radio: "[Imo] come out on his wrong side. Broke the rules, come on the wrong side of a steamer on the wrong side up above in the Narrows, and then come down on the wrong side again and struck me… There was no ship allowed to come out when a ship incoming was bound in. Had the right-of-way myself but she come out."</a:t>
            </a:r>
            <a:endParaRPr lang="en-US" cap="none" dirty="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1191916"/>
            <a:ext cx="4389120" cy="1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15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ctrTitle"/>
          </p:nvPr>
        </p:nvSpPr>
        <p:spPr>
          <a:xfrm>
            <a:off x="685800" y="152400"/>
            <a:ext cx="7772400" cy="155575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US" altLang="en-US" sz="3600" dirty="0" smtClean="0">
                <a:solidFill>
                  <a:schemeClr val="accent6">
                    <a:lumMod val="50000"/>
                    <a:lumOff val="50000"/>
                  </a:schemeClr>
                </a:solidFill>
                <a:effectLst/>
              </a:rPr>
              <a:t>Significance</a:t>
            </a:r>
            <a:endParaRPr lang="en-US" altLang="en-US" sz="3600" dirty="0" smtClean="0">
              <a:solidFill>
                <a:schemeClr val="accent6">
                  <a:lumMod val="50000"/>
                  <a:lumOff val="50000"/>
                </a:schemeClr>
              </a:solidFill>
              <a:latin typeface="Comic Sans MS" charset="0"/>
            </a:endParaRPr>
          </a:p>
        </p:txBody>
      </p:sp>
      <p:sp>
        <p:nvSpPr>
          <p:cNvPr id="5" name="Subtitle 2"/>
          <p:cNvSpPr>
            <a:spLocks noGrp="1"/>
          </p:cNvSpPr>
          <p:nvPr/>
        </p:nvSpPr>
        <p:spPr>
          <a:xfrm>
            <a:off x="152400" y="2618380"/>
            <a:ext cx="88392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lvl="0">
              <a:spcBef>
                <a:spcPts val="0"/>
              </a:spcBef>
              <a:spcAft>
                <a:spcPts val="0"/>
              </a:spcAft>
              <a:buClr>
                <a:srgbClr val="FE8637"/>
              </a:buClr>
              <a:buSzPct val="70000"/>
            </a:pPr>
            <a:r>
              <a:rPr lang="en-CA" cap="none" dirty="0" smtClean="0"/>
              <a:t>Though </a:t>
            </a:r>
            <a:r>
              <a:rPr lang="en-CA" cap="none" dirty="0"/>
              <a:t>the explosion was a terrible dark moment for the city, the response of the numerous towns, cities and countries who offered relief is an inspiring story of compassion, human generosity, and the willingness of many to work together to help repair a “Shattered City</a:t>
            </a:r>
            <a:r>
              <a:rPr lang="en-CA" cap="none" dirty="0" smtClean="0"/>
              <a:t>”.</a:t>
            </a:r>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r>
              <a:rPr lang="en-CA" cap="none" dirty="0" smtClean="0"/>
              <a:t>The Halifax explosion was the most devastating disaster on Canadian soil. It was the largest </a:t>
            </a:r>
            <a:r>
              <a:rPr lang="en-CA" cap="none" dirty="0" smtClean="0"/>
              <a:t>man-made </a:t>
            </a:r>
            <a:r>
              <a:rPr lang="en-CA" cap="none" dirty="0" smtClean="0"/>
              <a:t>explosion the world had known </a:t>
            </a:r>
            <a:r>
              <a:rPr lang="en-CA" cap="none" dirty="0"/>
              <a:t>until the first atomic bomb was detonated over Hiroshima, Japan, in 1945</a:t>
            </a:r>
            <a:r>
              <a:rPr lang="en-CA" cap="none" dirty="0" smtClean="0"/>
              <a:t>.</a:t>
            </a: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a:p>
            <a:pPr lvl="0">
              <a:spcBef>
                <a:spcPts val="0"/>
              </a:spcBef>
              <a:spcAft>
                <a:spcPts val="0"/>
              </a:spcAft>
              <a:buClr>
                <a:srgbClr val="FE8637"/>
              </a:buClr>
              <a:buSzPct val="70000"/>
            </a:pPr>
            <a:endParaRPr lang="en-CA" cap="none" dirty="0"/>
          </a:p>
          <a:p>
            <a:pPr lvl="0">
              <a:spcBef>
                <a:spcPts val="0"/>
              </a:spcBef>
              <a:spcAft>
                <a:spcPts val="0"/>
              </a:spcAft>
              <a:buClr>
                <a:srgbClr val="FE8637"/>
              </a:buClr>
              <a:buSzPct val="70000"/>
            </a:pPr>
            <a:endParaRPr lang="en-CA" cap="none"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042" y="1191916"/>
            <a:ext cx="5889916" cy="1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079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ightfall design template">
  <a:themeElements>
    <a:clrScheme name="Office Them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969696"/>
        </a:dk2>
        <a:lt2>
          <a:srgbClr val="E3EBF1"/>
        </a:lt2>
        <a:accent1>
          <a:srgbClr val="003399"/>
        </a:accent1>
        <a:accent2>
          <a:srgbClr val="59A7E1"/>
        </a:accent2>
        <a:accent3>
          <a:srgbClr val="C9C9C9"/>
        </a:accent3>
        <a:accent4>
          <a:srgbClr val="DADADA"/>
        </a:accent4>
        <a:accent5>
          <a:srgbClr val="AAADCA"/>
        </a:accent5>
        <a:accent6>
          <a:srgbClr val="5097CC"/>
        </a:accent6>
        <a:hlink>
          <a:srgbClr val="66CCFF"/>
        </a:hlink>
        <a:folHlink>
          <a:srgbClr val="F8F8F8"/>
        </a:folHlink>
      </a:clrScheme>
      <a:clrMap bg1="dk2" tx1="lt1" bg2="dk1" tx2="lt2" accent1="accent1" accent2="accent2" accent3="accent3" accent4="accent4" accent5="accent5" accent6="accent6" hlink="hlink" folHlink="folHlink"/>
    </a:extraClrScheme>
    <a:extraClrScheme>
      <a:clrScheme name="Office Theme 2">
        <a:dk1>
          <a:srgbClr val="2D2015"/>
        </a:dk1>
        <a:lt1>
          <a:srgbClr val="FFFFFF"/>
        </a:lt1>
        <a:dk2>
          <a:srgbClr val="A17A4B"/>
        </a:dk2>
        <a:lt2>
          <a:srgbClr val="DFC08D"/>
        </a:lt2>
        <a:accent1>
          <a:srgbClr val="8C7B70"/>
        </a:accent1>
        <a:accent2>
          <a:srgbClr val="354FBB"/>
        </a:accent2>
        <a:accent3>
          <a:srgbClr val="CDBEB1"/>
        </a:accent3>
        <a:accent4>
          <a:srgbClr val="DADADA"/>
        </a:accent4>
        <a:accent5>
          <a:srgbClr val="C5BFBB"/>
        </a:accent5>
        <a:accent6>
          <a:srgbClr val="2F47A9"/>
        </a:accent6>
        <a:hlink>
          <a:srgbClr val="CCB400"/>
        </a:hlink>
        <a:folHlink>
          <a:srgbClr val="BEC9CA"/>
        </a:folHlink>
      </a:clrScheme>
      <a:clrMap bg1="dk2" tx1="lt1" bg2="dk1" tx2="lt2" accent1="accent1" accent2="accent2" accent3="accent3" accent4="accent4" accent5="accent5" accent6="accent6" hlink="hlink" folHlink="folHlink"/>
    </a:extraClrScheme>
    <a:extraClrScheme>
      <a:clrScheme name="Office Theme 3">
        <a:dk1>
          <a:srgbClr val="777777"/>
        </a:dk1>
        <a:lt1>
          <a:srgbClr val="FFFFFF"/>
        </a:lt1>
        <a:dk2>
          <a:srgbClr val="A1A496"/>
        </a:dk2>
        <a:lt2>
          <a:srgbClr val="D1D1CB"/>
        </a:lt2>
        <a:accent1>
          <a:srgbClr val="909082"/>
        </a:accent1>
        <a:accent2>
          <a:srgbClr val="6484C4"/>
        </a:accent2>
        <a:accent3>
          <a:srgbClr val="CDCFC9"/>
        </a:accent3>
        <a:accent4>
          <a:srgbClr val="DADADA"/>
        </a:accent4>
        <a:accent5>
          <a:srgbClr val="C6C6C1"/>
        </a:accent5>
        <a:accent6>
          <a:srgbClr val="5A77B1"/>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4">
        <a:dk1>
          <a:srgbClr val="3E3E5C"/>
        </a:dk1>
        <a:lt1>
          <a:srgbClr val="FFFFFF"/>
        </a:lt1>
        <a:dk2>
          <a:srgbClr val="819DC5"/>
        </a:dk2>
        <a:lt2>
          <a:srgbClr val="FFFFFF"/>
        </a:lt2>
        <a:accent1>
          <a:srgbClr val="60597B"/>
        </a:accent1>
        <a:accent2>
          <a:srgbClr val="6666FF"/>
        </a:accent2>
        <a:accent3>
          <a:srgbClr val="C1CC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5">
        <a:dk1>
          <a:srgbClr val="005A58"/>
        </a:dk1>
        <a:lt1>
          <a:srgbClr val="99CCFF"/>
        </a:lt1>
        <a:dk2>
          <a:srgbClr val="0099CC"/>
        </a:dk2>
        <a:lt2>
          <a:srgbClr val="CCECFF"/>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Office Theme 6">
        <a:dk1>
          <a:srgbClr val="B2B2B2"/>
        </a:dk1>
        <a:lt1>
          <a:srgbClr val="DEF6F1"/>
        </a:lt1>
        <a:dk2>
          <a:srgbClr val="FFFFFF"/>
        </a:dk2>
        <a:lt2>
          <a:srgbClr val="969696"/>
        </a:lt2>
        <a:accent1>
          <a:srgbClr val="FFFFFF"/>
        </a:accent1>
        <a:accent2>
          <a:srgbClr val="8DC6FF"/>
        </a:accent2>
        <a:accent3>
          <a:srgbClr val="ECFAF7"/>
        </a:accent3>
        <a:accent4>
          <a:srgbClr val="979797"/>
        </a:accent4>
        <a:accent5>
          <a:srgbClr val="FFFFFF"/>
        </a:accent5>
        <a:accent6>
          <a:srgbClr val="7FB3E7"/>
        </a:accent6>
        <a:hlink>
          <a:srgbClr val="0066CC"/>
        </a:hlink>
        <a:folHlink>
          <a:srgbClr val="C80000"/>
        </a:folHlink>
      </a:clrScheme>
      <a:clrMap bg1="lt1" tx1="dk1" bg2="lt2" tx2="dk2" accent1="accent1" accent2="accent2" accent3="accent3" accent4="accent4" accent5="accent5" accent6="accent6" hlink="hlink" folHlink="folHlink"/>
    </a:extraClrScheme>
    <a:extraClrScheme>
      <a:clrScheme name="Office Theme 7">
        <a:dk1>
          <a:srgbClr val="777777"/>
        </a:dk1>
        <a:lt1>
          <a:srgbClr val="CCFFFF"/>
        </a:lt1>
        <a:dk2>
          <a:srgbClr val="CCECFF"/>
        </a:dk2>
        <a:lt2>
          <a:srgbClr val="99CCFF"/>
        </a:lt2>
        <a:accent1>
          <a:srgbClr val="99CCFF"/>
        </a:accent1>
        <a:accent2>
          <a:srgbClr val="003399"/>
        </a:accent2>
        <a:accent3>
          <a:srgbClr val="E2F4FF"/>
        </a:accent3>
        <a:accent4>
          <a:srgbClr val="AEDADA"/>
        </a:accent4>
        <a:accent5>
          <a:srgbClr val="CAE2FF"/>
        </a:accent5>
        <a:accent6>
          <a:srgbClr val="002D8A"/>
        </a:accent6>
        <a:hlink>
          <a:srgbClr val="FF5050"/>
        </a:hlink>
        <a:folHlink>
          <a:srgbClr val="003399"/>
        </a:folHlink>
      </a:clrScheme>
      <a:clrMap bg1="dk2" tx1="lt1" bg2="dk1" tx2="lt2" accent1="accent1" accent2="accent2" accent3="accent3" accent4="accent4" accent5="accent5" accent6="accent6" hlink="hlink" folHlink="folHlink"/>
    </a:extraClrScheme>
    <a:extraClrScheme>
      <a:clrScheme name="Office Theme 8">
        <a:dk1>
          <a:srgbClr val="F8F8F8"/>
        </a:dk1>
        <a:lt1>
          <a:srgbClr val="FFFFFF"/>
        </a:lt1>
        <a:dk2>
          <a:srgbClr val="DDDDDD"/>
        </a:dk2>
        <a:lt2>
          <a:srgbClr val="333333"/>
        </a:lt2>
        <a:accent1>
          <a:srgbClr val="C0C0C0"/>
        </a:accent1>
        <a:accent2>
          <a:srgbClr val="808080"/>
        </a:accent2>
        <a:accent3>
          <a:srgbClr val="FFFFFF"/>
        </a:accent3>
        <a:accent4>
          <a:srgbClr val="D4D4D4"/>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9">
        <a:dk1>
          <a:srgbClr val="5C1F00"/>
        </a:dk1>
        <a:lt1>
          <a:srgbClr val="FFF8EB"/>
        </a:lt1>
        <a:dk2>
          <a:srgbClr val="FFEBD7"/>
        </a:dk2>
        <a:lt2>
          <a:srgbClr val="FFFFF7"/>
        </a:lt2>
        <a:accent1>
          <a:srgbClr val="CC3300"/>
        </a:accent1>
        <a:accent2>
          <a:srgbClr val="BE7960"/>
        </a:accent2>
        <a:accent3>
          <a:srgbClr val="FFF3E8"/>
        </a:accent3>
        <a:accent4>
          <a:srgbClr val="DAD4C9"/>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10">
        <a:dk1>
          <a:srgbClr val="969696"/>
        </a:dk1>
        <a:lt1>
          <a:srgbClr val="F8F8F8"/>
        </a:lt1>
        <a:dk2>
          <a:srgbClr val="DDDDDD"/>
        </a:dk2>
        <a:lt2>
          <a:srgbClr val="CC9900"/>
        </a:lt2>
        <a:accent1>
          <a:srgbClr val="DFBB05"/>
        </a:accent1>
        <a:accent2>
          <a:srgbClr val="FF9966"/>
        </a:accent2>
        <a:accent3>
          <a:srgbClr val="EBEBEB"/>
        </a:accent3>
        <a:accent4>
          <a:srgbClr val="D4D4D4"/>
        </a:accent4>
        <a:accent5>
          <a:srgbClr val="ECDAAA"/>
        </a:accent5>
        <a:accent6>
          <a:srgbClr val="E78A5C"/>
        </a:accent6>
        <a:hlink>
          <a:srgbClr val="CC3300"/>
        </a:hlink>
        <a:folHlink>
          <a:srgbClr val="003399"/>
        </a:folHlink>
      </a:clrScheme>
      <a:clrMap bg1="dk2" tx1="lt1" bg2="dk1" tx2="lt2" accent1="accent1" accent2="accent2" accent3="accent3" accent4="accent4" accent5="accent5" accent6="accent6" hlink="hlink" folHlink="folHlink"/>
    </a:extraClrScheme>
    <a:extraClrScheme>
      <a:clrScheme name="Office Theme 11">
        <a:dk1>
          <a:srgbClr val="808080"/>
        </a:dk1>
        <a:lt1>
          <a:srgbClr val="F8F8F8"/>
        </a:lt1>
        <a:dk2>
          <a:srgbClr val="EAEAEA"/>
        </a:dk2>
        <a:lt2>
          <a:srgbClr val="FFFFFF"/>
        </a:lt2>
        <a:accent1>
          <a:srgbClr val="99CCFF"/>
        </a:accent1>
        <a:accent2>
          <a:srgbClr val="9999FF"/>
        </a:accent2>
        <a:accent3>
          <a:srgbClr val="F3F3F3"/>
        </a:accent3>
        <a:accent4>
          <a:srgbClr val="D4D4D4"/>
        </a:accent4>
        <a:accent5>
          <a:srgbClr val="CAE2FF"/>
        </a:accent5>
        <a:accent6>
          <a:srgbClr val="8A8AE7"/>
        </a:accent6>
        <a:hlink>
          <a:srgbClr val="3333CC"/>
        </a:hlink>
        <a:folHlink>
          <a:srgbClr val="8927FF"/>
        </a:folHlink>
      </a:clrScheme>
      <a:clrMap bg1="dk2" tx1="lt1" bg2="dk1" tx2="lt2" accent1="accent1" accent2="accent2" accent3="accent3" accent4="accent4" accent5="accent5" accent6="accent6" hlink="hlink" folHlink="folHlink"/>
    </a:extraClrScheme>
    <a:extraClrScheme>
      <a:clrScheme name="Office Them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clrMap bg1="dk2" tx1="lt1" bg2="dk1" tx2="lt2" accent1="accent1" accent2="accent2" accent3="accent3" accent4="accent4" accent5="accent5" accent6="accent6" hlink="hlink" folHlink="folHlink"/>
    </a:extraClrScheme>
    <a:extraClrScheme>
      <a:clrScheme name="Office Theme 13">
        <a:dk1>
          <a:srgbClr val="808080"/>
        </a:dk1>
        <a:lt1>
          <a:srgbClr val="FFFFFF"/>
        </a:lt1>
        <a:dk2>
          <a:srgbClr val="CCCCFF"/>
        </a:dk2>
        <a:lt2>
          <a:srgbClr val="F8F8F8"/>
        </a:lt2>
        <a:accent1>
          <a:srgbClr val="85ADDD"/>
        </a:accent1>
        <a:accent2>
          <a:srgbClr val="333399"/>
        </a:accent2>
        <a:accent3>
          <a:srgbClr val="E2E2FF"/>
        </a:accent3>
        <a:accent4>
          <a:srgbClr val="DADADA"/>
        </a:accent4>
        <a:accent5>
          <a:srgbClr val="C2D3EB"/>
        </a:accent5>
        <a:accent6>
          <a:srgbClr val="2D2D8A"/>
        </a:accent6>
        <a:hlink>
          <a:srgbClr val="0250C2"/>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Nightfall design template</Template>
  <TotalTime>1243</TotalTime>
  <Words>1003</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Nightfall design template</vt:lpstr>
      <vt:lpstr>The Halifax Explosion</vt:lpstr>
      <vt:lpstr>Collision</vt:lpstr>
      <vt:lpstr>Prior To The Explosion</vt:lpstr>
      <vt:lpstr>Vincent Coleman</vt:lpstr>
      <vt:lpstr>The Explosion</vt:lpstr>
      <vt:lpstr>James Pattison</vt:lpstr>
      <vt:lpstr>Rescue and Relief</vt:lpstr>
      <vt:lpstr>Inquiry and Prosecution</vt:lpstr>
      <vt:lpstr>Significance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Halifax Explosion</dc:title>
  <dc:creator>Samsung</dc:creator>
  <cp:lastModifiedBy>Samsung</cp:lastModifiedBy>
  <cp:revision>79</cp:revision>
  <cp:lastPrinted>1601-01-01T00:00:00Z</cp:lastPrinted>
  <dcterms:created xsi:type="dcterms:W3CDTF">2019-01-20T01:27:24Z</dcterms:created>
  <dcterms:modified xsi:type="dcterms:W3CDTF">2019-02-18T06:26:00Z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TC010721461033</vt:lpwstr>
  </property>
</Properties>
</file>