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73" r:id="rId3"/>
    <p:sldId id="259" r:id="rId4"/>
    <p:sldId id="257" r:id="rId5"/>
    <p:sldId id="258" r:id="rId6"/>
    <p:sldId id="260" r:id="rId7"/>
    <p:sldId id="262" r:id="rId8"/>
    <p:sldId id="264" r:id="rId9"/>
    <p:sldId id="274" r:id="rId10"/>
    <p:sldId id="275" r:id="rId11"/>
    <p:sldId id="265" r:id="rId12"/>
    <p:sldId id="268" r:id="rId13"/>
    <p:sldId id="276" r:id="rId14"/>
    <p:sldId id="269" r:id="rId15"/>
    <p:sldId id="267" r:id="rId16"/>
    <p:sldId id="270" r:id="rId17"/>
    <p:sldId id="271" r:id="rId18"/>
    <p:sldId id="272" r:id="rId19"/>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p:cNvSpPr>
            <a:spLocks noGrp="1" noChangeArrowheads="1"/>
          </p:cNvSpPr>
          <p:nvPr>
            <p:ph type="ctrTitle" sz="quarter"/>
          </p:nvPr>
        </p:nvSpPr>
        <p:spPr>
          <a:xfrm>
            <a:off x="1828800" y="1524000"/>
            <a:ext cx="7162800" cy="1905000"/>
          </a:xfrm>
        </p:spPr>
        <p:txBody>
          <a:bodyPr/>
          <a:lstStyle>
            <a:lvl1pPr>
              <a:defRPr/>
            </a:lvl1pPr>
          </a:lstStyle>
          <a:p>
            <a:pPr lvl="0"/>
            <a:r>
              <a:rPr lang="en-CA" altLang="en-US" noProof="0" smtClean="0"/>
              <a:t>Click to edit Master title style</a:t>
            </a:r>
          </a:p>
        </p:txBody>
      </p:sp>
      <p:sp>
        <p:nvSpPr>
          <p:cNvPr id="2052" name="Rectangle 4"/>
          <p:cNvSpPr>
            <a:spLocks noGrp="1" noChangeArrowheads="1"/>
          </p:cNvSpPr>
          <p:nvPr>
            <p:ph type="subTitle" sz="quarter" idx="1"/>
          </p:nvPr>
        </p:nvSpPr>
        <p:spPr>
          <a:xfrm>
            <a:off x="2209800" y="3886200"/>
            <a:ext cx="6400800" cy="1752600"/>
          </a:xfrm>
        </p:spPr>
        <p:txBody>
          <a:bodyPr/>
          <a:lstStyle>
            <a:lvl1pPr marL="0" indent="0" algn="ctr">
              <a:buFontTx/>
              <a:buNone/>
              <a:defRPr/>
            </a:lvl1pPr>
          </a:lstStyle>
          <a:p>
            <a:pPr lvl="0"/>
            <a:r>
              <a:rPr lang="en-CA" altLang="en-US" noProof="0" smtClean="0"/>
              <a:t>Click to edit Master subtitle style</a:t>
            </a:r>
          </a:p>
        </p:txBody>
      </p:sp>
      <p:sp>
        <p:nvSpPr>
          <p:cNvPr id="2053" name="Rectangle 5"/>
          <p:cNvSpPr>
            <a:spLocks noGrp="1" noChangeArrowheads="1"/>
          </p:cNvSpPr>
          <p:nvPr>
            <p:ph type="dt" sz="quarter" idx="2"/>
          </p:nvPr>
        </p:nvSpPr>
        <p:spPr>
          <a:xfrm>
            <a:off x="1828800" y="6248400"/>
            <a:ext cx="1905000" cy="457200"/>
          </a:xfrm>
        </p:spPr>
        <p:txBody>
          <a:bodyPr/>
          <a:lstStyle>
            <a:lvl1pPr>
              <a:defRPr/>
            </a:lvl1pPr>
          </a:lstStyle>
          <a:p>
            <a:endParaRPr lang="en-CA" altLang="en-US"/>
          </a:p>
        </p:txBody>
      </p:sp>
      <p:sp>
        <p:nvSpPr>
          <p:cNvPr id="2054" name="Rectangle 6"/>
          <p:cNvSpPr>
            <a:spLocks noGrp="1" noChangeArrowheads="1"/>
          </p:cNvSpPr>
          <p:nvPr>
            <p:ph type="ftr" sz="quarter" idx="3"/>
          </p:nvPr>
        </p:nvSpPr>
        <p:spPr>
          <a:xfrm>
            <a:off x="3962400" y="6248400"/>
            <a:ext cx="2895600" cy="457200"/>
          </a:xfrm>
        </p:spPr>
        <p:txBody>
          <a:bodyPr/>
          <a:lstStyle>
            <a:lvl1pPr>
              <a:defRPr/>
            </a:lvl1pPr>
          </a:lstStyle>
          <a:p>
            <a:endParaRPr lang="en-CA" altLang="en-US"/>
          </a:p>
        </p:txBody>
      </p:sp>
      <p:sp>
        <p:nvSpPr>
          <p:cNvPr id="2055" name="Rectangle 7"/>
          <p:cNvSpPr>
            <a:spLocks noGrp="1" noChangeArrowheads="1"/>
          </p:cNvSpPr>
          <p:nvPr>
            <p:ph type="sldNum" sz="quarter" idx="4"/>
          </p:nvPr>
        </p:nvSpPr>
        <p:spPr>
          <a:xfrm>
            <a:off x="7086600" y="6248400"/>
            <a:ext cx="1905000" cy="457200"/>
          </a:xfrm>
        </p:spPr>
        <p:txBody>
          <a:bodyPr/>
          <a:lstStyle>
            <a:lvl1pPr>
              <a:defRPr/>
            </a:lvl1pPr>
          </a:lstStyle>
          <a:p>
            <a:fld id="{9F8C6C05-7912-4C84-AB14-BD24F8CD506C}" type="slidenum">
              <a:rPr lang="en-CA" altLang="en-US"/>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BC8514A1-8C73-493A-9AFC-79141790AD95}" type="slidenum">
              <a:rPr lang="en-CA" altLang="en-US"/>
              <a:pPr/>
              <a:t>‹#›</a:t>
            </a:fld>
            <a:endParaRPr lang="en-CA" altLang="en-US"/>
          </a:p>
        </p:txBody>
      </p:sp>
    </p:spTree>
    <p:extLst>
      <p:ext uri="{BB962C8B-B14F-4D97-AF65-F5344CB8AC3E}">
        <p14:creationId xmlns:p14="http://schemas.microsoft.com/office/powerpoint/2010/main" val="161150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10200"/>
          </a:xfrm>
        </p:spPr>
        <p:txBody>
          <a:bodyPr vert="eaVert"/>
          <a:lstStyle/>
          <a:p>
            <a:r>
              <a:rPr lang="en-CA" smtClean="0"/>
              <a:t>Click to edit Master title style</a:t>
            </a:r>
            <a:endParaRPr lang="en-CA"/>
          </a:p>
        </p:txBody>
      </p:sp>
      <p:sp>
        <p:nvSpPr>
          <p:cNvPr id="3" name="Vertical Text Placeholder 2"/>
          <p:cNvSpPr>
            <a:spLocks noGrp="1"/>
          </p:cNvSpPr>
          <p:nvPr>
            <p:ph type="body" orient="vert" idx="1"/>
          </p:nvPr>
        </p:nvSpPr>
        <p:spPr>
          <a:xfrm>
            <a:off x="1066800" y="609600"/>
            <a:ext cx="5676900" cy="5410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29893E8E-4816-4E36-8260-D186EC847161}" type="slidenum">
              <a:rPr lang="en-CA" altLang="en-US"/>
              <a:pPr/>
              <a:t>‹#›</a:t>
            </a:fld>
            <a:endParaRPr lang="en-CA" altLang="en-US"/>
          </a:p>
        </p:txBody>
      </p:sp>
    </p:spTree>
    <p:extLst>
      <p:ext uri="{BB962C8B-B14F-4D97-AF65-F5344CB8AC3E}">
        <p14:creationId xmlns:p14="http://schemas.microsoft.com/office/powerpoint/2010/main" val="24745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F08A5670-3867-4541-B023-622A29C4D78C}" type="slidenum">
              <a:rPr lang="en-CA" altLang="en-US"/>
              <a:pPr/>
              <a:t>‹#›</a:t>
            </a:fld>
            <a:endParaRPr lang="en-CA" altLang="en-US"/>
          </a:p>
        </p:txBody>
      </p:sp>
    </p:spTree>
    <p:extLst>
      <p:ext uri="{BB962C8B-B14F-4D97-AF65-F5344CB8AC3E}">
        <p14:creationId xmlns:p14="http://schemas.microsoft.com/office/powerpoint/2010/main" val="294647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23569525-2CF5-4FDB-A9B2-B1E64F647882}" type="slidenum">
              <a:rPr lang="en-CA" altLang="en-US"/>
              <a:pPr/>
              <a:t>‹#›</a:t>
            </a:fld>
            <a:endParaRPr lang="en-CA" altLang="en-US"/>
          </a:p>
        </p:txBody>
      </p:sp>
    </p:spTree>
    <p:extLst>
      <p:ext uri="{BB962C8B-B14F-4D97-AF65-F5344CB8AC3E}">
        <p14:creationId xmlns:p14="http://schemas.microsoft.com/office/powerpoint/2010/main" val="245086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sz="half" idx="1"/>
          </p:nvPr>
        </p:nvSpPr>
        <p:spPr>
          <a:xfrm>
            <a:off x="1066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Content Placeholder 3"/>
          <p:cNvSpPr>
            <a:spLocks noGrp="1"/>
          </p:cNvSpPr>
          <p:nvPr>
            <p:ph sz="half" idx="2"/>
          </p:nvPr>
        </p:nvSpPr>
        <p:spPr>
          <a:xfrm>
            <a:off x="5029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4B06BE91-2DA5-4301-9571-D07AE5236604}" type="slidenum">
              <a:rPr lang="en-CA" altLang="en-US"/>
              <a:pPr/>
              <a:t>‹#›</a:t>
            </a:fld>
            <a:endParaRPr lang="en-CA" altLang="en-US"/>
          </a:p>
        </p:txBody>
      </p:sp>
    </p:spTree>
    <p:extLst>
      <p:ext uri="{BB962C8B-B14F-4D97-AF65-F5344CB8AC3E}">
        <p14:creationId xmlns:p14="http://schemas.microsoft.com/office/powerpoint/2010/main" val="3670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E0693056-3F9E-4FF3-B0FA-EDA8F3E060AB}" type="slidenum">
              <a:rPr lang="en-CA" altLang="en-US"/>
              <a:pPr/>
              <a:t>‹#›</a:t>
            </a:fld>
            <a:endParaRPr lang="en-CA" altLang="en-US"/>
          </a:p>
        </p:txBody>
      </p:sp>
    </p:spTree>
    <p:extLst>
      <p:ext uri="{BB962C8B-B14F-4D97-AF65-F5344CB8AC3E}">
        <p14:creationId xmlns:p14="http://schemas.microsoft.com/office/powerpoint/2010/main" val="31900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824991E1-0CFB-406E-8649-B593D43E8F17}" type="slidenum">
              <a:rPr lang="en-CA" altLang="en-US"/>
              <a:pPr/>
              <a:t>‹#›</a:t>
            </a:fld>
            <a:endParaRPr lang="en-CA" altLang="en-US"/>
          </a:p>
        </p:txBody>
      </p:sp>
    </p:spTree>
    <p:extLst>
      <p:ext uri="{BB962C8B-B14F-4D97-AF65-F5344CB8AC3E}">
        <p14:creationId xmlns:p14="http://schemas.microsoft.com/office/powerpoint/2010/main" val="39213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025291AD-9341-40BD-BCF0-5AC81DF72DF7}" type="slidenum">
              <a:rPr lang="en-CA" altLang="en-US"/>
              <a:pPr/>
              <a:t>‹#›</a:t>
            </a:fld>
            <a:endParaRPr lang="en-CA" altLang="en-US"/>
          </a:p>
        </p:txBody>
      </p:sp>
    </p:spTree>
    <p:extLst>
      <p:ext uri="{BB962C8B-B14F-4D97-AF65-F5344CB8AC3E}">
        <p14:creationId xmlns:p14="http://schemas.microsoft.com/office/powerpoint/2010/main" val="382633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BD0B2FA7-2023-44EF-8836-450D488715C3}" type="slidenum">
              <a:rPr lang="en-CA" altLang="en-US"/>
              <a:pPr/>
              <a:t>‹#›</a:t>
            </a:fld>
            <a:endParaRPr lang="en-CA" altLang="en-US"/>
          </a:p>
        </p:txBody>
      </p:sp>
    </p:spTree>
    <p:extLst>
      <p:ext uri="{BB962C8B-B14F-4D97-AF65-F5344CB8AC3E}">
        <p14:creationId xmlns:p14="http://schemas.microsoft.com/office/powerpoint/2010/main" val="170455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2DA3DF25-75EB-48AD-89E2-3FC35582D0A0}" type="slidenum">
              <a:rPr lang="en-CA" altLang="en-US"/>
              <a:pPr/>
              <a:t>‹#›</a:t>
            </a:fld>
            <a:endParaRPr lang="en-CA" altLang="en-US"/>
          </a:p>
        </p:txBody>
      </p:sp>
    </p:spTree>
    <p:extLst>
      <p:ext uri="{BB962C8B-B14F-4D97-AF65-F5344CB8AC3E}">
        <p14:creationId xmlns:p14="http://schemas.microsoft.com/office/powerpoint/2010/main" val="4188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8915400" cy="6858000"/>
            <a:chOff x="0" y="0"/>
            <a:chExt cx="5616" cy="4320"/>
          </a:xfrm>
        </p:grpSpPr>
        <p:pic>
          <p:nvPicPr>
            <p:cNvPr id="102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136"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p:cNvSpPr>
              <a:spLocks noChangeArrowheads="1"/>
            </p:cNvSpPr>
            <p:nvPr/>
          </p:nvSpPr>
          <p:spPr bwMode="white">
            <a:xfrm>
              <a:off x="576" y="1152"/>
              <a:ext cx="5040" cy="2736"/>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1029" name="Rectangle 5"/>
          <p:cNvSpPr>
            <a:spLocks noGrp="1" noChangeArrowheads="1"/>
          </p:cNvSpPr>
          <p:nvPr>
            <p:ph type="title"/>
          </p:nvPr>
        </p:nvSpPr>
        <p:spPr bwMode="auto">
          <a:xfrm>
            <a:off x="1066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CA" altLang="en-US" smtClean="0"/>
              <a:t>Click to edit Master title style</a:t>
            </a:r>
          </a:p>
        </p:txBody>
      </p:sp>
      <p:sp>
        <p:nvSpPr>
          <p:cNvPr id="1030" name="Rectangle 6"/>
          <p:cNvSpPr>
            <a:spLocks noGrp="1" noChangeArrowheads="1"/>
          </p:cNvSpPr>
          <p:nvPr>
            <p:ph type="body" idx="1"/>
          </p:nvPr>
        </p:nvSpPr>
        <p:spPr bwMode="auto">
          <a:xfrm>
            <a:off x="1066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31" name="Rectangle 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CA" altLang="en-US"/>
          </a:p>
        </p:txBody>
      </p:sp>
      <p:sp>
        <p:nvSpPr>
          <p:cNvPr id="1032" name="Rectangle 8"/>
          <p:cNvSpPr>
            <a:spLocks noGrp="1" noChangeArrowheads="1"/>
          </p:cNvSpPr>
          <p:nvPr>
            <p:ph type="ftr" sz="quarter" idx="3"/>
          </p:nvPr>
        </p:nvSpPr>
        <p:spPr bwMode="auto">
          <a:xfrm>
            <a:off x="3505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CA" altLang="en-US"/>
          </a:p>
        </p:txBody>
      </p:sp>
      <p:sp>
        <p:nvSpPr>
          <p:cNvPr id="1033"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A9CBB1DA-4A09-4CE5-A367-1A4ED461F69F}" type="slidenum">
              <a:rPr lang="en-CA" altLang="en-US"/>
              <a:pPr/>
              <a:t>‹#›</a:t>
            </a:fld>
            <a:endParaRPr lang="en-CA"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28800" y="0"/>
            <a:ext cx="7162800" cy="1905000"/>
          </a:xfrm>
        </p:spPr>
        <p:txBody>
          <a:bodyPr/>
          <a:lstStyle/>
          <a:p>
            <a:r>
              <a:rPr lang="en-CA" dirty="0" smtClean="0"/>
              <a:t>Tommy Douglas and Medicare in Canada</a:t>
            </a:r>
            <a:endParaRPr lang="en-CA"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124200" y="2143125"/>
            <a:ext cx="4572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26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28800" y="0"/>
            <a:ext cx="7315200" cy="990600"/>
          </a:xfrm>
        </p:spPr>
        <p:txBody>
          <a:bodyPr/>
          <a:lstStyle/>
          <a:p>
            <a:r>
              <a:rPr lang="en-CA" dirty="0" smtClean="0"/>
              <a:t>Tommy Douglas</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As </a:t>
            </a:r>
            <a:r>
              <a:rPr lang="en-CA" sz="2000" dirty="0"/>
              <a:t>a child, Douglas injured his leg and developed osteomyelitis, an inflammation of the bone. His family’s inability to afford medical care would have cost him his leg, except that Dr. R. J. Smith, a distinguished surgeon, offered to operate for free if his students could watch. Although grateful for Dr. Smith’s help, Douglas later said: “I felt that no boy should have to depend either for his leg or his life upon the ability of his parents to raise enough money to bring a first class surgeon to his </a:t>
            </a:r>
            <a:r>
              <a:rPr lang="en-CA" sz="2000" dirty="0" smtClean="0"/>
              <a:t>bedside”</a:t>
            </a:r>
          </a:p>
          <a:p>
            <a:pPr algn="l"/>
            <a:endParaRPr lang="en-CA" sz="2000" dirty="0"/>
          </a:p>
          <a:p>
            <a:pPr algn="l"/>
            <a:r>
              <a:rPr lang="en-CA" sz="2000" dirty="0"/>
              <a:t>Douglas’s </a:t>
            </a:r>
            <a:r>
              <a:rPr lang="en-CA" sz="2000" dirty="0" smtClean="0"/>
              <a:t>feeling that the inability of people to pay for medical care should not be a barrier to people’s health and well-being developed into a belief </a:t>
            </a:r>
            <a:r>
              <a:rPr lang="en-CA" sz="2000" dirty="0"/>
              <a:t>in socialism and led to a life in politics.</a:t>
            </a:r>
            <a:endParaRPr lang="en-CA" sz="20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59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76400" y="0"/>
            <a:ext cx="7467600" cy="990600"/>
          </a:xfrm>
        </p:spPr>
        <p:txBody>
          <a:bodyPr/>
          <a:lstStyle/>
          <a:p>
            <a:r>
              <a:rPr lang="en-CA" dirty="0" smtClean="0"/>
              <a:t>Saskatchewan Leads </a:t>
            </a:r>
            <a:r>
              <a:rPr lang="en-CA" dirty="0"/>
              <a:t>t</a:t>
            </a:r>
            <a:r>
              <a:rPr lang="en-CA" dirty="0" smtClean="0"/>
              <a:t>he Way</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On June 15, 1944, Tommy Douglas and the CCF were elected to government in Saskatchewan. </a:t>
            </a:r>
            <a:r>
              <a:rPr lang="en-CA" sz="2000" dirty="0" smtClean="0"/>
              <a:t>Healthcare was his first priority. In </a:t>
            </a:r>
            <a:r>
              <a:rPr lang="en-CA" sz="2000" dirty="0" smtClean="0"/>
              <a:t>1947, Saskatchewan’s Hospital Services </a:t>
            </a:r>
            <a:r>
              <a:rPr lang="en-CA" sz="2000" dirty="0" smtClean="0"/>
              <a:t>Plan </a:t>
            </a:r>
            <a:r>
              <a:rPr lang="en-CA" sz="2000" dirty="0" smtClean="0"/>
              <a:t>came into effect, the first hospital insurance plan in Canada. </a:t>
            </a:r>
          </a:p>
          <a:p>
            <a:pPr algn="l"/>
            <a:endParaRPr lang="en-CA" sz="2000" dirty="0" smtClean="0"/>
          </a:p>
          <a:p>
            <a:pPr algn="l"/>
            <a:r>
              <a:rPr lang="en-CA" sz="2000" dirty="0" smtClean="0"/>
              <a:t>In </a:t>
            </a:r>
            <a:r>
              <a:rPr lang="en-CA" sz="2000" dirty="0" smtClean="0"/>
              <a:t>1962, The Saskatchewan Medical Care Insurance Act introduced </a:t>
            </a:r>
            <a:r>
              <a:rPr lang="en-CA" sz="2000" dirty="0" smtClean="0"/>
              <a:t>a universal, provincially funded medical insurance plan to provide doctors' services to all its residents. This act meant medical care costs were </a:t>
            </a:r>
            <a:r>
              <a:rPr lang="en-CA" sz="2000" dirty="0" smtClean="0"/>
              <a:t>covered not </a:t>
            </a:r>
            <a:r>
              <a:rPr lang="en-CA" sz="2000" dirty="0"/>
              <a:t>just in hospitals, but also in clinics and doctors </a:t>
            </a:r>
            <a:r>
              <a:rPr lang="en-CA" sz="2000" dirty="0" smtClean="0"/>
              <a:t>offices.</a:t>
            </a:r>
            <a:r>
              <a:rPr lang="en-CA" sz="2000" dirty="0"/>
              <a:t> </a:t>
            </a:r>
            <a:r>
              <a:rPr lang="en-CA" sz="2000" dirty="0" smtClean="0"/>
              <a:t>Doctors were to be paid on a fee-for-service basis, and patients would pay a small portion of the cost to ensure that no one perceived this as charity. </a:t>
            </a:r>
          </a:p>
          <a:p>
            <a:pPr algn="l"/>
            <a:endParaRPr lang="en-CA"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523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76400" y="0"/>
            <a:ext cx="7467600" cy="990600"/>
          </a:xfrm>
        </p:spPr>
        <p:txBody>
          <a:bodyPr/>
          <a:lstStyle/>
          <a:p>
            <a:r>
              <a:rPr lang="en-CA" dirty="0" smtClean="0"/>
              <a:t>Saskatchewan Doctors' Strike</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The College of Physicians and Surgeons of Saskatchewan opposed The Saskatchewan Medical Care Insurance Act on the grounds that it violated doctors’ rights to treat their patients and that it would lower the quality of service by forcing doctors who believed in free market principles to leave the province. </a:t>
            </a:r>
          </a:p>
          <a:p>
            <a:pPr algn="l"/>
            <a:endParaRPr lang="en-CA" sz="2000" dirty="0" smtClean="0"/>
          </a:p>
          <a:p>
            <a:pPr algn="l"/>
            <a:r>
              <a:rPr lang="en-CA" sz="2000" dirty="0" smtClean="0"/>
              <a:t>On July 1, 1962, when the Act came into effect</a:t>
            </a:r>
            <a:r>
              <a:rPr lang="en-CA" sz="2000" dirty="0" smtClean="0"/>
              <a:t>, </a:t>
            </a:r>
            <a:r>
              <a:rPr lang="en-CA" sz="2000" dirty="0" smtClean="0"/>
              <a:t>90% of Saskatchewan’s doctors closed their offices in protest, and only limited emergency services were available. Some families had seriously ill members who were discharged from hospital and sent home. Concerns grew as papers reported that 100 or more of the province’s doctors had left to seek positions elsewhere. </a:t>
            </a:r>
          </a:p>
          <a:p>
            <a:pPr algn="l"/>
            <a:endParaRPr lang="en-CA" sz="2000" dirty="0"/>
          </a:p>
          <a:p>
            <a:pPr algn="l"/>
            <a:r>
              <a:rPr lang="en-CA" sz="2000" dirty="0" smtClean="0"/>
              <a:t> </a:t>
            </a:r>
            <a:endParaRPr lang="en-CA"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0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896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5400" y="0"/>
            <a:ext cx="7848600" cy="990600"/>
          </a:xfrm>
        </p:spPr>
        <p:txBody>
          <a:bodyPr/>
          <a:lstStyle/>
          <a:p>
            <a:r>
              <a:rPr lang="en-CA" dirty="0" smtClean="0"/>
              <a:t>Keep Our Doctors Committees</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a:t>Initially the doctors had some public support. </a:t>
            </a:r>
            <a:r>
              <a:rPr lang="en-CA" sz="2000" dirty="0" smtClean="0"/>
              <a:t>A group of mothers who were worried about the loss of their doctors organized the </a:t>
            </a:r>
            <a:r>
              <a:rPr lang="en-CA" sz="2000" dirty="0"/>
              <a:t>first </a:t>
            </a:r>
            <a:r>
              <a:rPr lang="en-CA" sz="2000" dirty="0" smtClean="0"/>
              <a:t>“Keep </a:t>
            </a:r>
            <a:r>
              <a:rPr lang="en-CA" sz="2000" dirty="0"/>
              <a:t>Our Doctors</a:t>
            </a:r>
            <a:r>
              <a:rPr lang="en-CA" sz="2000" dirty="0" smtClean="0"/>
              <a:t>” Committee. Similar </a:t>
            </a:r>
            <a:r>
              <a:rPr lang="en-CA" sz="2000" dirty="0"/>
              <a:t>committees were </a:t>
            </a:r>
            <a:r>
              <a:rPr lang="en-CA" sz="2000" dirty="0" smtClean="0"/>
              <a:t>formed </a:t>
            </a:r>
            <a:r>
              <a:rPr lang="en-CA" sz="2000" dirty="0"/>
              <a:t>throughout </a:t>
            </a:r>
            <a:r>
              <a:rPr lang="en-CA" sz="2000" dirty="0" smtClean="0"/>
              <a:t>Saskatchewan, </a:t>
            </a:r>
            <a:r>
              <a:rPr lang="en-CA" sz="2000" dirty="0"/>
              <a:t>encouraged by doctors and joined by political opponents of the government. </a:t>
            </a:r>
            <a:endParaRPr lang="en-CA" sz="2000" dirty="0" smtClean="0"/>
          </a:p>
          <a:p>
            <a:pPr algn="l"/>
            <a:endParaRPr lang="en-CA" sz="2000" dirty="0" smtClean="0"/>
          </a:p>
          <a:p>
            <a:pPr algn="l"/>
            <a:r>
              <a:rPr lang="en-CA" sz="2000" dirty="0" smtClean="0"/>
              <a:t>These </a:t>
            </a:r>
            <a:r>
              <a:rPr lang="en-CA" sz="2000" dirty="0"/>
              <a:t>c</a:t>
            </a:r>
            <a:r>
              <a:rPr lang="en-CA" sz="2000" dirty="0" smtClean="0"/>
              <a:t>ommittees</a:t>
            </a:r>
            <a:r>
              <a:rPr lang="en-CA" sz="2000" dirty="0"/>
              <a:t>, with support from the media, launched a </a:t>
            </a:r>
            <a:r>
              <a:rPr lang="en-CA" sz="2000" dirty="0" smtClean="0"/>
              <a:t>campaign </a:t>
            </a:r>
            <a:r>
              <a:rPr lang="en-CA" sz="2000" dirty="0"/>
              <a:t>against </a:t>
            </a:r>
            <a:r>
              <a:rPr lang="en-CA" sz="2000" dirty="0" smtClean="0"/>
              <a:t>the government and its </a:t>
            </a:r>
            <a:r>
              <a:rPr lang="en-CA" sz="2000" dirty="0" err="1" smtClean="0"/>
              <a:t>medicare</a:t>
            </a:r>
            <a:r>
              <a:rPr lang="en-CA" sz="2000" dirty="0" smtClean="0"/>
              <a:t> plan. </a:t>
            </a:r>
            <a:r>
              <a:rPr lang="en-CA" sz="2000" dirty="0"/>
              <a:t>R</a:t>
            </a:r>
            <a:r>
              <a:rPr lang="en-CA" sz="2000" dirty="0" smtClean="0"/>
              <a:t>allies were held, petitions were circulated, and advertisements were placed in newspapers</a:t>
            </a:r>
            <a:r>
              <a:rPr lang="en-CA" sz="2000" dirty="0"/>
              <a:t>. The </a:t>
            </a:r>
            <a:r>
              <a:rPr lang="en-CA" sz="2000" dirty="0" smtClean="0"/>
              <a:t>government responded by bringing in </a:t>
            </a:r>
            <a:r>
              <a:rPr lang="en-CA" sz="2000" dirty="0"/>
              <a:t>doctors from Britain and </a:t>
            </a:r>
            <a:r>
              <a:rPr lang="en-CA" sz="2000" dirty="0" smtClean="0"/>
              <a:t>encouraging </a:t>
            </a:r>
            <a:r>
              <a:rPr lang="en-CA" sz="2000" dirty="0"/>
              <a:t>others to come from the </a:t>
            </a:r>
            <a:r>
              <a:rPr lang="en-CA" sz="2000" dirty="0" smtClean="0"/>
              <a:t>U.S</a:t>
            </a:r>
            <a:r>
              <a:rPr lang="en-CA" sz="2000" dirty="0"/>
              <a:t>.</a:t>
            </a:r>
            <a:r>
              <a:rPr lang="en-CA" sz="2000" dirty="0" smtClean="0"/>
              <a:t> </a:t>
            </a:r>
            <a:r>
              <a:rPr lang="en-CA" sz="2000" dirty="0"/>
              <a:t>and other parts of Canada to meet the emergency.</a:t>
            </a:r>
            <a:endParaRPr lang="en-CA" sz="2000" dirty="0"/>
          </a:p>
          <a:p>
            <a:pPr algn="l"/>
            <a:r>
              <a:rPr lang="en-CA" sz="2000" dirty="0" smtClean="0"/>
              <a:t> </a:t>
            </a:r>
            <a:endParaRPr lang="en-CA" sz="2000" dirty="0" smtClean="0"/>
          </a:p>
          <a:p>
            <a:pPr algn="l"/>
            <a:endParaRPr lang="en-CA" sz="2000" dirty="0"/>
          </a:p>
          <a:p>
            <a:pPr algn="l"/>
            <a:endParaRPr lang="en-CA" sz="20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583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76400" y="0"/>
            <a:ext cx="7467600" cy="990600"/>
          </a:xfrm>
        </p:spPr>
        <p:txBody>
          <a:bodyPr/>
          <a:lstStyle/>
          <a:p>
            <a:r>
              <a:rPr lang="en-CA" dirty="0" smtClean="0"/>
              <a:t>Resolving the Doctors’ Strike</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The strike ended on July </a:t>
            </a:r>
            <a:r>
              <a:rPr lang="en-CA" sz="2000" dirty="0" smtClean="0"/>
              <a:t>23, </a:t>
            </a:r>
            <a:r>
              <a:rPr lang="en-CA" sz="2000" dirty="0" smtClean="0"/>
              <a:t>1962, through the mediation efforts of Lord Stephen Taylor, a doctor who helped introduce Britain's health-care </a:t>
            </a:r>
            <a:r>
              <a:rPr lang="en-CA" sz="2000" dirty="0" smtClean="0"/>
              <a:t>program</a:t>
            </a:r>
            <a:r>
              <a:rPr lang="en-CA" sz="2000" dirty="0" smtClean="0"/>
              <a:t>. </a:t>
            </a:r>
            <a:r>
              <a:rPr lang="en-CA" sz="2000" dirty="0" smtClean="0"/>
              <a:t>Under the compromise, private plans could continue, although most citizens were expected to join the public plan; doctors could opt out of the plan, but the Saskatchewan Medical Care Insurance Act would remain. </a:t>
            </a:r>
          </a:p>
          <a:p>
            <a:pPr algn="l"/>
            <a:endParaRPr lang="en-CA" sz="2000" dirty="0"/>
          </a:p>
          <a:p>
            <a:pPr algn="l"/>
            <a:r>
              <a:rPr lang="en-CA" sz="2000" dirty="0"/>
              <a:t>E</a:t>
            </a:r>
            <a:r>
              <a:rPr lang="en-CA" sz="2000" dirty="0" smtClean="0"/>
              <a:t>ven the doctors who had been so sure that their independence and clinical expertise would be undermined discovered that, rather than experiencing government direction in their practices, they were finally being paid for all the services that they rendered and not just those that their patients could afford.</a:t>
            </a:r>
            <a:endParaRPr lang="en-CA" sz="20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429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76400" y="0"/>
            <a:ext cx="7467600" cy="990600"/>
          </a:xfrm>
        </p:spPr>
        <p:txBody>
          <a:bodyPr/>
          <a:lstStyle/>
          <a:p>
            <a:r>
              <a:rPr lang="en-CA" dirty="0" smtClean="0"/>
              <a:t>Developing Medicare</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The success of Saskatchewan’s Hospital Services Plan prompted the federal government to pass The Hospital Insurance and Diagnostic Services Act in 1957. It offered to reimburse, or cost share, one-half of provincial and territorial costs for diagnostic and radiological services and for standard ward in-patient costs. By 1961, all the provinces had hospital plans in place and 99% of the population was covered.</a:t>
            </a:r>
          </a:p>
          <a:p>
            <a:pPr algn="l"/>
            <a:endParaRPr lang="en-CA" sz="2000" dirty="0"/>
          </a:p>
          <a:p>
            <a:pPr algn="l"/>
            <a:r>
              <a:rPr lang="en-CA" sz="2000" dirty="0" smtClean="0"/>
              <a:t>The federal government passed the Medical Care Act in 1966, which offered to reimburse, or cost share, one-half of provincial and territorial costs for medical services provided by a doctor outside hospitals. By 1972, all the provinces had joined in.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1"/>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124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76400" y="0"/>
            <a:ext cx="7467600" cy="990600"/>
          </a:xfrm>
        </p:spPr>
        <p:txBody>
          <a:bodyPr/>
          <a:lstStyle/>
          <a:p>
            <a:r>
              <a:rPr lang="en-CA" dirty="0" smtClean="0"/>
              <a:t>Medicare Federal Funding</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From 1957 to 1977, the federal government's financial contribution in support of health care was determined as a percentage (one-half) of provincial and territorial expenditure on insured hospital and doctor services. </a:t>
            </a:r>
          </a:p>
          <a:p>
            <a:pPr algn="l"/>
            <a:endParaRPr lang="en-CA" sz="2000" dirty="0"/>
          </a:p>
          <a:p>
            <a:pPr algn="l"/>
            <a:r>
              <a:rPr lang="en-CA" sz="2000" dirty="0" smtClean="0"/>
              <a:t>In 1977, cost sharing was replaced with a block fund under the Federal-Provincial Fiscal Arrangements and Established Programs Financing Act. A block fund is a sum of money provided from one level of government to another for a specific purpose. This new funding arrangement meant that the provincial and territorial governments had flexibility to invest health care funding according to their needs and priorities.</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44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76400" y="0"/>
            <a:ext cx="7467600" cy="990600"/>
          </a:xfrm>
        </p:spPr>
        <p:txBody>
          <a:bodyPr/>
          <a:lstStyle/>
          <a:p>
            <a:r>
              <a:rPr lang="en-CA" dirty="0" smtClean="0"/>
              <a:t>Canada Health Act</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a:t>During the 1980s, some provinces and territories tried to introduce user fees and extra-billing. Extra-billing is </a:t>
            </a:r>
            <a:r>
              <a:rPr lang="en-CA" sz="2000" dirty="0" smtClean="0"/>
              <a:t>billing </a:t>
            </a:r>
            <a:r>
              <a:rPr lang="en-CA" sz="2000" dirty="0"/>
              <a:t>for an insured health service </a:t>
            </a:r>
            <a:r>
              <a:rPr lang="en-CA" sz="2000" dirty="0" smtClean="0"/>
              <a:t>rendered </a:t>
            </a:r>
            <a:r>
              <a:rPr lang="en-CA" sz="2000" dirty="0"/>
              <a:t>to an insured person by a medical practitioner </a:t>
            </a:r>
            <a:r>
              <a:rPr lang="en-CA" sz="2000" dirty="0" smtClean="0"/>
              <a:t>in </a:t>
            </a:r>
            <a:r>
              <a:rPr lang="en-CA" sz="2000" dirty="0"/>
              <a:t>an amount in addition to any amount paid </a:t>
            </a:r>
            <a:r>
              <a:rPr lang="en-CA" sz="2000" dirty="0" smtClean="0"/>
              <a:t>for </a:t>
            </a:r>
            <a:r>
              <a:rPr lang="en-CA" sz="2000" dirty="0"/>
              <a:t>that service by </a:t>
            </a:r>
            <a:r>
              <a:rPr lang="en-CA" sz="2000" dirty="0" smtClean="0"/>
              <a:t>the provincial </a:t>
            </a:r>
            <a:r>
              <a:rPr lang="en-CA" sz="2000" dirty="0"/>
              <a:t>healthcare insurance </a:t>
            </a:r>
            <a:r>
              <a:rPr lang="en-CA" sz="2000" dirty="0" smtClean="0"/>
              <a:t>plan.</a:t>
            </a:r>
          </a:p>
          <a:p>
            <a:pPr algn="l"/>
            <a:endParaRPr lang="en-CA" sz="2000" dirty="0" smtClean="0"/>
          </a:p>
          <a:p>
            <a:pPr algn="l"/>
            <a:r>
              <a:rPr lang="en-CA" sz="2000" dirty="0"/>
              <a:t>The Canada Health Act came into effect on July 1, 1984. This legislation </a:t>
            </a:r>
            <a:r>
              <a:rPr lang="en-CA" sz="2000" dirty="0" smtClean="0"/>
              <a:t>blocked </a:t>
            </a:r>
            <a:r>
              <a:rPr lang="en-CA" sz="2000" dirty="0"/>
              <a:t>extra billing and user fees for insured services. </a:t>
            </a:r>
            <a:r>
              <a:rPr lang="en-CA" sz="2000" dirty="0" smtClean="0"/>
              <a:t>It also replaced </a:t>
            </a:r>
            <a:r>
              <a:rPr lang="en-CA" sz="2000" dirty="0"/>
              <a:t>the original federal hospital and medical insurance acts, </a:t>
            </a:r>
            <a:r>
              <a:rPr lang="en-CA" sz="2000" dirty="0" smtClean="0"/>
              <a:t>set standards </a:t>
            </a:r>
            <a:r>
              <a:rPr lang="en-CA" sz="2000" dirty="0"/>
              <a:t>for the operation of provincial and territorial health insurance </a:t>
            </a:r>
            <a:r>
              <a:rPr lang="en-CA" sz="2000" dirty="0" smtClean="0"/>
              <a:t>plans, </a:t>
            </a:r>
            <a:r>
              <a:rPr lang="en-CA" sz="2000" dirty="0"/>
              <a:t>and </a:t>
            </a:r>
            <a:r>
              <a:rPr lang="en-CA" sz="2000" dirty="0" smtClean="0"/>
              <a:t>promoted </a:t>
            </a:r>
            <a:r>
              <a:rPr lang="en-CA" sz="2000" dirty="0"/>
              <a:t>these standards by linking federal health funding to them. </a:t>
            </a:r>
            <a:endParaRPr lang="en-CA" sz="2000" dirty="0" smtClean="0"/>
          </a:p>
          <a:p>
            <a:pPr algn="l"/>
            <a:endParaRPr lang="en-CA" sz="2000" dirty="0"/>
          </a:p>
          <a:p>
            <a:pPr algn="l"/>
            <a:endParaRPr lang="en-CA"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2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323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76400" y="0"/>
            <a:ext cx="7467600" cy="990600"/>
          </a:xfrm>
        </p:spPr>
        <p:txBody>
          <a:bodyPr/>
          <a:lstStyle/>
          <a:p>
            <a:r>
              <a:rPr lang="en-CA" dirty="0" smtClean="0"/>
              <a:t>Canada </a:t>
            </a:r>
            <a:r>
              <a:rPr lang="en-CA" dirty="0" smtClean="0"/>
              <a:t>Health </a:t>
            </a:r>
            <a:r>
              <a:rPr lang="en-CA" dirty="0" smtClean="0"/>
              <a:t>Act Standards</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To be eligible for federal block funds, provincial </a:t>
            </a:r>
            <a:r>
              <a:rPr lang="en-CA" sz="2000" dirty="0"/>
              <a:t>and </a:t>
            </a:r>
            <a:r>
              <a:rPr lang="en-CA" sz="2000" dirty="0" smtClean="0"/>
              <a:t>territorial health </a:t>
            </a:r>
            <a:r>
              <a:rPr lang="en-CA" sz="2000" dirty="0"/>
              <a:t>i</a:t>
            </a:r>
            <a:r>
              <a:rPr lang="en-CA" sz="2000" dirty="0" smtClean="0"/>
              <a:t>nsurance plans </a:t>
            </a:r>
            <a:r>
              <a:rPr lang="en-CA" sz="2000" dirty="0"/>
              <a:t>must </a:t>
            </a:r>
            <a:r>
              <a:rPr lang="en-CA" sz="2000" dirty="0" smtClean="0"/>
              <a:t>meet the following standards: </a:t>
            </a:r>
            <a:endParaRPr lang="en-CA" sz="2000" dirty="0"/>
          </a:p>
          <a:p>
            <a:pPr algn="l"/>
            <a:r>
              <a:rPr lang="en-CA" sz="2000" u="sng" dirty="0"/>
              <a:t>Public </a:t>
            </a:r>
            <a:r>
              <a:rPr lang="en-CA" sz="2000" u="sng" dirty="0" smtClean="0"/>
              <a:t>administration:</a:t>
            </a:r>
            <a:r>
              <a:rPr lang="en-CA" sz="2000" dirty="0" smtClean="0"/>
              <a:t> Plans </a:t>
            </a:r>
            <a:r>
              <a:rPr lang="en-CA" sz="2000" dirty="0"/>
              <a:t>must be administered and operated </a:t>
            </a:r>
            <a:r>
              <a:rPr lang="en-CA" sz="2000" dirty="0" smtClean="0"/>
              <a:t>on a non-profit basis </a:t>
            </a:r>
            <a:r>
              <a:rPr lang="en-CA" sz="2000" dirty="0"/>
              <a:t>by a public authority</a:t>
            </a:r>
            <a:r>
              <a:rPr lang="en-CA" sz="2000" dirty="0" smtClean="0"/>
              <a:t>.</a:t>
            </a:r>
          </a:p>
          <a:p>
            <a:pPr algn="l"/>
            <a:r>
              <a:rPr lang="en-CA" sz="2000" u="sng" dirty="0" smtClean="0"/>
              <a:t>Comprehensiveness:</a:t>
            </a:r>
            <a:r>
              <a:rPr lang="en-CA" sz="2000" dirty="0"/>
              <a:t> </a:t>
            </a:r>
            <a:r>
              <a:rPr lang="en-CA" sz="2000" dirty="0" smtClean="0"/>
              <a:t>Plans must cover the full cost of any service that is considered medically necessary.</a:t>
            </a:r>
          </a:p>
          <a:p>
            <a:pPr algn="l"/>
            <a:r>
              <a:rPr lang="en-CA" sz="2000" u="sng" dirty="0" smtClean="0"/>
              <a:t>Universality</a:t>
            </a:r>
            <a:r>
              <a:rPr lang="en-CA" sz="2000" u="sng" dirty="0"/>
              <a:t>:</a:t>
            </a:r>
            <a:r>
              <a:rPr lang="en-CA" sz="2000" dirty="0"/>
              <a:t> P</a:t>
            </a:r>
            <a:r>
              <a:rPr lang="en-CA" sz="2000" dirty="0" smtClean="0"/>
              <a:t>lans </a:t>
            </a:r>
            <a:r>
              <a:rPr lang="en-CA" sz="2000" dirty="0"/>
              <a:t>must cover all residents</a:t>
            </a:r>
            <a:r>
              <a:rPr lang="en-CA" sz="2000" dirty="0" smtClean="0"/>
              <a:t>.</a:t>
            </a:r>
          </a:p>
          <a:p>
            <a:pPr algn="l"/>
            <a:r>
              <a:rPr lang="en-CA" sz="2000" u="sng" dirty="0"/>
              <a:t>Portability:</a:t>
            </a:r>
            <a:r>
              <a:rPr lang="en-CA" sz="2000" dirty="0"/>
              <a:t> P</a:t>
            </a:r>
            <a:r>
              <a:rPr lang="en-CA" sz="2000" dirty="0" smtClean="0"/>
              <a:t>lans </a:t>
            </a:r>
            <a:r>
              <a:rPr lang="en-CA" sz="2000" dirty="0"/>
              <a:t>must cover </a:t>
            </a:r>
            <a:r>
              <a:rPr lang="en-CA" sz="2000" dirty="0" smtClean="0"/>
              <a:t>residents </a:t>
            </a:r>
            <a:r>
              <a:rPr lang="en-CA" sz="2000" dirty="0"/>
              <a:t>when they travel within Canada. Limited coverage is </a:t>
            </a:r>
            <a:r>
              <a:rPr lang="en-CA" sz="2000" dirty="0" smtClean="0"/>
              <a:t>required </a:t>
            </a:r>
            <a:r>
              <a:rPr lang="en-CA" sz="2000" dirty="0"/>
              <a:t>for travel outside </a:t>
            </a:r>
            <a:r>
              <a:rPr lang="en-CA" sz="2000" dirty="0" smtClean="0"/>
              <a:t>Canada.</a:t>
            </a:r>
          </a:p>
          <a:p>
            <a:pPr algn="l"/>
            <a:r>
              <a:rPr lang="en-CA" sz="2000" u="sng" dirty="0" smtClean="0"/>
              <a:t>Accessibility:</a:t>
            </a:r>
            <a:r>
              <a:rPr lang="en-CA" sz="2000" dirty="0" smtClean="0"/>
              <a:t> Plans </a:t>
            </a:r>
            <a:r>
              <a:rPr lang="en-CA" sz="2000" dirty="0"/>
              <a:t>must provide all residents reasonable access to medically </a:t>
            </a:r>
            <a:r>
              <a:rPr lang="en-CA" sz="2000" dirty="0" smtClean="0"/>
              <a:t>necessary hospital and physician services.</a:t>
            </a:r>
            <a:endParaRPr lang="en-CA" sz="2000" dirty="0"/>
          </a:p>
          <a:p>
            <a:pPr algn="l"/>
            <a:endParaRPr lang="en-CA" sz="20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427" t="8043" r="992"/>
          <a:stretch/>
        </p:blipFill>
        <p:spPr bwMode="auto">
          <a:xfrm>
            <a:off x="2743813" y="959740"/>
            <a:ext cx="4389120" cy="2056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43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28800" y="0"/>
            <a:ext cx="7162800" cy="990600"/>
          </a:xfrm>
        </p:spPr>
        <p:txBody>
          <a:bodyPr/>
          <a:lstStyle/>
          <a:p>
            <a:r>
              <a:rPr lang="en-CA" dirty="0" smtClean="0"/>
              <a:t>British North America Act</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On </a:t>
            </a:r>
            <a:r>
              <a:rPr lang="en-CA" sz="2000" dirty="0"/>
              <a:t>July 1, 1867, the country of Canada was created when the British Parliament passed The British North America Act. Initially there were four </a:t>
            </a:r>
            <a:r>
              <a:rPr lang="en-CA" sz="2000" dirty="0" smtClean="0"/>
              <a:t>provinces: Ontario, Quebec, Nova </a:t>
            </a:r>
            <a:r>
              <a:rPr lang="en-CA" sz="2000" dirty="0"/>
              <a:t>Scotia and New </a:t>
            </a:r>
            <a:r>
              <a:rPr lang="en-CA" sz="2000" dirty="0" smtClean="0"/>
              <a:t>Brunswick. The Act </a:t>
            </a:r>
            <a:r>
              <a:rPr lang="en-CA" sz="2000" dirty="0"/>
              <a:t>laid out the structure of the </a:t>
            </a:r>
            <a:r>
              <a:rPr lang="en-CA" sz="2000" dirty="0" smtClean="0"/>
              <a:t>government of Canada </a:t>
            </a:r>
            <a:r>
              <a:rPr lang="en-CA" sz="2000" dirty="0"/>
              <a:t>and listed the </a:t>
            </a:r>
            <a:r>
              <a:rPr lang="en-CA" sz="2000" dirty="0" smtClean="0"/>
              <a:t>division of powers </a:t>
            </a:r>
            <a:r>
              <a:rPr lang="en-CA" sz="2000" dirty="0"/>
              <a:t>between the federal government and the provincial </a:t>
            </a:r>
            <a:r>
              <a:rPr lang="en-CA" sz="2000" dirty="0" smtClean="0"/>
              <a:t>governments.</a:t>
            </a:r>
          </a:p>
          <a:p>
            <a:pPr algn="l"/>
            <a:endParaRPr lang="en-CA" sz="2000" dirty="0"/>
          </a:p>
          <a:p>
            <a:pPr algn="l"/>
            <a:r>
              <a:rPr lang="en-CA" sz="2000" dirty="0" smtClean="0"/>
              <a:t>Early </a:t>
            </a:r>
            <a:r>
              <a:rPr lang="en-CA" sz="2000" dirty="0"/>
              <a:t>attempts to involve the federal government in the delivery of social services, such as health care, failed because the </a:t>
            </a:r>
            <a:r>
              <a:rPr lang="en-CA" sz="2000" dirty="0" smtClean="0"/>
              <a:t>British North America </a:t>
            </a:r>
            <a:r>
              <a:rPr lang="en-CA" sz="2000" dirty="0"/>
              <a:t>Act made health care a provincial responsibility</a:t>
            </a:r>
            <a:r>
              <a:rPr lang="en-CA" sz="2000" dirty="0" smtClean="0"/>
              <a:t>. </a:t>
            </a:r>
            <a:endParaRPr lang="en-CA"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606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28800" y="0"/>
            <a:ext cx="7162800" cy="990600"/>
          </a:xfrm>
        </p:spPr>
        <p:txBody>
          <a:bodyPr/>
          <a:lstStyle/>
          <a:p>
            <a:r>
              <a:rPr lang="en-CA" dirty="0" smtClean="0"/>
              <a:t>Beginnings of Healthcare</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In the early 1900s, large cities such as Toronto, Montréal and Halifax had large modern hospitals that were closely linked to their university medical faculties. Hospitals enabled doctors to move childbirth and surgery out of their patients’ homes and into sterile, scientific surroundings staffed by experts. People who could afford it increasingly chose to go to a hospital. </a:t>
            </a:r>
          </a:p>
          <a:p>
            <a:pPr algn="l"/>
            <a:endParaRPr lang="en-CA" sz="2000" dirty="0" smtClean="0"/>
          </a:p>
          <a:p>
            <a:pPr algn="l"/>
            <a:r>
              <a:rPr lang="en-CA" sz="2000" dirty="0" smtClean="0"/>
              <a:t>In rural areas in other provinces, doctors continued to make house calls, to deliver babies and to conduct operations for relatively limited pay. They were on call twenty-four hours a day, seven days a week and went to their patients’ homes by car, horse and buggy, or sleigh to provide care. </a:t>
            </a:r>
          </a:p>
          <a:p>
            <a:pPr algn="l"/>
            <a:endParaRPr lang="en-CA"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1"/>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727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28800" y="0"/>
            <a:ext cx="7162800" cy="990600"/>
          </a:xfrm>
        </p:spPr>
        <p:txBody>
          <a:bodyPr/>
          <a:lstStyle/>
          <a:p>
            <a:r>
              <a:rPr lang="en-CA" dirty="0" smtClean="0"/>
              <a:t>Paying for Healthcare</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a:solidFill>
                  <a:schemeClr val="tx1"/>
                </a:solidFill>
              </a:rPr>
              <a:t>Traditionally, medical </a:t>
            </a:r>
            <a:r>
              <a:rPr lang="en-CA" sz="2000" dirty="0" smtClean="0">
                <a:solidFill>
                  <a:schemeClr val="tx1"/>
                </a:solidFill>
              </a:rPr>
              <a:t>care </a:t>
            </a:r>
            <a:r>
              <a:rPr lang="en-CA" sz="2000" dirty="0">
                <a:solidFill>
                  <a:schemeClr val="tx1"/>
                </a:solidFill>
              </a:rPr>
              <a:t>required payment from the patient to the practitioner at the time the service was provided. </a:t>
            </a:r>
            <a:r>
              <a:rPr lang="en-CA" sz="2000" dirty="0" smtClean="0">
                <a:solidFill>
                  <a:schemeClr val="tx1"/>
                </a:solidFill>
              </a:rPr>
              <a:t>Municipalities, however, recognized the poverty of many working people and provided some money to </a:t>
            </a:r>
            <a:r>
              <a:rPr lang="en-CA" sz="2000" dirty="0">
                <a:solidFill>
                  <a:schemeClr val="tx1"/>
                </a:solidFill>
              </a:rPr>
              <a:t>local hospitals for institutional </a:t>
            </a:r>
            <a:r>
              <a:rPr lang="en-CA" sz="2000" dirty="0" smtClean="0">
                <a:solidFill>
                  <a:schemeClr val="tx1"/>
                </a:solidFill>
              </a:rPr>
              <a:t>care. Churches </a:t>
            </a:r>
            <a:r>
              <a:rPr lang="en-CA" sz="2000" dirty="0">
                <a:solidFill>
                  <a:schemeClr val="tx1"/>
                </a:solidFill>
              </a:rPr>
              <a:t>and charitable organizations had encouraged doctors to provide their </a:t>
            </a:r>
            <a:r>
              <a:rPr lang="en-CA" sz="2000" dirty="0" smtClean="0">
                <a:solidFill>
                  <a:schemeClr val="tx1"/>
                </a:solidFill>
              </a:rPr>
              <a:t>services for </a:t>
            </a:r>
            <a:r>
              <a:rPr lang="en-CA" sz="2000" dirty="0">
                <a:solidFill>
                  <a:schemeClr val="tx1"/>
                </a:solidFill>
              </a:rPr>
              <a:t>free to the poor. </a:t>
            </a:r>
            <a:endParaRPr lang="en-CA" sz="2000" dirty="0" smtClean="0">
              <a:solidFill>
                <a:schemeClr val="tx1"/>
              </a:solidFill>
            </a:endParaRPr>
          </a:p>
          <a:p>
            <a:pPr algn="l"/>
            <a:endParaRPr lang="en-CA" sz="2000" dirty="0"/>
          </a:p>
          <a:p>
            <a:pPr algn="l"/>
            <a:r>
              <a:rPr lang="en-CA" sz="2000" dirty="0" smtClean="0">
                <a:solidFill>
                  <a:schemeClr val="tx1"/>
                </a:solidFill>
              </a:rPr>
              <a:t>To </a:t>
            </a:r>
            <a:r>
              <a:rPr lang="en-CA" sz="2000" dirty="0">
                <a:solidFill>
                  <a:schemeClr val="tx1"/>
                </a:solidFill>
              </a:rPr>
              <a:t>compensate for the loss of these fees, most doctors charged different rates depending on their assessment of a patient's ability to </a:t>
            </a:r>
            <a:r>
              <a:rPr lang="en-CA" sz="2000" dirty="0" smtClean="0">
                <a:solidFill>
                  <a:schemeClr val="tx1"/>
                </a:solidFill>
              </a:rPr>
              <a:t>pay. </a:t>
            </a:r>
            <a:r>
              <a:rPr lang="en-CA" sz="2000" dirty="0"/>
              <a:t>D</a:t>
            </a:r>
            <a:r>
              <a:rPr lang="en-CA" sz="2000" dirty="0" smtClean="0">
                <a:solidFill>
                  <a:schemeClr val="tx1"/>
                </a:solidFill>
              </a:rPr>
              <a:t>octors charged their wealthy and middle class patients more money than their lower class patients. </a:t>
            </a:r>
            <a:r>
              <a:rPr lang="en-CA" sz="2000" dirty="0" smtClean="0"/>
              <a:t>Thus</a:t>
            </a:r>
            <a:r>
              <a:rPr lang="en-CA" sz="2000" dirty="0" smtClean="0">
                <a:solidFill>
                  <a:schemeClr val="tx1"/>
                </a:solidFill>
              </a:rPr>
              <a:t>, </a:t>
            </a:r>
            <a:r>
              <a:rPr lang="en-CA" sz="2000" dirty="0">
                <a:solidFill>
                  <a:schemeClr val="tx1"/>
                </a:solidFill>
              </a:rPr>
              <a:t>the middle class and the wealthy were supporting care for the </a:t>
            </a:r>
            <a:r>
              <a:rPr lang="en-CA" sz="2000" dirty="0" smtClean="0"/>
              <a:t>poor</a:t>
            </a:r>
            <a:r>
              <a:rPr lang="en-CA" sz="2000" dirty="0" smtClean="0">
                <a:solidFill>
                  <a:schemeClr val="tx1"/>
                </a:solidFill>
              </a:rPr>
              <a:t>. </a:t>
            </a:r>
            <a:endParaRPr lang="en-CA"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464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28800" y="0"/>
            <a:ext cx="7162800" cy="990600"/>
          </a:xfrm>
        </p:spPr>
        <p:txBody>
          <a:bodyPr/>
          <a:lstStyle/>
          <a:p>
            <a:r>
              <a:rPr lang="en-CA" dirty="0" smtClean="0"/>
              <a:t>Paying for Healthcare</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This 1924 schedule for Calgary hospitals shows that rates varied according to patient category. Patients who lived in the country and did not pay city taxes were charged higher rates. </a:t>
            </a:r>
          </a:p>
          <a:p>
            <a:pPr algn="l"/>
            <a:endParaRPr lang="en-CA" sz="2000" dirty="0" smtClean="0"/>
          </a:p>
          <a:p>
            <a:pPr algn="l"/>
            <a:r>
              <a:rPr lang="en-CA" sz="2000" dirty="0" smtClean="0"/>
              <a:t>Immigrants, the poor and many urban workers could not afford medical services, particularly once expensive diagnostic tools such as X-rays and additional hospital accommodation became more readily available in the 1920s. Even though many doctors generously agreed to provide their services free of charge to the poor, many people decided not to make use of medical services. Many people - too proud to accept medical help for nothing - felt that relying on charity would be a humiliating experience.</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93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28800" y="0"/>
            <a:ext cx="7162800" cy="990600"/>
          </a:xfrm>
        </p:spPr>
        <p:txBody>
          <a:bodyPr/>
          <a:lstStyle/>
          <a:p>
            <a:r>
              <a:rPr lang="en-CA" dirty="0" smtClean="0"/>
              <a:t>The Great Depression</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The collapse of the Canadian economy after the stock market crash on October 29, 1929 challenged all levels of government to respond to their citizens’ needs for many forms of social assistance. </a:t>
            </a:r>
          </a:p>
          <a:p>
            <a:pPr algn="l"/>
            <a:endParaRPr lang="en-CA" sz="2000" dirty="0"/>
          </a:p>
          <a:p>
            <a:pPr algn="l"/>
            <a:r>
              <a:rPr lang="en-CA" sz="2000" dirty="0" smtClean="0"/>
              <a:t>Between 1929 and 1932, Canadians of all social classes were experiencing the worst decline in their incomes ever. The average per capita income fell 48 per cent during the worst years of the Great Depression, with professional incomes declining by 36 per cent between 1928 and 1933. As </a:t>
            </a:r>
            <a:r>
              <a:rPr lang="en-CA" sz="2000" dirty="0"/>
              <a:t>f</a:t>
            </a:r>
            <a:r>
              <a:rPr lang="en-CA" sz="2000" dirty="0" smtClean="0"/>
              <a:t>actories and businesses closed, many workers became unemployed and struggled to buy food for their families and pay medical bills.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393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47800" y="0"/>
            <a:ext cx="7696200" cy="990600"/>
          </a:xfrm>
        </p:spPr>
        <p:txBody>
          <a:bodyPr/>
          <a:lstStyle/>
          <a:p>
            <a:r>
              <a:rPr lang="en-CA" dirty="0" smtClean="0"/>
              <a:t>Medical Care in the Dust Bowl</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There was  a severe drought on the Prairies from 1929-1935. Land was too dry to grow many crops and families struggled to survive. Millions of hectares of fertile topsoil – dried up by the drought and </a:t>
            </a:r>
            <a:r>
              <a:rPr lang="en-CA" sz="2000" dirty="0" err="1" smtClean="0"/>
              <a:t>overfarming</a:t>
            </a:r>
            <a:r>
              <a:rPr lang="en-CA" sz="2000" dirty="0" smtClean="0"/>
              <a:t> – blew away. </a:t>
            </a:r>
          </a:p>
          <a:p>
            <a:pPr algn="l"/>
            <a:endParaRPr lang="en-CA" sz="2000" dirty="0"/>
          </a:p>
          <a:p>
            <a:pPr algn="l"/>
            <a:r>
              <a:rPr lang="en-CA" sz="2000" dirty="0" smtClean="0"/>
              <a:t>In Saskatchewan, the sustained failure of the wheat crop meant that many communities could not afford to pay the salaries of their municipal doctors, who were then collecting government relief payments like the majority of their patients. Many hospitals too were unable to collect payment for their services. As the number of paying patients declined, their revenues fell, but their costs increased as they continued to serve the poor.</a:t>
            </a:r>
          </a:p>
          <a:p>
            <a:pPr algn="l"/>
            <a:endParaRPr lang="en-CA" sz="2000" dirty="0"/>
          </a:p>
          <a:p>
            <a:pPr algn="l"/>
            <a:endParaRPr lang="en-CA" sz="2000" dirty="0" smtClean="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1"/>
            <a:ext cx="438912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077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28800" y="0"/>
            <a:ext cx="7162800" cy="990600"/>
          </a:xfrm>
        </p:spPr>
        <p:txBody>
          <a:bodyPr/>
          <a:lstStyle/>
          <a:p>
            <a:r>
              <a:rPr lang="en-CA" dirty="0" smtClean="0"/>
              <a:t>The Founding of the CCF</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a:t>F</a:t>
            </a:r>
            <a:r>
              <a:rPr lang="en-CA" sz="2000" dirty="0" smtClean="0"/>
              <a:t>armers, workers and members of the League for Social Reconstruction united to form the Co-operative Commonwealth Federation (CCF) in 1932. Led by J. S. </a:t>
            </a:r>
            <a:r>
              <a:rPr lang="en-CA" sz="2000" dirty="0" err="1" smtClean="0"/>
              <a:t>Woodsworth</a:t>
            </a:r>
            <a:r>
              <a:rPr lang="en-CA" sz="2000" dirty="0" smtClean="0"/>
              <a:t>, the party advocated for the expansion of crown corporations, and social welfare programs like public health insurance, a pension plan, unemployment insurance, and </a:t>
            </a:r>
            <a:r>
              <a:rPr lang="en-CA" sz="2000" dirty="0" smtClean="0"/>
              <a:t>workers’ compensation.</a:t>
            </a:r>
            <a:endParaRPr lang="en-CA" sz="2000" dirty="0" smtClean="0"/>
          </a:p>
          <a:p>
            <a:pPr algn="l"/>
            <a:endParaRPr lang="en-CA" sz="2000" dirty="0"/>
          </a:p>
          <a:p>
            <a:pPr algn="l"/>
            <a:r>
              <a:rPr lang="en-CA" sz="2000" dirty="0" smtClean="0"/>
              <a:t>In contrast, after R. B. Bennett and the Conservatives won the federal election in 1930, the new prime minister offered the provinces $20 million for direct relief only, and no funding for medical and hospital costs. The federal government claimed that healthcare was a provincial responsibility.</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1"/>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5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28800" y="0"/>
            <a:ext cx="7315200" cy="990600"/>
          </a:xfrm>
        </p:spPr>
        <p:txBody>
          <a:bodyPr/>
          <a:lstStyle/>
          <a:p>
            <a:r>
              <a:rPr lang="en-CA" dirty="0" smtClean="0"/>
              <a:t>Commercial Insurance Plans</a:t>
            </a:r>
            <a:endParaRPr lang="en-CA" dirty="0"/>
          </a:p>
        </p:txBody>
      </p:sp>
      <p:sp>
        <p:nvSpPr>
          <p:cNvPr id="3" name="Subtitle 2"/>
          <p:cNvSpPr>
            <a:spLocks noGrp="1"/>
          </p:cNvSpPr>
          <p:nvPr>
            <p:ph type="subTitle" sz="quarter" idx="1"/>
          </p:nvPr>
        </p:nvSpPr>
        <p:spPr>
          <a:xfrm>
            <a:off x="1752600" y="2971800"/>
            <a:ext cx="7391400" cy="3886200"/>
          </a:xfrm>
        </p:spPr>
        <p:txBody>
          <a:bodyPr/>
          <a:lstStyle/>
          <a:p>
            <a:pPr algn="l"/>
            <a:r>
              <a:rPr lang="en-CA" sz="2000" dirty="0" smtClean="0"/>
              <a:t>As profit-generating corporations, insurance companies entered the health insurance market in the 1940s and 1950s. But, as many discovered when they attempted to use their coverage, these plans often failed to cover all the costs of a hospital stay.  </a:t>
            </a:r>
          </a:p>
          <a:p>
            <a:pPr algn="l"/>
            <a:endParaRPr lang="en-CA" sz="2000" dirty="0"/>
          </a:p>
          <a:p>
            <a:pPr algn="l"/>
            <a:r>
              <a:rPr lang="en-CA" sz="2000" dirty="0"/>
              <a:t>E</a:t>
            </a:r>
            <a:r>
              <a:rPr lang="en-CA" sz="2000" dirty="0" smtClean="0"/>
              <a:t>mployees of these insurance companies worked diligently to enroll healthy Canadians. Most plans had age limits. Insurance companies would not enroll or cancel existing coverage for older individuals since they were at a stage in their lives when the odds were rising that they would need to use health insurance. In addition, for many Canadians the existence of a medical problem meant that they would not be eligible for coverage.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438912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670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harmacy design templat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404075"/>
        </a:dk1>
        <a:lt1>
          <a:srgbClr val="CCECFF"/>
        </a:lt1>
        <a:dk2>
          <a:srgbClr val="99CCFF"/>
        </a:dk2>
        <a:lt2>
          <a:srgbClr val="EAEAEA"/>
        </a:lt2>
        <a:accent1>
          <a:srgbClr val="6600FF"/>
        </a:accent1>
        <a:accent2>
          <a:srgbClr val="CCCC00"/>
        </a:accent2>
        <a:accent3>
          <a:srgbClr val="CAE2FF"/>
        </a:accent3>
        <a:accent4>
          <a:srgbClr val="AEC9DA"/>
        </a:accent4>
        <a:accent5>
          <a:srgbClr val="B8AAFF"/>
        </a:accent5>
        <a:accent6>
          <a:srgbClr val="B9B900"/>
        </a:accent6>
        <a:hlink>
          <a:srgbClr val="996633"/>
        </a:hlink>
        <a:folHlink>
          <a:srgbClr val="0099CC"/>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99CCFF"/>
        </a:lt1>
        <a:dk2>
          <a:srgbClr val="000066"/>
        </a:dk2>
        <a:lt2>
          <a:srgbClr val="FFFFFF"/>
        </a:lt2>
        <a:accent1>
          <a:srgbClr val="CCCCFF"/>
        </a:accent1>
        <a:accent2>
          <a:srgbClr val="FFFFCC"/>
        </a:accent2>
        <a:accent3>
          <a:srgbClr val="CAE2FF"/>
        </a:accent3>
        <a:accent4>
          <a:srgbClr val="000000"/>
        </a:accent4>
        <a:accent5>
          <a:srgbClr val="E2E2FF"/>
        </a:accent5>
        <a:accent6>
          <a:srgbClr val="E7E7B9"/>
        </a:accent6>
        <a:hlink>
          <a:srgbClr val="FFCCFF"/>
        </a:hlink>
        <a:folHlink>
          <a:srgbClr val="CCE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Pharmacy design template</Template>
  <TotalTime>5345</TotalTime>
  <Words>2032</Words>
  <Application>Microsoft Office PowerPoint</Application>
  <PresentationFormat>On-screen Show (4:3)</PresentationFormat>
  <Paragraphs>75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Pharmacy design template</vt:lpstr>
      <vt:lpstr>Tommy Douglas and Medicare in Canada</vt:lpstr>
      <vt:lpstr>British North America Act</vt:lpstr>
      <vt:lpstr>Beginnings of Healthcare</vt:lpstr>
      <vt:lpstr>Paying for Healthcare</vt:lpstr>
      <vt:lpstr>Paying for Healthcare</vt:lpstr>
      <vt:lpstr>The Great Depression</vt:lpstr>
      <vt:lpstr>Medical Care in the Dust Bowl</vt:lpstr>
      <vt:lpstr>The Founding of the CCF</vt:lpstr>
      <vt:lpstr>Commercial Insurance Plans</vt:lpstr>
      <vt:lpstr>Tommy Douglas</vt:lpstr>
      <vt:lpstr>Saskatchewan Leads the Way</vt:lpstr>
      <vt:lpstr>Saskatchewan Doctors' Strike</vt:lpstr>
      <vt:lpstr>Keep Our Doctors Committees</vt:lpstr>
      <vt:lpstr>Resolving the Doctors’ Strike</vt:lpstr>
      <vt:lpstr>Developing Medicare</vt:lpstr>
      <vt:lpstr>Medicare Federal Funding</vt:lpstr>
      <vt:lpstr>Canada Health Act</vt:lpstr>
      <vt:lpstr>Canada Health Act Standards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Tommy Douglas and Medicare in Canada</dc:title>
  <dc:creator>Samsung</dc:creator>
  <cp:lastModifiedBy>Samsung</cp:lastModifiedBy>
  <cp:revision>152</cp:revision>
  <cp:lastPrinted>1601-01-01T00:00:00Z</cp:lastPrinted>
  <dcterms:created xsi:type="dcterms:W3CDTF">2019-03-22T19:04:28Z</dcterms:created>
  <dcterms:modified xsi:type="dcterms:W3CDTF">2019-04-01T03:12:46Z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TC010690531033</vt:lpwstr>
  </property>
</Properties>
</file>