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7" r:id="rId3"/>
    <p:sldMasterId id="2147483705" r:id="rId4"/>
    <p:sldMasterId id="2147483723" r:id="rId5"/>
    <p:sldMasterId id="2147483759" r:id="rId6"/>
  </p:sldMasterIdLst>
  <p:sldIdLst>
    <p:sldId id="256" r:id="rId7"/>
    <p:sldId id="264" r:id="rId8"/>
    <p:sldId id="265" r:id="rId9"/>
    <p:sldId id="263" r:id="rId10"/>
    <p:sldId id="262" r:id="rId11"/>
    <p:sldId id="267" r:id="rId12"/>
    <p:sldId id="258" r:id="rId13"/>
    <p:sldId id="259" r:id="rId14"/>
    <p:sldId id="271" r:id="rId15"/>
    <p:sldId id="272" r:id="rId16"/>
    <p:sldId id="260" r:id="rId17"/>
    <p:sldId id="266" r:id="rId18"/>
    <p:sldId id="269" r:id="rId19"/>
    <p:sldId id="275" r:id="rId20"/>
    <p:sldId id="284" r:id="rId21"/>
    <p:sldId id="280" r:id="rId22"/>
    <p:sldId id="281" r:id="rId23"/>
    <p:sldId id="276" r:id="rId24"/>
    <p:sldId id="283" r:id="rId25"/>
    <p:sldId id="288" r:id="rId26"/>
    <p:sldId id="278" r:id="rId27"/>
    <p:sldId id="289" r:id="rId28"/>
    <p:sldId id="290" r:id="rId29"/>
    <p:sldId id="292" r:id="rId30"/>
    <p:sldId id="286" r:id="rId31"/>
    <p:sldId id="291"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712"/>
  </p:normalViewPr>
  <p:slideViewPr>
    <p:cSldViewPr snapToGrid="0" snapToObjects="1">
      <p:cViewPr>
        <p:scale>
          <a:sx n="81" d="100"/>
          <a:sy n="81" d="100"/>
        </p:scale>
        <p:origin x="-276"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006871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558103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7849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a:xfrm>
            <a:off x="1876424" y="5410201"/>
            <a:ext cx="512488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67813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011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19754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77838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82722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09520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02925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20795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45878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30235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62547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34771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55236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979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87654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2306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2166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a:xfrm>
            <a:off x="1876424" y="5410201"/>
            <a:ext cx="512488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30694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07646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21543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69245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4049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37426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83354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39850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27184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89070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07427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4057426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74053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05252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0171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58854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518292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a:xfrm>
            <a:off x="1876424" y="5410201"/>
            <a:ext cx="512488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57410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331362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897779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256334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108529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187396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787123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318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1750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064549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37169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967782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734164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368449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345856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1181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79585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a:xfrm>
            <a:off x="1876424" y="5410201"/>
            <a:ext cx="512488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8380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961220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108006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467448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480581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66102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111589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089493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422927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841657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9054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0560557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675307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334198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657139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211493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717081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a:xfrm>
            <a:off x="1876424" y="5410201"/>
            <a:ext cx="512488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38160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299293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25154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9846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81848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415794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207450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508264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902525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222625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277774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5369077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585935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4862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2.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2.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4991834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7359834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4168898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71568528"/>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white">
                    <a:tint val="75000"/>
                  </a:prstClr>
                </a:solidFill>
              </a:rPr>
              <a:pPr/>
              <a:t>1/11/2020</a:t>
            </a:fld>
            <a:endParaRPr lang="en-US" dirty="0">
              <a:solidFill>
                <a:prstClr val="white">
                  <a:tint val="75000"/>
                </a:prstClr>
              </a:solidFill>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12881637"/>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a:t>Genocide Studies: The Armenian Genocide and The Holocaust</a:t>
            </a:r>
            <a:br>
              <a:rPr lang="en-CA" b="1" dirty="0"/>
            </a:br>
            <a:endParaRPr lang="en-US" dirty="0"/>
          </a:p>
        </p:txBody>
      </p:sp>
      <p:pic>
        <p:nvPicPr>
          <p:cNvPr id="6" name="Picture 5">
            <a:extLst>
              <a:ext uri="{FF2B5EF4-FFF2-40B4-BE49-F238E27FC236}">
                <a16:creationId xmlns="" xmlns:a16="http://schemas.microsoft.com/office/drawing/2014/main" id="{9FEB5CF3-4E36-A944-A02B-15B4F7BFD276}"/>
              </a:ext>
            </a:extLst>
          </p:cNvPr>
          <p:cNvPicPr>
            <a:picLocks noChangeAspect="1"/>
          </p:cNvPicPr>
          <p:nvPr/>
        </p:nvPicPr>
        <p:blipFill>
          <a:blip r:embed="rId2"/>
          <a:stretch>
            <a:fillRect/>
          </a:stretch>
        </p:blipFill>
        <p:spPr>
          <a:xfrm>
            <a:off x="7461249" y="2027236"/>
            <a:ext cx="4730750" cy="4830763"/>
          </a:xfrm>
          <a:prstGeom prst="rect">
            <a:avLst/>
          </a:prstGeom>
        </p:spPr>
      </p:pic>
      <p:pic>
        <p:nvPicPr>
          <p:cNvPr id="7" name="Picture 6">
            <a:extLst>
              <a:ext uri="{FF2B5EF4-FFF2-40B4-BE49-F238E27FC236}">
                <a16:creationId xmlns="" xmlns:a16="http://schemas.microsoft.com/office/drawing/2014/main" id="{02FBB07C-8B91-4D47-BF19-AB044AF66081}"/>
              </a:ext>
            </a:extLst>
          </p:cNvPr>
          <p:cNvPicPr>
            <a:picLocks noChangeAspect="1"/>
          </p:cNvPicPr>
          <p:nvPr/>
        </p:nvPicPr>
        <p:blipFill>
          <a:blip r:embed="rId3"/>
          <a:stretch>
            <a:fillRect/>
          </a:stretch>
        </p:blipFill>
        <p:spPr>
          <a:xfrm>
            <a:off x="2413000" y="2027236"/>
            <a:ext cx="4730750" cy="4830762"/>
          </a:xfrm>
          <a:prstGeom prst="rect">
            <a:avLst/>
          </a:prstGeom>
        </p:spPr>
      </p:pic>
    </p:spTree>
    <p:extLst>
      <p:ext uri="{BB962C8B-B14F-4D97-AF65-F5344CB8AC3E}">
        <p14:creationId xmlns:p14="http://schemas.microsoft.com/office/powerpoint/2010/main" val="3244511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Confiscation of Property</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rmAutofit/>
          </a:bodyPr>
          <a:lstStyle/>
          <a:p>
            <a:r>
              <a:rPr lang="en-CA" sz="1700" cap="none" dirty="0" smtClean="0"/>
              <a:t>The </a:t>
            </a:r>
            <a:r>
              <a:rPr lang="en-CA" sz="1700" cap="none" dirty="0" err="1" smtClean="0"/>
              <a:t>Tehcir</a:t>
            </a:r>
            <a:r>
              <a:rPr lang="en-CA" sz="1700" cap="none" dirty="0" smtClean="0"/>
              <a:t> Law was followed in September 1915 by the “Temporary Law of Expropriation and Confiscation” which officially took away Armenians’ property rights. </a:t>
            </a:r>
          </a:p>
          <a:p>
            <a:endParaRPr lang="en-CA" sz="1700" cap="none" dirty="0" smtClean="0"/>
          </a:p>
          <a:p>
            <a:r>
              <a:rPr lang="en-CA" sz="1700" cap="none" dirty="0"/>
              <a:t>A</a:t>
            </a:r>
            <a:r>
              <a:rPr lang="en-CA" sz="1700" cap="none" dirty="0" smtClean="0"/>
              <a:t>ll private property owned by Armenians (including land, homes, businesses, livestock, and personal belongings) as well as Armenian community properties (such as churches and schools) were officially taken by the government. This property was either auctioned off and distributed to Turks for profit or destroyed.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37360"/>
            <a:ext cx="6667500" cy="187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33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“Special Organization”</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rmAutofit fontScale="85000" lnSpcReduction="10000"/>
          </a:bodyPr>
          <a:lstStyle/>
          <a:p>
            <a:r>
              <a:rPr lang="en-CA" cap="none" dirty="0" smtClean="0"/>
              <a:t>The Young </a:t>
            </a:r>
            <a:r>
              <a:rPr lang="en-CA" cap="none" dirty="0"/>
              <a:t>T</a:t>
            </a:r>
            <a:r>
              <a:rPr lang="en-CA" cap="none" dirty="0" smtClean="0"/>
              <a:t>urks created a “special organization,” which organized killing squadrons. The government gave orders for prisons to release their inmates so that these criminals, many of whom were convicted of murder, could be recruited as fighters for the special organization. Financed and armed with weapons supplied by the government, this force operated independently from the regular army with orders to kill Armenian civilians. </a:t>
            </a:r>
          </a:p>
          <a:p>
            <a:endParaRPr lang="en-CA" cap="none" dirty="0"/>
          </a:p>
          <a:p>
            <a:r>
              <a:rPr lang="en-CA" cap="none" dirty="0" smtClean="0"/>
              <a:t>Around 10,000 ex-convicts drowned Armenians in rivers, threw them off cliffs, crucified them and burned them alive. In short order, the Ottoman countryside became a wasteland of corpses. Special organization squadrons also abducted </a:t>
            </a:r>
            <a:r>
              <a:rPr lang="en-CA" cap="none" dirty="0"/>
              <a:t>children</a:t>
            </a:r>
            <a:r>
              <a:rPr lang="en-CA" cap="none" dirty="0" smtClean="0"/>
              <a:t>, sold them as (domestic or sexual) slaves, forcibly converted </a:t>
            </a:r>
            <a:r>
              <a:rPr lang="en-CA" cap="none" dirty="0"/>
              <a:t>them to </a:t>
            </a:r>
            <a:r>
              <a:rPr lang="en-CA" cap="none" dirty="0" smtClean="0"/>
              <a:t>Islam, </a:t>
            </a:r>
            <a:r>
              <a:rPr lang="en-CA" cap="none" dirty="0"/>
              <a:t>and gave them to </a:t>
            </a:r>
            <a:r>
              <a:rPr lang="en-CA" cap="none" dirty="0" smtClean="0"/>
              <a:t>Muslim families for assimilation purposes. </a:t>
            </a:r>
            <a:r>
              <a:rPr lang="en-CA" cap="none" dirty="0"/>
              <a:t>In some places, they raped </a:t>
            </a:r>
            <a:r>
              <a:rPr lang="en-CA" cap="none" dirty="0" smtClean="0"/>
              <a:t>women, sold them as (domestic or sexual) slaves, and forced them to marry Muslim men for assimilation purposes.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37360"/>
            <a:ext cx="6667500" cy="187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638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The Denial</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rmAutofit lnSpcReduction="10000"/>
          </a:bodyPr>
          <a:lstStyle/>
          <a:p>
            <a:r>
              <a:rPr lang="en-CA" sz="1700" cap="none" dirty="0" smtClean="0"/>
              <a:t>To this day, the Government of Turkey has denied that the Armenian Genocide ever happened. Despite overwhelming photograph and document evidence, scholarly research, and survivor and witness testimony confirming the mass-murder of Armenians as a genocide, the Turkish Government refuses to acknowledge its past crimes. Instead, they argue that the Armenians were an enemy force that had to be slaughtered as a necessary war measure. </a:t>
            </a:r>
          </a:p>
          <a:p>
            <a:endParaRPr lang="en-CA" sz="1700" cap="none" dirty="0" smtClean="0"/>
          </a:p>
          <a:p>
            <a:r>
              <a:rPr lang="en-CA" sz="1700" cap="none" dirty="0" smtClean="0"/>
              <a:t>In Turkey today, engaging in education or public debate on the topic of the Armenian Genocide is a serious crime punishable by six months to two years imprisonment. A law known as Article 301 – “insulting </a:t>
            </a:r>
            <a:r>
              <a:rPr lang="en-CA" sz="1700" cap="none" dirty="0" err="1" smtClean="0"/>
              <a:t>Turkishness</a:t>
            </a:r>
            <a:r>
              <a:rPr lang="en-CA" sz="1700" cap="none" dirty="0" smtClean="0"/>
              <a:t>” – is used to prosecute anyone who dares speak or write about the Armenian </a:t>
            </a:r>
            <a:r>
              <a:rPr lang="en-CA" sz="1700" cap="none" dirty="0"/>
              <a:t>Genocide</a:t>
            </a:r>
            <a:r>
              <a:rPr lang="en-CA" sz="1700" cap="none" dirty="0" smtClean="0"/>
              <a:t>. This restriction on freedom of speech has become controversial and is widely criticized outside of Turkey.</a:t>
            </a:r>
          </a:p>
          <a:p>
            <a:endParaRPr lang="en-CA" sz="1700" cap="none" dirty="0"/>
          </a:p>
          <a:p>
            <a:endParaRPr lang="en-CA" sz="1700" cap="non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045" y="1750610"/>
            <a:ext cx="2914650" cy="1855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58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Significance</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smtClean="0"/>
              <a:t>It is estimated that up to 1.5 million Armenians were killed. In an attempt to </a:t>
            </a:r>
            <a:r>
              <a:rPr lang="en-CA" sz="1700" cap="none" dirty="0"/>
              <a:t>hold Young Turk leaders and other government officials responsible for their </a:t>
            </a:r>
            <a:r>
              <a:rPr lang="en-CA" sz="1700" cap="none" dirty="0" smtClean="0"/>
              <a:t>heinous crimes </a:t>
            </a:r>
            <a:r>
              <a:rPr lang="en-CA" sz="1700" cap="none" dirty="0"/>
              <a:t>against the </a:t>
            </a:r>
            <a:r>
              <a:rPr lang="en-CA" sz="1700" cap="none" dirty="0" smtClean="0"/>
              <a:t>Armenians following the Ottoman Empire’s surrender in 1918, the Triple Entente countries demanded that the Ottoman Government launch military trials. Although the main perpetrators were found guilty, they</a:t>
            </a:r>
            <a:r>
              <a:rPr lang="en-CA" sz="1700" cap="none" dirty="0"/>
              <a:t> </a:t>
            </a:r>
            <a:r>
              <a:rPr lang="en-CA" sz="1700" cap="none" dirty="0" smtClean="0"/>
              <a:t>evaded justice by fleeing the country. No one was ever punished and no compensation was ever provided to the victims.</a:t>
            </a:r>
          </a:p>
          <a:p>
            <a:endParaRPr lang="en-CA" sz="1700" cap="none" dirty="0" smtClean="0"/>
          </a:p>
          <a:p>
            <a:r>
              <a:rPr lang="en-CA" sz="1700" cap="none" dirty="0" smtClean="0"/>
              <a:t>In September 1939, before the Nazi invasion of Poland and the beginning of the Holocaust, German leader Adolf Hitler asked his generals, “who after all, speaks today of the annihilation of the Armenians?” </a:t>
            </a:r>
            <a:r>
              <a:rPr lang="en-CA" sz="1700" cap="none" dirty="0"/>
              <a:t>H</a:t>
            </a:r>
            <a:r>
              <a:rPr lang="en-CA" sz="1700" cap="none" dirty="0" smtClean="0"/>
              <a:t>e had learned that like the Ottomans before, he too could kill mercilessly without incurring any consequences. </a:t>
            </a:r>
            <a:endParaRPr lang="en-CA" sz="1700" cap="none" dirty="0"/>
          </a:p>
        </p:txBody>
      </p:sp>
      <p:pic>
        <p:nvPicPr>
          <p:cNvPr id="9221" name="Picture 5" descr="A black and white photo of an Armenian woman carrying her child on her ba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237" y="1584691"/>
            <a:ext cx="238125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15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Post-War Chaos in Germany </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a:t>T</a:t>
            </a:r>
            <a:r>
              <a:rPr lang="en-CA" sz="1700" cap="none" dirty="0" smtClean="0"/>
              <a:t>he </a:t>
            </a:r>
            <a:r>
              <a:rPr lang="en-CA" sz="1700" cap="none" dirty="0"/>
              <a:t>First World </a:t>
            </a:r>
            <a:r>
              <a:rPr lang="en-CA" sz="1700" cap="none" dirty="0" smtClean="0"/>
              <a:t>War ended in 1918 with the defeat of the Ottoman Empire and its Central Powers allies (Germany and Austria-Hungary). Germany was forced to accept the harsh terms of The Treaty of Versailles (1919) peace agreement which reduced German territory and armed forces, stripped it of all its colonies, and burdened it with the cost of war reparation payments to Britain and France totalling 33 billion dollars.  </a:t>
            </a:r>
          </a:p>
          <a:p>
            <a:endParaRPr lang="en-CA" sz="1700" cap="none" dirty="0" smtClean="0"/>
          </a:p>
          <a:p>
            <a:r>
              <a:rPr lang="en-CA" sz="1700" cap="none" dirty="0" smtClean="0"/>
              <a:t>As a result, Germany suffered from terrible inflation and mass unemployment which grew worse when The Great Depression began in 1929. </a:t>
            </a:r>
            <a:r>
              <a:rPr lang="en-CA" sz="1700" cap="none" dirty="0"/>
              <a:t>D</a:t>
            </a:r>
            <a:r>
              <a:rPr lang="en-CA" sz="1700" cap="none" dirty="0" smtClean="0"/>
              <a:t>issatisfied with their newly formed democratic government, Germans looked to the Nazi Party (National </a:t>
            </a:r>
            <a:r>
              <a:rPr lang="en-CA" sz="1700" cap="none" dirty="0"/>
              <a:t>Socialist German Workers </a:t>
            </a:r>
            <a:r>
              <a:rPr lang="en-CA" sz="1700" cap="none" dirty="0" smtClean="0"/>
              <a:t>Party) for economic stability</a:t>
            </a:r>
            <a:r>
              <a:rPr lang="en-CA" sz="1700" cap="none" dirty="0"/>
              <a:t>. </a:t>
            </a:r>
            <a:r>
              <a:rPr lang="en-CA" sz="1700" cap="none" dirty="0" smtClean="0"/>
              <a:t>Its leader, Adolf Hitler, blamed the country’s defeat and economic hardship on Communists and Jews, and promised to make Germany great again.</a:t>
            </a:r>
            <a:endParaRPr lang="en-CA" sz="1700" cap="none"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271" y="1735015"/>
            <a:ext cx="3353852"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000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The Jews </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smtClean="0"/>
              <a:t>The Jews follow the religion of Judaism</a:t>
            </a:r>
            <a:r>
              <a:rPr lang="en-CA" sz="1700" cap="none" dirty="0"/>
              <a:t>. Judaism originated about three thousand years ago. </a:t>
            </a:r>
            <a:r>
              <a:rPr lang="en-CA" sz="1700" cap="none" dirty="0" smtClean="0"/>
              <a:t>According to Judaism, God created the world </a:t>
            </a:r>
            <a:r>
              <a:rPr lang="en-CA" sz="1700" cap="none" dirty="0"/>
              <a:t>and everything in it. God values justice and mercy, and cares about all humanity. </a:t>
            </a:r>
            <a:r>
              <a:rPr lang="en-CA" sz="1700" cap="none" dirty="0" smtClean="0"/>
              <a:t>The </a:t>
            </a:r>
            <a:r>
              <a:rPr lang="en-CA" sz="1700" cap="none" dirty="0"/>
              <a:t>synagogue is one of the most important institutions in Judaism. It is viewed as the centre of the community.</a:t>
            </a:r>
          </a:p>
          <a:p>
            <a:endParaRPr lang="en-CA" sz="1700" cap="none" dirty="0" smtClean="0"/>
          </a:p>
          <a:p>
            <a:r>
              <a:rPr lang="en-CA" sz="1700" cap="none" dirty="0" smtClean="0"/>
              <a:t>The German </a:t>
            </a:r>
            <a:r>
              <a:rPr lang="en-CA" sz="1700" cap="none" dirty="0"/>
              <a:t>Jewish community had contributed a great deal to German society culturally, economically and socially. Many Jews were patriotic Germans, and had sacrificed their lives for their country in </a:t>
            </a:r>
            <a:r>
              <a:rPr lang="en-CA" sz="1700" cap="none" dirty="0" smtClean="0"/>
              <a:t>the First World War.</a:t>
            </a:r>
            <a:endParaRPr lang="en-CA" sz="1700" cap="non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795" y="1737360"/>
            <a:ext cx="434611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89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Nazi Racism </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smtClean="0"/>
              <a:t>Hitler and the Nazis came to power in Germany in January 1933</a:t>
            </a:r>
            <a:r>
              <a:rPr lang="en-CA" sz="1700" cap="none" dirty="0"/>
              <a:t>. </a:t>
            </a:r>
            <a:r>
              <a:rPr lang="en-CA" sz="1700" cap="none" dirty="0" smtClean="0"/>
              <a:t>They believed in two main concepts: German territorial expansion and German racial supremacy. According to their racist ideology, German </a:t>
            </a:r>
            <a:r>
              <a:rPr lang="en-CA" sz="1700" cap="none" dirty="0"/>
              <a:t>people </a:t>
            </a:r>
            <a:r>
              <a:rPr lang="en-CA" sz="1700" cap="none" dirty="0" smtClean="0"/>
              <a:t>belonged to </a:t>
            </a:r>
            <a:r>
              <a:rPr lang="en-CA" sz="1700" cap="none" dirty="0"/>
              <a:t>a </a:t>
            </a:r>
            <a:r>
              <a:rPr lang="en-CA" sz="1700" cap="none" dirty="0" smtClean="0"/>
              <a:t>“master race” </a:t>
            </a:r>
            <a:r>
              <a:rPr lang="en-CA" sz="1700" cap="none" dirty="0"/>
              <a:t>of Aryans, a “pure” </a:t>
            </a:r>
            <a:r>
              <a:rPr lang="en-CA" sz="1700" cap="none" dirty="0" smtClean="0"/>
              <a:t>Germanic race that was superior to all others. Non-Aryans</a:t>
            </a:r>
            <a:r>
              <a:rPr lang="en-CA" sz="1700" cap="none" dirty="0"/>
              <a:t>, including </a:t>
            </a:r>
            <a:r>
              <a:rPr lang="en-CA" sz="1700" cap="none" dirty="0" smtClean="0"/>
              <a:t>Roma </a:t>
            </a:r>
            <a:r>
              <a:rPr lang="en-CA" sz="1700" cap="none" dirty="0"/>
              <a:t>(“Gypsies”), </a:t>
            </a:r>
            <a:r>
              <a:rPr lang="en-CA" sz="1700" cap="none" dirty="0" smtClean="0"/>
              <a:t>Slavic peoples (Poles, Russians, and others), and blacks were inferior</a:t>
            </a:r>
            <a:r>
              <a:rPr lang="en-CA" sz="1700" cap="none" dirty="0"/>
              <a:t>. </a:t>
            </a:r>
            <a:r>
              <a:rPr lang="en-CA" sz="1700" cap="none" dirty="0" smtClean="0"/>
              <a:t>Jewish people, who the Nazis considered as a race rather than as a religious group, were the most despised of all by the Nazis.</a:t>
            </a:r>
          </a:p>
          <a:p>
            <a:endParaRPr lang="en-CA" sz="1700" cap="none" dirty="0" smtClean="0"/>
          </a:p>
          <a:p>
            <a:r>
              <a:rPr lang="en-CA" sz="1700" cap="none" dirty="0" smtClean="0"/>
              <a:t>The Nazis also labelled other groups as inferior based on biological, ideological, and political factors. Among them were people with mental or physical disabilities, homosexuals</a:t>
            </a:r>
            <a:r>
              <a:rPr lang="en-CA" sz="1700" cap="none" dirty="0"/>
              <a:t>, Jehovah’s </a:t>
            </a:r>
            <a:r>
              <a:rPr lang="en-CA" sz="1700" cap="none" dirty="0" smtClean="0"/>
              <a:t>Witnesses, and political opponents of the Nazi Party (including Communists and Socialists). Hitler wanted to rid Germany of all these individuals.</a:t>
            </a:r>
          </a:p>
          <a:p>
            <a:endParaRPr lang="en-CA" sz="1800" cap="none" dirty="0" smtClean="0"/>
          </a:p>
          <a:p>
            <a:endParaRPr lang="en-CA" sz="1700" cap="none" dirty="0" smtClean="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2779" y="1737360"/>
            <a:ext cx="3448963"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698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Anti-Semitic Laws </a:t>
            </a:r>
            <a:r>
              <a:rPr lang="en-CA" b="1" dirty="0" err="1" smtClean="0"/>
              <a:t>aGainst</a:t>
            </a:r>
            <a:r>
              <a:rPr lang="en-CA" b="1" dirty="0" smtClean="0"/>
              <a:t> Jews</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smtClean="0"/>
              <a:t>Nazi Laws designed to exclude Jews from German society were introduced including: the </a:t>
            </a:r>
            <a:r>
              <a:rPr lang="en-CA" sz="1700" cap="none" dirty="0"/>
              <a:t>Law for the Restoration of the Professional Civil </a:t>
            </a:r>
            <a:r>
              <a:rPr lang="en-CA" sz="1700" cap="none" dirty="0" smtClean="0"/>
              <a:t>Service (April 7,1933), </a:t>
            </a:r>
            <a:r>
              <a:rPr lang="en-CA" sz="1700" cap="none" dirty="0"/>
              <a:t>which prohibited Jews from working for the </a:t>
            </a:r>
            <a:r>
              <a:rPr lang="en-CA" sz="1700" cap="none" dirty="0" smtClean="0"/>
              <a:t>civil </a:t>
            </a:r>
            <a:r>
              <a:rPr lang="en-CA" sz="1700" cap="none" dirty="0"/>
              <a:t>s</a:t>
            </a:r>
            <a:r>
              <a:rPr lang="en-CA" sz="1700" cap="none" dirty="0" smtClean="0"/>
              <a:t>ervice</a:t>
            </a:r>
            <a:r>
              <a:rPr lang="en-CA" sz="1700" cap="none" dirty="0"/>
              <a:t>, </a:t>
            </a:r>
            <a:r>
              <a:rPr lang="en-CA" sz="1700" cap="none" dirty="0" smtClean="0"/>
              <a:t>the </a:t>
            </a:r>
            <a:r>
              <a:rPr lang="en-CA" sz="1700" cap="none" dirty="0"/>
              <a:t>Law Against Overcrowding in Schools and Universities (</a:t>
            </a:r>
            <a:r>
              <a:rPr lang="en-CA" sz="1700" cap="none" dirty="0" smtClean="0"/>
              <a:t>April </a:t>
            </a:r>
            <a:r>
              <a:rPr lang="en-CA" sz="1700" cap="none" dirty="0"/>
              <a:t>25, </a:t>
            </a:r>
            <a:r>
              <a:rPr lang="en-CA" sz="1700" cap="none" dirty="0" smtClean="0"/>
              <a:t>1933), </a:t>
            </a:r>
            <a:r>
              <a:rPr lang="en-CA" sz="1700" cap="none" dirty="0"/>
              <a:t>which </a:t>
            </a:r>
            <a:r>
              <a:rPr lang="en-CA" sz="1700" cap="none" dirty="0" smtClean="0"/>
              <a:t>denied many Jewish students access to public education by restricting their enrollment in German schools to a </a:t>
            </a:r>
            <a:r>
              <a:rPr lang="en-CA" sz="1700" cap="none" dirty="0"/>
              <a:t>maximum of 1.5% of the total </a:t>
            </a:r>
            <a:r>
              <a:rPr lang="en-CA" sz="1700" cap="none" dirty="0" smtClean="0"/>
              <a:t>intake, </a:t>
            </a:r>
            <a:r>
              <a:rPr lang="en-CA" sz="1700" cap="none" dirty="0"/>
              <a:t>and the </a:t>
            </a:r>
            <a:r>
              <a:rPr lang="en-CA" sz="1700" cap="none" dirty="0" smtClean="0"/>
              <a:t>Hereditary </a:t>
            </a:r>
            <a:r>
              <a:rPr lang="en-CA" sz="1700" cap="none" dirty="0"/>
              <a:t>Farm </a:t>
            </a:r>
            <a:r>
              <a:rPr lang="en-CA" sz="1700" cap="none" dirty="0" smtClean="0"/>
              <a:t>Law (September 29, 1933), which banned Jews from owning or operating farms.</a:t>
            </a:r>
            <a:endParaRPr lang="en-CA" sz="1700" cap="none" dirty="0"/>
          </a:p>
          <a:p>
            <a:endParaRPr lang="en-CA" sz="1700" cap="none" dirty="0"/>
          </a:p>
          <a:p>
            <a:r>
              <a:rPr lang="en-CA" sz="1700" cap="none" dirty="0" smtClean="0"/>
              <a:t>Jewish marginalization intensified with the passing of he Nuremberg Laws (September 15, 1935</a:t>
            </a:r>
            <a:r>
              <a:rPr lang="en-CA" sz="1700" cap="none" dirty="0"/>
              <a:t>), </a:t>
            </a:r>
            <a:r>
              <a:rPr lang="en-CA" sz="1700" cap="none" dirty="0" smtClean="0"/>
              <a:t>which stripped German Jews of their citizenship, banned marriages and sexual relations </a:t>
            </a:r>
            <a:r>
              <a:rPr lang="en-CA" sz="1700" cap="none" dirty="0"/>
              <a:t>between Jews and </a:t>
            </a:r>
            <a:r>
              <a:rPr lang="en-CA" sz="1700" cap="none" dirty="0" smtClean="0"/>
              <a:t>non-Jews, </a:t>
            </a:r>
            <a:r>
              <a:rPr lang="en-CA" sz="1700" cap="none" dirty="0"/>
              <a:t>and </a:t>
            </a:r>
            <a:r>
              <a:rPr lang="en-CA" sz="1700" cap="none" dirty="0" smtClean="0"/>
              <a:t>forbade Jews from employing in their homes Aryan women under the age of 45. </a:t>
            </a:r>
          </a:p>
          <a:p>
            <a:endParaRPr lang="en-CA" sz="1700" cap="none" dirty="0" smtClean="0"/>
          </a:p>
          <a:p>
            <a:endParaRPr lang="en-CA" sz="1700" cap="none"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856" y="1737360"/>
            <a:ext cx="2521853"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14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Night </a:t>
            </a:r>
            <a:r>
              <a:rPr lang="en-CA" b="1" dirty="0"/>
              <a:t>of Broken </a:t>
            </a:r>
            <a:r>
              <a:rPr lang="en-CA" b="1" dirty="0" smtClean="0"/>
              <a:t>Glass</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err="1" smtClean="0"/>
              <a:t>Anti-semitism</a:t>
            </a:r>
            <a:r>
              <a:rPr lang="en-CA" sz="1700" cap="none" dirty="0" smtClean="0"/>
              <a:t> became increasingly accepted in Nazi Germany. When the Nazis organized a series of violent anti-Jewish attacks on the nights of November 9 and 10, 1938, there was terror. Rioters broke windows, vandalized, looted, and set fire to homes, businesses, and religious places of worship belonging to Jewish communities throughout Germany and Austria (which Germany occupied in March 1938). It became known as the “Night of Broken Glass” due to all the smashed glass that littered the streets from the Jewish-owned businesses.</a:t>
            </a:r>
          </a:p>
          <a:p>
            <a:endParaRPr lang="en-CA" sz="1700" cap="none" dirty="0" smtClean="0"/>
          </a:p>
          <a:p>
            <a:r>
              <a:rPr lang="en-CA" sz="1700" cap="none" dirty="0" smtClean="0"/>
              <a:t>As a result, more than 1,000 synagogues and 7,500 businesses were damaged or destroyed, at least 90 Jews were murdered, and 30,000 boys and men were arrested and sent to concentration camps. The Jews were victimized further when the Nazis ordered them to clean up and pay for all the damage that had been caused.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271" y="1737360"/>
            <a:ext cx="4371190"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693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Germany Enters WWII </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smtClean="0"/>
              <a:t>On September 1, 1939, Nazi Germany triggered the Second World War by invading Poland. Two days later, Britain and France declared war on Germany. The Polish resistance effort was squashed in less than one month.</a:t>
            </a:r>
          </a:p>
          <a:p>
            <a:endParaRPr lang="en-CA" sz="1700" cap="none" dirty="0"/>
          </a:p>
          <a:p>
            <a:r>
              <a:rPr lang="en-CA" sz="1700" cap="none" dirty="0" smtClean="0"/>
              <a:t>Much to the Nazis’ displeasure, German territorial expansion meant it increasingly had more Jews under its control. Following the occupation of Poland, German authorities confiscated Polish Jews’ property and segregated them from the rest of society by removing them from their homes and deporting them to ghettos. Armed guards ensured that no one left these run-down, fenced-off, and prison-like districts of Polish cities without a permit</a:t>
            </a:r>
            <a:r>
              <a:rPr lang="en-CA" sz="1700" cap="none" dirty="0"/>
              <a:t>. </a:t>
            </a:r>
            <a:r>
              <a:rPr lang="en-CA" sz="1700" cap="none" dirty="0" smtClean="0"/>
              <a:t>Inadequate food rations causing starvation, coupled with overcrowded and unsanitary living conditions bringing outbreaks of diseases such as typhus and tuberculosis resulted in an estimated 500,000 Jewish deaths. </a:t>
            </a:r>
          </a:p>
          <a:p>
            <a:endParaRPr lang="en-CA" sz="1700" cap="none" dirty="0"/>
          </a:p>
          <a:p>
            <a:endParaRPr lang="en-CA" sz="1700" cap="none" dirty="0"/>
          </a:p>
          <a:p>
            <a:endParaRPr lang="en-CA" sz="1700" cap="none" dirty="0"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902" y="1737360"/>
            <a:ext cx="4419665"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649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Genocide</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rmAutofit/>
          </a:bodyPr>
          <a:lstStyle/>
          <a:p>
            <a:r>
              <a:rPr lang="en-CA" sz="1700" cap="none" dirty="0" smtClean="0"/>
              <a:t>The </a:t>
            </a:r>
            <a:r>
              <a:rPr lang="en-CA" sz="1700" cap="none" dirty="0"/>
              <a:t>U</a:t>
            </a:r>
            <a:r>
              <a:rPr lang="en-CA" sz="1700" cap="none" dirty="0" smtClean="0"/>
              <a:t>nited Nations</a:t>
            </a:r>
            <a:r>
              <a:rPr lang="en-CA" sz="1700" cap="none" dirty="0"/>
              <a:t> </a:t>
            </a:r>
            <a:r>
              <a:rPr lang="en-CA" sz="1700" cap="none" dirty="0" smtClean="0"/>
              <a:t>defines genocide as “any </a:t>
            </a:r>
            <a:r>
              <a:rPr lang="en-CA" sz="1700" cap="none" dirty="0"/>
              <a:t>of the following acts committed with intent to destroy, in whole or in part, </a:t>
            </a:r>
            <a:r>
              <a:rPr lang="en-CA" sz="1700" cap="none" dirty="0" smtClean="0"/>
              <a:t>a national</a:t>
            </a:r>
            <a:r>
              <a:rPr lang="en-CA" sz="1700" cap="none" dirty="0"/>
              <a:t>, ethnical, racial or religious group, as such: </a:t>
            </a:r>
            <a:endParaRPr lang="en-CA" sz="1700" cap="none" dirty="0" smtClean="0"/>
          </a:p>
          <a:p>
            <a:pPr marL="457200" indent="-457200">
              <a:buAutoNum type="alphaLcParenBoth"/>
            </a:pPr>
            <a:r>
              <a:rPr lang="en-CA" sz="1700" cap="none" dirty="0" smtClean="0"/>
              <a:t>Killing </a:t>
            </a:r>
            <a:r>
              <a:rPr lang="en-CA" sz="1700" cap="none" dirty="0"/>
              <a:t>members of the group; </a:t>
            </a:r>
            <a:endParaRPr lang="en-CA" sz="1700" cap="none" dirty="0" smtClean="0"/>
          </a:p>
          <a:p>
            <a:pPr marL="457200" indent="-457200">
              <a:buAutoNum type="alphaLcParenBoth"/>
            </a:pPr>
            <a:r>
              <a:rPr lang="en-CA" sz="1700" cap="none" dirty="0" smtClean="0"/>
              <a:t>Causing </a:t>
            </a:r>
            <a:r>
              <a:rPr lang="en-CA" sz="1700" cap="none" dirty="0"/>
              <a:t>serious bodily or mental harm to members </a:t>
            </a:r>
            <a:r>
              <a:rPr lang="en-CA" sz="1700" cap="none" dirty="0" smtClean="0"/>
              <a:t>of the </a:t>
            </a:r>
            <a:r>
              <a:rPr lang="en-CA" sz="1700" cap="none" dirty="0"/>
              <a:t>group; </a:t>
            </a:r>
            <a:endParaRPr lang="en-CA" sz="1700" cap="none" dirty="0" smtClean="0"/>
          </a:p>
          <a:p>
            <a:pPr marL="457200" indent="-457200">
              <a:buAutoNum type="alphaLcParenBoth"/>
            </a:pPr>
            <a:r>
              <a:rPr lang="en-CA" sz="1700" cap="none" dirty="0" smtClean="0"/>
              <a:t>Deliberately </a:t>
            </a:r>
            <a:r>
              <a:rPr lang="en-CA" sz="1700" cap="none" dirty="0"/>
              <a:t>inflicting on the group conditions of life calculated to bring about its physical destruction in whole or in part; </a:t>
            </a:r>
            <a:endParaRPr lang="en-CA" sz="1700" cap="none" dirty="0" smtClean="0"/>
          </a:p>
          <a:p>
            <a:pPr marL="457200" indent="-457200">
              <a:buAutoNum type="alphaLcParenBoth"/>
            </a:pPr>
            <a:r>
              <a:rPr lang="en-CA" sz="1700" cap="none" dirty="0" smtClean="0"/>
              <a:t>Imposing </a:t>
            </a:r>
            <a:r>
              <a:rPr lang="en-CA" sz="1700" cap="none" dirty="0"/>
              <a:t>measures intended to prevent births within the group; </a:t>
            </a:r>
            <a:endParaRPr lang="en-CA" sz="1700" cap="none" dirty="0" smtClean="0"/>
          </a:p>
          <a:p>
            <a:pPr marL="457200" indent="-457200">
              <a:buAutoNum type="alphaLcParenBoth"/>
            </a:pPr>
            <a:r>
              <a:rPr lang="en-CA" sz="1700" cap="none" dirty="0" smtClean="0"/>
              <a:t>Forcibly </a:t>
            </a:r>
            <a:r>
              <a:rPr lang="en-CA" sz="1700" cap="none" dirty="0"/>
              <a:t>transferring children of the group to another group.”</a:t>
            </a:r>
            <a:endParaRPr lang="en-US" sz="1700" cap="none"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138" y="1737360"/>
            <a:ext cx="3028950" cy="1878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488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A New Level of Brutality </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smtClean="0"/>
              <a:t>Hitler expanded his empire throughout 1940. </a:t>
            </a:r>
            <a:r>
              <a:rPr lang="en-CA" sz="1700" cap="none" dirty="0"/>
              <a:t>T</a:t>
            </a:r>
            <a:r>
              <a:rPr lang="en-CA" sz="1700" cap="none" dirty="0" smtClean="0"/>
              <a:t>he Nazis conquered </a:t>
            </a:r>
            <a:r>
              <a:rPr lang="en-CA" sz="1700" cap="none" dirty="0"/>
              <a:t>Denmark, Norway, the Netherlands, Belgium, Luxembourg and France. </a:t>
            </a:r>
            <a:r>
              <a:rPr lang="en-CA" sz="1700" cap="none" dirty="0" smtClean="0"/>
              <a:t>Jews from territories under Nazi rule were rounded up and deported to Polish ghettos.</a:t>
            </a:r>
          </a:p>
          <a:p>
            <a:endParaRPr lang="en-CA" sz="1700" cap="none" dirty="0"/>
          </a:p>
          <a:p>
            <a:r>
              <a:rPr lang="en-CA" sz="1700" cap="none" dirty="0" smtClean="0"/>
              <a:t>The </a:t>
            </a:r>
            <a:r>
              <a:rPr lang="en-CA" sz="1700" cap="none" dirty="0"/>
              <a:t>mass murder of Jews began </a:t>
            </a:r>
            <a:r>
              <a:rPr lang="en-CA" sz="1700" cap="none" dirty="0" smtClean="0"/>
              <a:t>following the German invasion of the Soviet Union on June 22, 1941. As the German Army fought its way eastwards</a:t>
            </a:r>
            <a:r>
              <a:rPr lang="en-CA" sz="1700" cap="none" dirty="0"/>
              <a:t>, special units of the German security police called </a:t>
            </a:r>
            <a:r>
              <a:rPr lang="en-CA" sz="1700" cap="none" dirty="0" smtClean="0"/>
              <a:t>Einsatzgruppen followed behind. Their primary mission to eliminate the Soviet Jew population was carried out with the assistance </a:t>
            </a:r>
            <a:r>
              <a:rPr lang="en-CA" sz="1700" cap="none" dirty="0"/>
              <a:t>of local </a:t>
            </a:r>
            <a:r>
              <a:rPr lang="en-CA" sz="1700" cap="none" dirty="0" smtClean="0"/>
              <a:t>collaborators and the German Army. Typically, victims were murdered in mass shootings where they were forced to undress and hand over their valuables before being lined up beside a ditch to be shot.</a:t>
            </a:r>
            <a:r>
              <a:rPr lang="en-CA" sz="1700" cap="none" dirty="0"/>
              <a:t> </a:t>
            </a:r>
            <a:r>
              <a:rPr lang="en-CA" sz="1700" cap="none" dirty="0" smtClean="0"/>
              <a:t>These massacres </a:t>
            </a:r>
            <a:r>
              <a:rPr lang="en-CA" sz="1700" cap="none" dirty="0"/>
              <a:t>are estimated to have claimed the lives of more than </a:t>
            </a:r>
            <a:r>
              <a:rPr lang="en-CA" sz="1700" cap="none" dirty="0" smtClean="0"/>
              <a:t>1.3 </a:t>
            </a:r>
            <a:r>
              <a:rPr lang="en-CA" sz="1700" cap="none" dirty="0"/>
              <a:t>million </a:t>
            </a:r>
            <a:r>
              <a:rPr lang="en-CA" sz="1700" cap="none" dirty="0" smtClean="0"/>
              <a:t>Jews. </a:t>
            </a:r>
          </a:p>
          <a:p>
            <a:endParaRPr lang="en-CA" sz="1700" cap="non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856" y="1737360"/>
            <a:ext cx="260658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688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“Final Solution”</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smtClean="0"/>
              <a:t>On January 20, 1942, Nazi leaders gathered together at the </a:t>
            </a:r>
            <a:r>
              <a:rPr lang="en-CA" sz="1700" cap="none" dirty="0" err="1" smtClean="0"/>
              <a:t>Wannsee</a:t>
            </a:r>
            <a:r>
              <a:rPr lang="en-CA" sz="1700" cap="none" dirty="0" smtClean="0"/>
              <a:t> Conference in Berlin and agreed upon a murderous scheme known as the “Final Solution” with the aim of annihilating every Jewish person in Europe. In </a:t>
            </a:r>
            <a:r>
              <a:rPr lang="en-CA" sz="1700" cap="none" dirty="0"/>
              <a:t>order to carry it out, the Nazis created six </a:t>
            </a:r>
            <a:r>
              <a:rPr lang="en-CA" sz="1700" cap="none" dirty="0" smtClean="0"/>
              <a:t>extermination </a:t>
            </a:r>
            <a:r>
              <a:rPr lang="en-CA" sz="1700" cap="none" dirty="0"/>
              <a:t>camps: Auschwitz, </a:t>
            </a:r>
            <a:r>
              <a:rPr lang="en-CA" sz="1700" cap="none" dirty="0" err="1"/>
              <a:t>Belzec</a:t>
            </a:r>
            <a:r>
              <a:rPr lang="en-CA" sz="1700" cap="none" dirty="0"/>
              <a:t>, </a:t>
            </a:r>
            <a:r>
              <a:rPr lang="en-CA" sz="1700" cap="none" dirty="0" err="1"/>
              <a:t>Chelmno</a:t>
            </a:r>
            <a:r>
              <a:rPr lang="en-CA" sz="1700" cap="none" dirty="0"/>
              <a:t>, </a:t>
            </a:r>
            <a:r>
              <a:rPr lang="en-CA" sz="1700" cap="none" dirty="0" err="1"/>
              <a:t>Majdanek</a:t>
            </a:r>
            <a:r>
              <a:rPr lang="en-CA" sz="1700" cap="none" dirty="0"/>
              <a:t>, </a:t>
            </a:r>
            <a:r>
              <a:rPr lang="en-CA" sz="1700" cap="none" dirty="0" err="1"/>
              <a:t>Sobibor</a:t>
            </a:r>
            <a:r>
              <a:rPr lang="en-CA" sz="1700" cap="none" dirty="0"/>
              <a:t>, and Treblinka, all of which were located in occupied Poland. </a:t>
            </a:r>
            <a:endParaRPr lang="en-CA" sz="1700" cap="none" dirty="0" smtClean="0"/>
          </a:p>
          <a:p>
            <a:endParaRPr lang="en-CA" sz="1700" cap="none" dirty="0" smtClean="0"/>
          </a:p>
          <a:p>
            <a:r>
              <a:rPr lang="en-CA" sz="1700" cap="none" dirty="0" smtClean="0"/>
              <a:t>To </a:t>
            </a:r>
            <a:r>
              <a:rPr lang="en-CA" sz="1700" cap="none" dirty="0"/>
              <a:t>facilitate the </a:t>
            </a:r>
            <a:r>
              <a:rPr lang="en-CA" sz="1700" cap="none" dirty="0" smtClean="0"/>
              <a:t>transportation </a:t>
            </a:r>
            <a:r>
              <a:rPr lang="en-CA" sz="1700" cap="none" dirty="0"/>
              <a:t>of </a:t>
            </a:r>
            <a:r>
              <a:rPr lang="en-CA" sz="1700" cap="none" dirty="0" smtClean="0"/>
              <a:t>Jews from ghettos and other holding centres in German-controlled territories as well as those countries allied with Germany to extermination camps, these camps were placed next to major railway lines. Jews endured long, overcrowded train rides, often in cattle cars, with no sanitation, food or water</a:t>
            </a:r>
            <a:r>
              <a:rPr lang="en-CA" sz="1700" cap="none" dirty="0"/>
              <a:t>. </a:t>
            </a:r>
            <a:r>
              <a:rPr lang="en-CA" sz="1700" cap="none" dirty="0" smtClean="0"/>
              <a:t>Journeys lasted days, sometimes weeks. Many did not survive, succumbing to starvation, dehydration and disease. </a:t>
            </a:r>
            <a:endParaRPr lang="en-CA" sz="1700" cap="non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210" y="1737360"/>
            <a:ext cx="3743408" cy="188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54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Extermination Camps</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smtClean="0"/>
              <a:t>New arrivals </a:t>
            </a:r>
            <a:r>
              <a:rPr lang="en-CA" sz="1700" cap="none" dirty="0"/>
              <a:t>at the </a:t>
            </a:r>
            <a:r>
              <a:rPr lang="en-CA" sz="1700" cap="none" dirty="0" smtClean="0"/>
              <a:t>camps were separated into two groups. Those in one group (which usually included mothers, children, pregnant women, the elderly, and the sick) </a:t>
            </a:r>
            <a:r>
              <a:rPr lang="en-CA" sz="1700" cap="none" dirty="0"/>
              <a:t>were </a:t>
            </a:r>
            <a:r>
              <a:rPr lang="en-CA" sz="1700" cap="none" dirty="0" smtClean="0"/>
              <a:t>forced to undress and hand over their valuables before being herded into the gas chambers. To prevent any acts of disobedience, camp officials deceived the victims by telling them that they were being taken for a shower. Instead, they were killed with poison gas.  Ovens were used afterwards to cremate the corpses in an effort to hide evidence of these mass killings. </a:t>
            </a:r>
          </a:p>
          <a:p>
            <a:endParaRPr lang="en-CA" sz="1700" cap="none" dirty="0" smtClean="0"/>
          </a:p>
          <a:p>
            <a:r>
              <a:rPr lang="en-CA" sz="1700" cap="none" dirty="0" smtClean="0"/>
              <a:t>Those in the other group (which usually included able-bodied men) were temporarily spared from the gas chambers in order to be used </a:t>
            </a:r>
            <a:r>
              <a:rPr lang="en-CA" sz="1700" cap="none" dirty="0"/>
              <a:t>as slave </a:t>
            </a:r>
            <a:r>
              <a:rPr lang="en-CA" sz="1700" cap="none" dirty="0" smtClean="0"/>
              <a:t>labourers. Food was scarce and workers perished due to starvation and disease or were killed when they became too weak to work. Over 3 million people died in extermination camps.</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933" y="1737360"/>
            <a:ext cx="5226351"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625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The Death Marches</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smtClean="0"/>
              <a:t>On June 6, 1944, the Allies (including British, Canadian, and American forces) launched the D-Day invasion of Nazi-occupied Normandy in France. Following the success of this offensive, between July 1944 and May 1945 the Allies fought their way eastwards towards Germany, liberating from Nazi occupation the conquered people of Europe. Similarly, Soviet forces (also at war with Germany) marched westwards liberating as they advanced.  </a:t>
            </a:r>
          </a:p>
          <a:p>
            <a:endParaRPr lang="en-CA" sz="1700" cap="none" dirty="0" smtClean="0"/>
          </a:p>
          <a:p>
            <a:r>
              <a:rPr lang="en-CA" sz="1700" cap="none" dirty="0"/>
              <a:t>T</a:t>
            </a:r>
            <a:r>
              <a:rPr lang="en-CA" sz="1700" cap="none" dirty="0" smtClean="0"/>
              <a:t>he German Army was in retreat. The Nazis, desperate to prevent the liberation of their slave labourers, and to ensure there were no witnesses to </a:t>
            </a:r>
            <a:r>
              <a:rPr lang="en-CA" sz="1700" cap="none" dirty="0"/>
              <a:t>their </a:t>
            </a:r>
            <a:r>
              <a:rPr lang="en-CA" sz="1700" cap="none" dirty="0" smtClean="0"/>
              <a:t>crimes, ordered the evacuation of camps across occupied Europe. Inmates were forced to travel on foot hundreds of miles to camps in Germany, often in freezing temperatures, without adequate clothing, food or water. Whoever fell behind was shot. Up </a:t>
            </a:r>
            <a:r>
              <a:rPr lang="en-CA" sz="1700" cap="none" dirty="0"/>
              <a:t>to 250,000 people perished on </a:t>
            </a:r>
            <a:r>
              <a:rPr lang="en-CA" sz="1700" cap="none" dirty="0" smtClean="0"/>
              <a:t>these treks.</a:t>
            </a:r>
            <a:endParaRPr lang="en-CA" sz="1700" cap="none" dirty="0"/>
          </a:p>
          <a:p>
            <a:endParaRPr lang="en-CA" sz="1700" cap="none" dirty="0" smtClean="0"/>
          </a:p>
          <a:p>
            <a:endParaRPr lang="en-CA" sz="1700" cap="none" dirty="0"/>
          </a:p>
          <a:p>
            <a:endParaRPr lang="en-CA" sz="1700" cap="none" dirty="0"/>
          </a:p>
          <a:p>
            <a:endParaRPr lang="en-CA" sz="1700" cap="none" dirty="0" smtClean="0"/>
          </a:p>
          <a:p>
            <a:endParaRPr lang="en-CA" sz="1700" cap="none" dirty="0"/>
          </a:p>
          <a:p>
            <a:endParaRPr lang="en-CA" sz="1700" cap="none"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010" y="1737360"/>
            <a:ext cx="3247402"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732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The </a:t>
            </a:r>
            <a:r>
              <a:rPr lang="en-CA" b="1" dirty="0" smtClean="0"/>
              <a:t>Denial</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smtClean="0"/>
              <a:t>By the end of 1944, with the Allied armies closing in, Nazi extermination camp officials preparing to evacuate tried frantically to destroy evidence of the crimes against humanity they committed</a:t>
            </a:r>
            <a:r>
              <a:rPr lang="en-CA" sz="1700" cap="none" dirty="0"/>
              <a:t>. </a:t>
            </a:r>
            <a:r>
              <a:rPr lang="en-CA" sz="1700" cap="none" dirty="0" smtClean="0"/>
              <a:t>In several instances, incriminating documents were burned, gas chambers were dismantled, crematoria were blown up, and mass graves were dug up and corpses were cremated. </a:t>
            </a:r>
          </a:p>
          <a:p>
            <a:endParaRPr lang="en-CA" sz="1700" cap="none" dirty="0"/>
          </a:p>
          <a:p>
            <a:r>
              <a:rPr lang="en-CA" sz="1700" cap="none" dirty="0" smtClean="0"/>
              <a:t>Despite their efforts, the </a:t>
            </a:r>
            <a:r>
              <a:rPr lang="en-CA" sz="1700" cap="none" dirty="0"/>
              <a:t>Nazis were not able to hide what they had done. </a:t>
            </a:r>
            <a:r>
              <a:rPr lang="en-CA" sz="1700" cap="none" dirty="0" smtClean="0"/>
              <a:t>Documents</a:t>
            </a:r>
            <a:r>
              <a:rPr lang="en-CA" sz="1700" cap="none" dirty="0"/>
              <a:t>, photographs, film, and </a:t>
            </a:r>
            <a:r>
              <a:rPr lang="en-CA" sz="1700" cap="none" dirty="0" smtClean="0"/>
              <a:t>perpetrator and survivor testimony provide undeniable proof that the Holocaust happened.</a:t>
            </a:r>
          </a:p>
          <a:p>
            <a:endParaRPr lang="en-CA" sz="1700" cap="none" dirty="0"/>
          </a:p>
          <a:p>
            <a:endParaRPr lang="en-CA" sz="1700" cap="none" dirty="0"/>
          </a:p>
          <a:p>
            <a:endParaRPr lang="en-CA" sz="1700" cap="none" dirty="0"/>
          </a:p>
          <a:p>
            <a:endParaRPr lang="en-CA" sz="1700" cap="none" dirty="0" smtClean="0"/>
          </a:p>
          <a:p>
            <a:endParaRPr lang="en-CA" sz="1700" cap="none" dirty="0"/>
          </a:p>
          <a:p>
            <a:endParaRPr lang="en-CA" sz="1700" cap="none"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508" y="1737360"/>
            <a:ext cx="3422552" cy="184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809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Seeking Justice</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smtClean="0"/>
              <a:t>Adolf </a:t>
            </a:r>
            <a:r>
              <a:rPr lang="en-CA" sz="1700" cap="none" dirty="0"/>
              <a:t>Hitler committed suicide on April 30, 1945, so it was not possible to bring him to justice</a:t>
            </a:r>
            <a:r>
              <a:rPr lang="en-CA" sz="1700" cap="none" dirty="0" smtClean="0"/>
              <a:t>. However, several high-ranking Nazi political, military, and economic figures accused of </a:t>
            </a:r>
            <a:r>
              <a:rPr lang="en-CA" sz="1700" cap="none" dirty="0"/>
              <a:t>war </a:t>
            </a:r>
            <a:r>
              <a:rPr lang="en-CA" sz="1700" cap="none" dirty="0" smtClean="0"/>
              <a:t>crimes </a:t>
            </a:r>
            <a:r>
              <a:rPr lang="en-CA" sz="1700" cap="none" dirty="0"/>
              <a:t>were </a:t>
            </a:r>
            <a:r>
              <a:rPr lang="en-CA" sz="1700" cap="none" dirty="0" smtClean="0"/>
              <a:t>prosecuted during </a:t>
            </a:r>
            <a:r>
              <a:rPr lang="en-CA" sz="1700" cap="none" dirty="0" smtClean="0"/>
              <a:t>a </a:t>
            </a:r>
            <a:r>
              <a:rPr lang="en-CA" sz="1700" cap="none" dirty="0"/>
              <a:t>military trial in Nuremberg</a:t>
            </a:r>
            <a:r>
              <a:rPr lang="en-CA" sz="1700" cap="none" dirty="0" smtClean="0"/>
              <a:t>, Germany, between </a:t>
            </a:r>
            <a:r>
              <a:rPr lang="en-CA" sz="1700" cap="none" dirty="0" smtClean="0"/>
              <a:t>November</a:t>
            </a:r>
            <a:r>
              <a:rPr lang="en-CA" sz="1700" cap="none" dirty="0" smtClean="0"/>
              <a:t> 20, </a:t>
            </a:r>
            <a:r>
              <a:rPr lang="en-CA" sz="1700" cap="none" dirty="0"/>
              <a:t>1945, and October 1, </a:t>
            </a:r>
            <a:r>
              <a:rPr lang="en-CA" sz="1700" cap="none" dirty="0" smtClean="0"/>
              <a:t>1946. Follow-up Nuremberg trials continued until 1949 </a:t>
            </a:r>
            <a:r>
              <a:rPr lang="en-CA" sz="1700" cap="none" dirty="0" smtClean="0"/>
              <a:t>prosecuting </a:t>
            </a:r>
            <a:r>
              <a:rPr lang="en-CA" sz="1700" cap="none" dirty="0"/>
              <a:t>other </a:t>
            </a:r>
            <a:r>
              <a:rPr lang="en-CA" sz="1700" cap="none" dirty="0" smtClean="0"/>
              <a:t>groups involved such </a:t>
            </a:r>
            <a:r>
              <a:rPr lang="en-CA" sz="1700" cap="none" dirty="0"/>
              <a:t>as </a:t>
            </a:r>
            <a:r>
              <a:rPr lang="en-CA" sz="1700" cap="none" dirty="0" smtClean="0"/>
              <a:t>police</a:t>
            </a:r>
            <a:r>
              <a:rPr lang="en-CA" sz="1700" cap="none" dirty="0"/>
              <a:t>, </a:t>
            </a:r>
            <a:r>
              <a:rPr lang="en-CA" sz="1700" cap="none" dirty="0" smtClean="0"/>
              <a:t>Einsatzgruppen, and extermination </a:t>
            </a:r>
            <a:r>
              <a:rPr lang="en-CA" sz="1700" cap="none" dirty="0"/>
              <a:t>camp guards and </a:t>
            </a:r>
            <a:r>
              <a:rPr lang="en-CA" sz="1700" cap="none" dirty="0" smtClean="0"/>
              <a:t>commandants</a:t>
            </a:r>
            <a:r>
              <a:rPr lang="en-CA" sz="1700" cap="none" dirty="0"/>
              <a:t>. </a:t>
            </a:r>
            <a:r>
              <a:rPr lang="en-CA" sz="1700" cap="none" dirty="0" smtClean="0"/>
              <a:t>Other </a:t>
            </a:r>
            <a:r>
              <a:rPr lang="en-CA" sz="1700" cap="none" dirty="0"/>
              <a:t>countries </a:t>
            </a:r>
            <a:r>
              <a:rPr lang="en-CA" sz="1700" cap="none" dirty="0" smtClean="0"/>
              <a:t>also held trials to prosecute Nazi war criminals. </a:t>
            </a:r>
          </a:p>
          <a:p>
            <a:endParaRPr lang="en-CA" sz="1700" cap="none" dirty="0"/>
          </a:p>
          <a:p>
            <a:r>
              <a:rPr lang="en-CA" sz="1700" cap="none" dirty="0"/>
              <a:t>Ultimately, about </a:t>
            </a:r>
            <a:r>
              <a:rPr lang="en-CA" sz="1700" cap="none" dirty="0" smtClean="0"/>
              <a:t>150 </a:t>
            </a:r>
            <a:r>
              <a:rPr lang="en-CA" sz="1700" cap="none" dirty="0"/>
              <a:t>German Nazi leaders were convicted on charges of crimes against peace, war crimes, and crimes against humanity, and conspiracy to commit such crimes. </a:t>
            </a:r>
            <a:r>
              <a:rPr lang="en-CA" sz="1700" cap="none" dirty="0" smtClean="0"/>
              <a:t>They were </a:t>
            </a:r>
            <a:r>
              <a:rPr lang="en-CA" sz="1700" cap="none" dirty="0"/>
              <a:t>punished with jail sentences and 12 were executed. </a:t>
            </a:r>
            <a:r>
              <a:rPr lang="en-CA" sz="1700" cap="none" dirty="0" smtClean="0"/>
              <a:t>Nevertheless, most </a:t>
            </a:r>
            <a:r>
              <a:rPr lang="en-CA" sz="1700" cap="none" dirty="0"/>
              <a:t>of the perpetrators </a:t>
            </a:r>
            <a:r>
              <a:rPr lang="en-CA" sz="1700" cap="none" dirty="0" smtClean="0"/>
              <a:t>went </a:t>
            </a:r>
            <a:r>
              <a:rPr lang="en-CA" sz="1700" cap="none" dirty="0"/>
              <a:t>into hiding after the war and evaded justice.</a:t>
            </a:r>
          </a:p>
          <a:p>
            <a:endParaRPr lang="en-CA" sz="1700" cap="none"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610" y="1737360"/>
            <a:ext cx="3454622"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692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Significance</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smtClean="0"/>
              <a:t>Six million Jewish men, women, and children had been murdered by the Nazis and </a:t>
            </a:r>
            <a:r>
              <a:rPr lang="en-CA" sz="1700" cap="none" dirty="0"/>
              <a:t>their </a:t>
            </a:r>
            <a:r>
              <a:rPr lang="en-CA" sz="1700" cap="none" dirty="0" smtClean="0"/>
              <a:t>collaborators by </a:t>
            </a:r>
            <a:r>
              <a:rPr lang="en-CA" sz="1700" cap="none" dirty="0"/>
              <a:t>the end of the Second World </a:t>
            </a:r>
            <a:r>
              <a:rPr lang="en-CA" sz="1700" cap="none" dirty="0" smtClean="0"/>
              <a:t>War.</a:t>
            </a:r>
            <a:r>
              <a:rPr lang="en-CA" sz="1700" cap="none" dirty="0"/>
              <a:t> </a:t>
            </a:r>
            <a:r>
              <a:rPr lang="en-CA" sz="1700" cap="none" dirty="0" smtClean="0"/>
              <a:t>For survivors, liberation did not bring an end to the suffering</a:t>
            </a:r>
            <a:r>
              <a:rPr lang="en-CA" sz="1700" cap="none" dirty="0"/>
              <a:t>. Most struggled to recuperate from </a:t>
            </a:r>
            <a:r>
              <a:rPr lang="en-CA" sz="1700" cap="none" dirty="0" smtClean="0"/>
              <a:t>starvation, disease</a:t>
            </a:r>
            <a:r>
              <a:rPr lang="en-CA" sz="1700" cap="none" dirty="0"/>
              <a:t>, </a:t>
            </a:r>
            <a:r>
              <a:rPr lang="en-CA" sz="1700" cap="none" dirty="0" smtClean="0"/>
              <a:t>as well as </a:t>
            </a:r>
            <a:r>
              <a:rPr lang="en-CA" sz="1700" cap="none" dirty="0"/>
              <a:t>trauma associated with the loss of friends and family members. Dispossessed </a:t>
            </a:r>
            <a:r>
              <a:rPr lang="en-CA" sz="1700" cap="none" dirty="0" smtClean="0"/>
              <a:t>of their properties and homes, Jews had nowhere to go. Therefore, many ended up </a:t>
            </a:r>
            <a:r>
              <a:rPr lang="en-CA" sz="1700" cap="none" dirty="0"/>
              <a:t>in </a:t>
            </a:r>
            <a:r>
              <a:rPr lang="en-CA" sz="1700" cap="none" dirty="0" smtClean="0"/>
              <a:t>displaced person camps administered by the Allied Powers waiting years before </a:t>
            </a:r>
            <a:r>
              <a:rPr lang="en-CA" sz="1700" cap="none" dirty="0"/>
              <a:t>they could eventually emigrate or settle </a:t>
            </a:r>
            <a:r>
              <a:rPr lang="en-CA" sz="1700" cap="none" dirty="0" smtClean="0"/>
              <a:t>elsewhere.</a:t>
            </a:r>
          </a:p>
          <a:p>
            <a:endParaRPr lang="en-CA" sz="1700" cap="none" dirty="0" smtClean="0"/>
          </a:p>
          <a:p>
            <a:r>
              <a:rPr lang="en-CA" sz="1700" cap="none" dirty="0" smtClean="0"/>
              <a:t>Beginning </a:t>
            </a:r>
            <a:r>
              <a:rPr lang="en-CA" sz="1700" cap="none" dirty="0"/>
              <a:t>in 1953, the German government made </a:t>
            </a:r>
            <a:r>
              <a:rPr lang="en-CA" sz="1700" cap="none" dirty="0" smtClean="0"/>
              <a:t>reparation payments </a:t>
            </a:r>
            <a:r>
              <a:rPr lang="en-CA" sz="1700" cap="none" dirty="0"/>
              <a:t>to individual Jews and to the Jewish people as a way of acknowledging the German people’s responsibility for the crimes committed in their name</a:t>
            </a:r>
            <a:r>
              <a:rPr lang="en-CA" sz="1700" cap="none" dirty="0" smtClean="0"/>
              <a:t>.</a:t>
            </a:r>
            <a:endParaRPr lang="en-CA" sz="1700" cap="none" dirty="0"/>
          </a:p>
          <a:p>
            <a:endParaRPr lang="en-CA" sz="1700" cap="none" dirty="0" smtClean="0"/>
          </a:p>
          <a:p>
            <a:endParaRPr lang="en-CA" sz="1700" cap="none"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779" y="1737360"/>
            <a:ext cx="4730090"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353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the Armenians</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rmAutofit fontScale="85000" lnSpcReduction="20000"/>
          </a:bodyPr>
          <a:lstStyle/>
          <a:p>
            <a:r>
              <a:rPr lang="en-CA" cap="none" dirty="0" smtClean="0"/>
              <a:t>In 1914, </a:t>
            </a:r>
            <a:r>
              <a:rPr lang="en-CA" cap="none" dirty="0"/>
              <a:t>A</a:t>
            </a:r>
            <a:r>
              <a:rPr lang="en-CA" cap="none" dirty="0" smtClean="0"/>
              <a:t>rmenia was part of the Ottoman </a:t>
            </a:r>
            <a:r>
              <a:rPr lang="en-CA" cap="none" dirty="0"/>
              <a:t>E</a:t>
            </a:r>
            <a:r>
              <a:rPr lang="en-CA" cap="none" dirty="0" smtClean="0"/>
              <a:t>mpire. Armenians predominately believe in the Christian religion and have lived for over 3,000 years in Eastern Anatolia (modern-day Turkey). The Ottoman rulers, like the majority of their citizens, were Muslim Turks. People of </a:t>
            </a:r>
            <a:r>
              <a:rPr lang="en-CA" cap="none" dirty="0"/>
              <a:t>n</a:t>
            </a:r>
            <a:r>
              <a:rPr lang="en-CA" cap="none" dirty="0" smtClean="0"/>
              <a:t>on-Muslim faith within the Ottoman </a:t>
            </a:r>
            <a:r>
              <a:rPr lang="en-CA" cap="none" dirty="0"/>
              <a:t>E</a:t>
            </a:r>
            <a:r>
              <a:rPr lang="en-CA" cap="none" dirty="0" smtClean="0"/>
              <a:t>mpire (such as the </a:t>
            </a:r>
            <a:r>
              <a:rPr lang="en-CA" cap="none" dirty="0"/>
              <a:t>A</a:t>
            </a:r>
            <a:r>
              <a:rPr lang="en-CA" cap="none" dirty="0" smtClean="0"/>
              <a:t>rmenians, </a:t>
            </a:r>
            <a:r>
              <a:rPr lang="en-CA" cap="none" dirty="0"/>
              <a:t>A</a:t>
            </a:r>
            <a:r>
              <a:rPr lang="en-CA" cap="none" dirty="0" smtClean="0"/>
              <a:t>ssyrians, and </a:t>
            </a:r>
            <a:r>
              <a:rPr lang="en-CA" cap="none" dirty="0"/>
              <a:t>G</a:t>
            </a:r>
            <a:r>
              <a:rPr lang="en-CA" cap="none" dirty="0" smtClean="0"/>
              <a:t>reeks) were viewed as “infidels” or non-believers who were inferior to Muslims. They were subjected to unequal and discriminatory treatment including being forced to </a:t>
            </a:r>
            <a:r>
              <a:rPr lang="en-CA" cap="none" dirty="0"/>
              <a:t>pay higher taxes than </a:t>
            </a:r>
            <a:r>
              <a:rPr lang="en-CA" cap="none" dirty="0" smtClean="0"/>
              <a:t>Muslims</a:t>
            </a:r>
            <a:r>
              <a:rPr lang="en-CA" cap="none" dirty="0"/>
              <a:t>.</a:t>
            </a:r>
            <a:endParaRPr lang="en-CA" cap="none" dirty="0" smtClean="0"/>
          </a:p>
          <a:p>
            <a:endParaRPr lang="en-CA" cap="none" dirty="0"/>
          </a:p>
          <a:p>
            <a:r>
              <a:rPr lang="en-CA" cap="none" dirty="0" smtClean="0"/>
              <a:t>Despite experiencing unfair treatment, many Armenians were well educated professionals </a:t>
            </a:r>
            <a:r>
              <a:rPr lang="en-CA" cap="none" dirty="0"/>
              <a:t>who prospered </a:t>
            </a:r>
            <a:r>
              <a:rPr lang="en-CA" cap="none" dirty="0" smtClean="0"/>
              <a:t>in </a:t>
            </a:r>
            <a:r>
              <a:rPr lang="en-CA" cap="none" dirty="0"/>
              <a:t>the arts, </a:t>
            </a:r>
            <a:r>
              <a:rPr lang="en-CA" cap="none" dirty="0" smtClean="0"/>
              <a:t>architecture, manufacturing</a:t>
            </a:r>
            <a:r>
              <a:rPr lang="en-CA" cap="none" dirty="0"/>
              <a:t>, and the silk trade. </a:t>
            </a:r>
            <a:r>
              <a:rPr lang="en-CA" cap="none" dirty="0" smtClean="0"/>
              <a:t>Muslims began to resent the Armenians’ economic successes as a challenge to Muslim superiority. This, combined with a suspicion that Armenians would be more loyal to Christian governments like Russia, contributed to a growing sense among Muslims that Armenians were a dangerous threat within their society.</a:t>
            </a:r>
            <a:endParaRPr lang="en-CA"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63" r="2663"/>
          <a:stretch/>
        </p:blipFill>
        <p:spPr bwMode="auto">
          <a:xfrm>
            <a:off x="5673970" y="1737360"/>
            <a:ext cx="3282463" cy="190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3206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The Young Turks</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rmAutofit fontScale="85000" lnSpcReduction="10000"/>
          </a:bodyPr>
          <a:lstStyle/>
          <a:p>
            <a:r>
              <a:rPr lang="en-CA" cap="none" dirty="0" smtClean="0"/>
              <a:t>The worst atrocity committed against civilians during the First </a:t>
            </a:r>
            <a:r>
              <a:rPr lang="en-CA" cap="none" dirty="0"/>
              <a:t>W</a:t>
            </a:r>
            <a:r>
              <a:rPr lang="en-CA" cap="none" dirty="0" smtClean="0"/>
              <a:t>orld </a:t>
            </a:r>
            <a:r>
              <a:rPr lang="en-CA" cap="none" dirty="0"/>
              <a:t>W</a:t>
            </a:r>
            <a:r>
              <a:rPr lang="en-CA" cap="none" dirty="0" smtClean="0"/>
              <a:t>ar was the </a:t>
            </a:r>
            <a:r>
              <a:rPr lang="en-CA" cap="none" dirty="0"/>
              <a:t>A</a:t>
            </a:r>
            <a:r>
              <a:rPr lang="en-CA" cap="none" dirty="0" smtClean="0"/>
              <a:t>rmenian </a:t>
            </a:r>
            <a:r>
              <a:rPr lang="en-CA" cap="none" dirty="0"/>
              <a:t>G</a:t>
            </a:r>
            <a:r>
              <a:rPr lang="en-CA" cap="none" dirty="0" smtClean="0"/>
              <a:t>enocide. It was planned and organized by the rulers of the Ottoman </a:t>
            </a:r>
            <a:r>
              <a:rPr lang="en-CA" cap="none" dirty="0"/>
              <a:t>E</a:t>
            </a:r>
            <a:r>
              <a:rPr lang="en-CA" cap="none" dirty="0" smtClean="0"/>
              <a:t>mpire between the years 1915 and 1918. The ruling political party in the Ottoman </a:t>
            </a:r>
            <a:r>
              <a:rPr lang="en-CA" cap="none" dirty="0"/>
              <a:t>E</a:t>
            </a:r>
            <a:r>
              <a:rPr lang="en-CA" cap="none" dirty="0" smtClean="0"/>
              <a:t>mpire was the Committee of Union and Progress, known as the Young </a:t>
            </a:r>
            <a:r>
              <a:rPr lang="en-CA" cap="none" dirty="0"/>
              <a:t>T</a:t>
            </a:r>
            <a:r>
              <a:rPr lang="en-CA" cap="none" dirty="0" smtClean="0"/>
              <a:t>urks. </a:t>
            </a:r>
          </a:p>
          <a:p>
            <a:endParaRPr lang="en-CA" cap="none" dirty="0"/>
          </a:p>
          <a:p>
            <a:r>
              <a:rPr lang="en-CA" cap="none" dirty="0" smtClean="0"/>
              <a:t>Three members of the Young </a:t>
            </a:r>
            <a:r>
              <a:rPr lang="en-CA" cap="none" dirty="0"/>
              <a:t>T</a:t>
            </a:r>
            <a:r>
              <a:rPr lang="en-CA" cap="none" dirty="0" smtClean="0"/>
              <a:t>urks controlled the government: Mehmet </a:t>
            </a:r>
            <a:r>
              <a:rPr lang="en-CA" cap="none" dirty="0" err="1" smtClean="0"/>
              <a:t>Talaat</a:t>
            </a:r>
            <a:r>
              <a:rPr lang="en-CA" cap="none" dirty="0" smtClean="0"/>
              <a:t> (Minister of the interior), </a:t>
            </a:r>
            <a:r>
              <a:rPr lang="en-CA" cap="none" dirty="0"/>
              <a:t>I</a:t>
            </a:r>
            <a:r>
              <a:rPr lang="en-CA" cap="none" dirty="0" smtClean="0"/>
              <a:t>smail </a:t>
            </a:r>
            <a:r>
              <a:rPr lang="en-CA" cap="none" dirty="0" err="1"/>
              <a:t>E</a:t>
            </a:r>
            <a:r>
              <a:rPr lang="en-CA" cap="none" dirty="0" err="1" smtClean="0"/>
              <a:t>nver</a:t>
            </a:r>
            <a:r>
              <a:rPr lang="en-CA" cap="none" dirty="0" smtClean="0"/>
              <a:t> (Minister of War), and Ahmed </a:t>
            </a:r>
            <a:r>
              <a:rPr lang="en-CA" cap="none" dirty="0" err="1" smtClean="0"/>
              <a:t>Jemal</a:t>
            </a:r>
            <a:r>
              <a:rPr lang="en-CA" cap="none" dirty="0" smtClean="0"/>
              <a:t> (Minister of the Navy). </a:t>
            </a:r>
            <a:r>
              <a:rPr lang="en-CA" cap="none" dirty="0"/>
              <a:t>T</a:t>
            </a:r>
            <a:r>
              <a:rPr lang="en-CA" cap="none" dirty="0" smtClean="0"/>
              <a:t>hey believed in an ideology of Pan-Turkism, a nationalist vision of a non multi-ethnic, non multi-religious Ottoman Empire that was purely Turkish Muslim. The Armenians (primarily, but also the </a:t>
            </a:r>
            <a:r>
              <a:rPr lang="en-CA" cap="none" dirty="0"/>
              <a:t>Assyrians, and Greeks) </a:t>
            </a:r>
            <a:r>
              <a:rPr lang="en-CA" cap="none" dirty="0" smtClean="0"/>
              <a:t>were an obstacle preventing them from realizing these ambitions. Thus, the Young Turk rulers decided to annihilate them.</a:t>
            </a:r>
          </a:p>
          <a:p>
            <a:endParaRPr lang="en-CA" cap="none" dirty="0" smtClean="0"/>
          </a:p>
          <a:p>
            <a:endParaRPr lang="en-US" dirty="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0" t="4865" r="2284" b="17131"/>
          <a:stretch/>
        </p:blipFill>
        <p:spPr bwMode="auto">
          <a:xfrm>
            <a:off x="3657600" y="1737360"/>
            <a:ext cx="6670430" cy="186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558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the </a:t>
            </a:r>
            <a:r>
              <a:rPr lang="en-CA" b="1" dirty="0" err="1" smtClean="0"/>
              <a:t>OttoMan</a:t>
            </a:r>
            <a:r>
              <a:rPr lang="en-CA" b="1" dirty="0" smtClean="0"/>
              <a:t> Empire Enters WWI</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rmAutofit/>
          </a:bodyPr>
          <a:lstStyle/>
          <a:p>
            <a:r>
              <a:rPr lang="en-CA" sz="1700" cap="none" dirty="0" smtClean="0"/>
              <a:t>On October 29, 1914, the Ottoman </a:t>
            </a:r>
            <a:r>
              <a:rPr lang="en-CA" sz="1700" cap="none" dirty="0"/>
              <a:t>E</a:t>
            </a:r>
            <a:r>
              <a:rPr lang="en-CA" sz="1700" cap="none" dirty="0" smtClean="0"/>
              <a:t>mpire entered the First </a:t>
            </a:r>
            <a:r>
              <a:rPr lang="en-CA" sz="1700" cap="none" dirty="0"/>
              <a:t>W</a:t>
            </a:r>
            <a:r>
              <a:rPr lang="en-CA" sz="1700" cap="none" dirty="0" smtClean="0"/>
              <a:t>orld </a:t>
            </a:r>
            <a:r>
              <a:rPr lang="en-CA" sz="1700" cap="none" dirty="0"/>
              <a:t>W</a:t>
            </a:r>
            <a:r>
              <a:rPr lang="en-CA" sz="1700" cap="none" dirty="0" smtClean="0"/>
              <a:t>ar on the side of the Central </a:t>
            </a:r>
            <a:r>
              <a:rPr lang="en-CA" sz="1700" cap="none" dirty="0"/>
              <a:t>P</a:t>
            </a:r>
            <a:r>
              <a:rPr lang="en-CA" sz="1700" cap="none" dirty="0" smtClean="0"/>
              <a:t>owers (</a:t>
            </a:r>
            <a:r>
              <a:rPr lang="en-CA" sz="1700" cap="none" dirty="0"/>
              <a:t>G</a:t>
            </a:r>
            <a:r>
              <a:rPr lang="en-CA" sz="1700" cap="none" dirty="0" smtClean="0"/>
              <a:t>ermany and Austria-Hungary) against the Triple Entente (Great </a:t>
            </a:r>
            <a:r>
              <a:rPr lang="en-CA" sz="1700" cap="none" dirty="0"/>
              <a:t>B</a:t>
            </a:r>
            <a:r>
              <a:rPr lang="en-CA" sz="1700" cap="none" dirty="0" smtClean="0"/>
              <a:t>ritain, </a:t>
            </a:r>
            <a:r>
              <a:rPr lang="en-CA" sz="1700" cap="none" dirty="0"/>
              <a:t>F</a:t>
            </a:r>
            <a:r>
              <a:rPr lang="en-CA" sz="1700" cap="none" dirty="0" smtClean="0"/>
              <a:t>rance, and </a:t>
            </a:r>
            <a:r>
              <a:rPr lang="en-CA" sz="1700" cap="none" dirty="0"/>
              <a:t>R</a:t>
            </a:r>
            <a:r>
              <a:rPr lang="en-CA" sz="1700" cap="none" dirty="0" smtClean="0"/>
              <a:t>ussia). The Ottomans attacked </a:t>
            </a:r>
            <a:r>
              <a:rPr lang="en-CA" sz="1700" cap="none" dirty="0"/>
              <a:t>R</a:t>
            </a:r>
            <a:r>
              <a:rPr lang="en-CA" sz="1700" cap="none" dirty="0" smtClean="0"/>
              <a:t>ussia to the east. In </a:t>
            </a:r>
            <a:r>
              <a:rPr lang="en-CA" sz="1700" cap="none" dirty="0"/>
              <a:t>J</a:t>
            </a:r>
            <a:r>
              <a:rPr lang="en-CA" sz="1700" cap="none" dirty="0" smtClean="0"/>
              <a:t>anuary 1915, they were disastrously defeated at the Battle of </a:t>
            </a:r>
            <a:r>
              <a:rPr lang="en-CA" sz="1700" cap="none" dirty="0" err="1" smtClean="0"/>
              <a:t>Sarikamish</a:t>
            </a:r>
            <a:r>
              <a:rPr lang="en-CA" sz="1700" cap="none" dirty="0" smtClean="0"/>
              <a:t>, losing more than 45,000 men. Although Armenian men had joined the Ottoman Army and generally fought loyally and bravely, Ottoman Minister of War, Ismail </a:t>
            </a:r>
            <a:r>
              <a:rPr lang="en-CA" sz="1700" cap="none" dirty="0" err="1" smtClean="0"/>
              <a:t>Enver</a:t>
            </a:r>
            <a:r>
              <a:rPr lang="en-CA" sz="1700" cap="none" dirty="0" smtClean="0"/>
              <a:t>, chose to publicly blame the defeat on supposed </a:t>
            </a:r>
            <a:r>
              <a:rPr lang="en-CA" sz="1700" cap="none" dirty="0"/>
              <a:t>A</a:t>
            </a:r>
            <a:r>
              <a:rPr lang="en-CA" sz="1700" cap="none" dirty="0" smtClean="0"/>
              <a:t>rmenian traitors who had revolted and joined (enemy) Russian forces. </a:t>
            </a:r>
          </a:p>
          <a:p>
            <a:endParaRPr lang="en-CA" sz="1700" cap="none" dirty="0"/>
          </a:p>
          <a:p>
            <a:r>
              <a:rPr lang="en-CA" sz="1700" cap="none" dirty="0" smtClean="0"/>
              <a:t>Under </a:t>
            </a:r>
            <a:r>
              <a:rPr lang="en-CA" sz="1700" cap="none" dirty="0"/>
              <a:t>pressure, Ottoman military chiefs pressed for the deportation of Armenians from the war zone on the grounds that they </a:t>
            </a:r>
            <a:r>
              <a:rPr lang="en-CA" sz="1700" cap="none" dirty="0" smtClean="0"/>
              <a:t>could betray the empire by acting </a:t>
            </a:r>
            <a:r>
              <a:rPr lang="en-CA" sz="1700" cap="none" dirty="0"/>
              <a:t>in </a:t>
            </a:r>
            <a:r>
              <a:rPr lang="en-CA" sz="1700" cap="none" dirty="0" smtClean="0"/>
              <a:t>(enemy) Russian </a:t>
            </a:r>
            <a:r>
              <a:rPr lang="en-CA" sz="1700" cap="none" dirty="0"/>
              <a:t>interests. </a:t>
            </a:r>
            <a:endParaRPr lang="en-CA" sz="1700" cap="none" dirty="0" smtClean="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37360"/>
            <a:ext cx="6667500" cy="185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240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Target: Armenian Soldiers</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Autofit/>
          </a:bodyPr>
          <a:lstStyle/>
          <a:p>
            <a:r>
              <a:rPr lang="en-CA" sz="1700" cap="none" dirty="0" smtClean="0"/>
              <a:t>Suspicious that the entire Armenian population could pose a security threat, the Young Turk leadership attempted to squash any potential resistance by first exterminating </a:t>
            </a:r>
            <a:r>
              <a:rPr lang="en-CA" sz="1700" cap="none" dirty="0"/>
              <a:t>A</a:t>
            </a:r>
            <a:r>
              <a:rPr lang="en-CA" sz="1700" cap="none" dirty="0" smtClean="0"/>
              <a:t>rmenian soldiers. Although the approximately 250,000 Armenians serving in the Ottoman Army generally fought bravely and loyally, the Young Turk Minister of War, </a:t>
            </a:r>
            <a:r>
              <a:rPr lang="en-CA" sz="1700" cap="none" dirty="0" err="1" smtClean="0"/>
              <a:t>Enver</a:t>
            </a:r>
            <a:r>
              <a:rPr lang="en-CA" sz="1700" cap="none" dirty="0" smtClean="0"/>
              <a:t>, issued a law in February 1915, disarming them, removing them from active duty and forcing them into labor battalions. While performing hard labor, the Armenians were denied food and water. They subsequently succumbed to starvation, dehydration, and disease. Others who managed to fulfill their duties </a:t>
            </a:r>
            <a:r>
              <a:rPr lang="en-CA" sz="1700" cap="none" dirty="0"/>
              <a:t>w</a:t>
            </a:r>
            <a:r>
              <a:rPr lang="en-CA" sz="1700" cap="none" dirty="0" smtClean="0"/>
              <a:t>ere executed. </a:t>
            </a:r>
          </a:p>
          <a:p>
            <a:endParaRPr lang="en-CA" sz="1700" cap="none" dirty="0"/>
          </a:p>
          <a:p>
            <a:r>
              <a:rPr lang="en-CA" sz="1700" cap="none" dirty="0" smtClean="0"/>
              <a:t>By organizing the mass murder of Armenian soldiers, the Young </a:t>
            </a:r>
            <a:r>
              <a:rPr lang="en-CA" sz="1700" cap="none" dirty="0"/>
              <a:t>T</a:t>
            </a:r>
            <a:r>
              <a:rPr lang="en-CA" sz="1700" cap="none" dirty="0" smtClean="0"/>
              <a:t>urks brutally deprived the </a:t>
            </a:r>
            <a:r>
              <a:rPr lang="en-CA" sz="1700" cap="none" dirty="0"/>
              <a:t>A</a:t>
            </a:r>
            <a:r>
              <a:rPr lang="en-CA" sz="1700" cap="none" dirty="0" smtClean="0"/>
              <a:t>rmenians of a possible armed resistance.</a:t>
            </a:r>
            <a:endParaRPr lang="en-US" sz="1700" cap="none"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37360"/>
            <a:ext cx="2771775" cy="187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654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Target: Armenian Intellectuals</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rmAutofit/>
          </a:bodyPr>
          <a:lstStyle/>
          <a:p>
            <a:r>
              <a:rPr lang="en-CA" sz="1700" cap="none" dirty="0" smtClean="0"/>
              <a:t>April 24th, 1915</a:t>
            </a:r>
            <a:r>
              <a:rPr lang="en-CA" sz="1700" cap="none" dirty="0"/>
              <a:t>, </a:t>
            </a:r>
            <a:r>
              <a:rPr lang="en-CA" sz="1700" cap="none" dirty="0" smtClean="0"/>
              <a:t>known </a:t>
            </a:r>
            <a:r>
              <a:rPr lang="en-CA" sz="1700" cap="none" dirty="0"/>
              <a:t>as Red Sunday, is </a:t>
            </a:r>
            <a:r>
              <a:rPr lang="en-CA" sz="1700" cap="none" dirty="0" smtClean="0"/>
              <a:t>generally considered to be the beginning of the </a:t>
            </a:r>
            <a:r>
              <a:rPr lang="en-CA" sz="1700" cap="none" dirty="0"/>
              <a:t>A</a:t>
            </a:r>
            <a:r>
              <a:rPr lang="en-CA" sz="1700" cap="none" dirty="0" smtClean="0"/>
              <a:t>rmenian genocide. On that day, the Ottoman government rounded up, arrested and imprisoned an estimated 250 Armenian intellectuals – including members of the </a:t>
            </a:r>
            <a:r>
              <a:rPr lang="en-CA" sz="1700" cap="none" dirty="0"/>
              <a:t>T</a:t>
            </a:r>
            <a:r>
              <a:rPr lang="en-CA" sz="1700" cap="none" dirty="0" smtClean="0"/>
              <a:t>urkish parliament, writers, public figures, lawyers, teachers, doctors, and journalists - in the Ottoman capital of </a:t>
            </a:r>
            <a:r>
              <a:rPr lang="en-CA" sz="1700" cap="none" dirty="0"/>
              <a:t>C</a:t>
            </a:r>
            <a:r>
              <a:rPr lang="en-CA" sz="1700" cap="none" dirty="0" smtClean="0"/>
              <a:t>onstantinople (modern-day </a:t>
            </a:r>
            <a:r>
              <a:rPr lang="en-CA" sz="1700" cap="none" dirty="0"/>
              <a:t>I</a:t>
            </a:r>
            <a:r>
              <a:rPr lang="en-CA" sz="1700" cap="none" dirty="0" smtClean="0"/>
              <a:t>stanbul). The majority of them were later executed.</a:t>
            </a:r>
          </a:p>
          <a:p>
            <a:endParaRPr lang="en-CA" sz="1700" cap="none" dirty="0" smtClean="0"/>
          </a:p>
          <a:p>
            <a:r>
              <a:rPr lang="en-CA" sz="1700" cap="none" dirty="0"/>
              <a:t>W</a:t>
            </a:r>
            <a:r>
              <a:rPr lang="en-CA" sz="1700" cap="none" dirty="0" smtClean="0"/>
              <a:t>ithout a military force, political and intellectual leadership, the Armenians lost any capability to organize and muster any kind of resistance.</a:t>
            </a:r>
            <a:endParaRPr lang="en-US" sz="1700" cap="none" dirty="0"/>
          </a:p>
        </p:txBody>
      </p:sp>
      <p:pic>
        <p:nvPicPr>
          <p:cNvPr id="1026" name="Picture 2" descr="https://upload.wikimedia.org/wikipedia/commons/thumb/d/d8/April24Victims.jpg/1280px-April24Victi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37360"/>
            <a:ext cx="6658707" cy="184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305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Target: Armenian Boys and Men</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rmAutofit/>
          </a:bodyPr>
          <a:lstStyle/>
          <a:p>
            <a:r>
              <a:rPr lang="en-CA" sz="1700" cap="none" dirty="0"/>
              <a:t>The Ottoman Parliament </a:t>
            </a:r>
            <a:r>
              <a:rPr lang="en-CA" sz="1700" cap="none" dirty="0" smtClean="0"/>
              <a:t>issued </a:t>
            </a:r>
            <a:r>
              <a:rPr lang="en-CA" sz="1700" cap="none" dirty="0"/>
              <a:t>the Temporary Law of </a:t>
            </a:r>
            <a:r>
              <a:rPr lang="en-CA" sz="1700" cap="none" dirty="0" smtClean="0"/>
              <a:t>Deportation (</a:t>
            </a:r>
            <a:r>
              <a:rPr lang="en-CA" sz="1700" cap="none" dirty="0" err="1" smtClean="0"/>
              <a:t>Tehcir</a:t>
            </a:r>
            <a:r>
              <a:rPr lang="en-CA" sz="1700" cap="none" dirty="0" smtClean="0"/>
              <a:t> </a:t>
            </a:r>
            <a:r>
              <a:rPr lang="en-CA" sz="1700" cap="none" dirty="0"/>
              <a:t>Law</a:t>
            </a:r>
            <a:r>
              <a:rPr lang="en-CA" sz="1700" cap="none" dirty="0" smtClean="0"/>
              <a:t>) on May 29, </a:t>
            </a:r>
            <a:r>
              <a:rPr lang="en-CA" sz="1700" cap="none" dirty="0"/>
              <a:t>1915, </a:t>
            </a:r>
            <a:r>
              <a:rPr lang="en-CA" sz="1700" cap="none" dirty="0" smtClean="0"/>
              <a:t>authorizing the Ottoman government and military to remove from the empire anyone it considered a security threat. Under the guise of a “deportation”, Armenian children, women, men, and the elderly were evicted from their homes, and marched out of their towns and villages. Boys and men were quickly separated from the other deportees and killed in mass shootings.</a:t>
            </a:r>
          </a:p>
          <a:p>
            <a:endParaRPr lang="en-CA" sz="1700" cap="none" dirty="0"/>
          </a:p>
          <a:p>
            <a:r>
              <a:rPr lang="en-CA" sz="1700" cap="none" dirty="0"/>
              <a:t>With the eradication of </a:t>
            </a:r>
            <a:r>
              <a:rPr lang="en-CA" sz="1700" cap="none" dirty="0" smtClean="0"/>
              <a:t>able-bodied </a:t>
            </a:r>
            <a:r>
              <a:rPr lang="en-CA" sz="1700" cap="none" dirty="0"/>
              <a:t>Armenian </a:t>
            </a:r>
            <a:r>
              <a:rPr lang="en-CA" sz="1700" cap="none" dirty="0" smtClean="0"/>
              <a:t>boys and men, deportations of the remaining members of Armenian society were able to proceed with little resistance. The vast majority of those who could effectively engage in self-defence had already been taken away and murdered.</a:t>
            </a:r>
          </a:p>
          <a:p>
            <a:endParaRPr lang="en-CA" cap="none" dirty="0"/>
          </a:p>
          <a:p>
            <a:endParaRPr lang="en-CA" cap="none" dirty="0" smtClean="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302" y="1737360"/>
            <a:ext cx="2838450" cy="191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447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E4358-7261-DB45-B894-1B2FCDCCE489}"/>
              </a:ext>
            </a:extLst>
          </p:cNvPr>
          <p:cNvSpPr>
            <a:spLocks noGrp="1"/>
          </p:cNvSpPr>
          <p:nvPr>
            <p:ph type="ctrTitle"/>
          </p:nvPr>
        </p:nvSpPr>
        <p:spPr>
          <a:xfrm>
            <a:off x="2285999" y="0"/>
            <a:ext cx="9906001" cy="2387600"/>
          </a:xfrm>
        </p:spPr>
        <p:txBody>
          <a:bodyPr>
            <a:normAutofit/>
          </a:bodyPr>
          <a:lstStyle/>
          <a:p>
            <a:pPr algn="ctr"/>
            <a:r>
              <a:rPr lang="en-CA" b="1" dirty="0" smtClean="0"/>
              <a:t>Target: Armenian Women, Children, and the Elderly</a:t>
            </a:r>
            <a:r>
              <a:rPr lang="en-CA" b="1" dirty="0"/>
              <a:t/>
            </a:r>
            <a:br>
              <a:rPr lang="en-CA" b="1" dirty="0"/>
            </a:br>
            <a:endParaRPr lang="en-US" dirty="0"/>
          </a:p>
        </p:txBody>
      </p:sp>
      <p:sp>
        <p:nvSpPr>
          <p:cNvPr id="3" name="Subtitle 2">
            <a:extLst>
              <a:ext uri="{FF2B5EF4-FFF2-40B4-BE49-F238E27FC236}">
                <a16:creationId xmlns="" xmlns:a16="http://schemas.microsoft.com/office/drawing/2014/main" id="{7AB0B996-920D-6C41-B761-736DE580C956}"/>
              </a:ext>
            </a:extLst>
          </p:cNvPr>
          <p:cNvSpPr>
            <a:spLocks noGrp="1"/>
          </p:cNvSpPr>
          <p:nvPr>
            <p:ph type="subTitle" idx="1"/>
          </p:nvPr>
        </p:nvSpPr>
        <p:spPr>
          <a:xfrm>
            <a:off x="2286000" y="3602038"/>
            <a:ext cx="9906000" cy="3255962"/>
          </a:xfrm>
        </p:spPr>
        <p:txBody>
          <a:bodyPr>
            <a:normAutofit fontScale="85000" lnSpcReduction="10000"/>
          </a:bodyPr>
          <a:lstStyle/>
          <a:p>
            <a:r>
              <a:rPr lang="en-CA" cap="none" dirty="0" smtClean="0"/>
              <a:t>Women, children, and the elderly were forced to flee their homes</a:t>
            </a:r>
            <a:r>
              <a:rPr lang="en-CA" cap="none" dirty="0"/>
              <a:t> </a:t>
            </a:r>
            <a:r>
              <a:rPr lang="en-CA" cap="none" dirty="0" smtClean="0"/>
              <a:t>and march under the scorching sun through hundreds of miles of desert without adequate food, water, or shelter needed for survival. Armenians from each village and town eventually merged together marching southward, toward concentration camps in the desert regions of modern-day Syria.</a:t>
            </a:r>
          </a:p>
          <a:p>
            <a:endParaRPr lang="en-CA" cap="none" dirty="0" smtClean="0"/>
          </a:p>
          <a:p>
            <a:r>
              <a:rPr lang="en-CA" cap="none" dirty="0" smtClean="0"/>
              <a:t>The deportees dropped dead </a:t>
            </a:r>
            <a:r>
              <a:rPr lang="en-CA" cap="none" dirty="0" err="1" smtClean="0"/>
              <a:t>en</a:t>
            </a:r>
            <a:r>
              <a:rPr lang="en-CA" cap="none" dirty="0" smtClean="0"/>
              <a:t> route under conditions of starvation, dehydration, exposure, and disease. During forced marches through the desert, people were exposed to arbitrary attacks from local officials, nomadic bands, criminal gangs, and civilians. This violence included robbery, rape, abduction of young women and girls, extortion, torture, and murder. Hundreds of thousands of </a:t>
            </a:r>
            <a:r>
              <a:rPr lang="en-CA" cap="none" dirty="0"/>
              <a:t>A</a:t>
            </a:r>
            <a:r>
              <a:rPr lang="en-CA" cap="none" dirty="0" smtClean="0"/>
              <a:t>rmenians died before reaching the designated concentration camps. Most of those who miraculously made it to Syria were eventually killed there.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37360"/>
            <a:ext cx="6667500" cy="185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9663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1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2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3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5.xml><?xml version="1.0" encoding="utf-8"?>
<a:theme xmlns:a="http://schemas.openxmlformats.org/drawingml/2006/main" name="4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6.xml><?xml version="1.0" encoding="utf-8"?>
<a:theme xmlns:a="http://schemas.openxmlformats.org/drawingml/2006/main" name="6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41539</TotalTime>
  <Words>3590</Words>
  <Application>Microsoft Office PowerPoint</Application>
  <PresentationFormat>Custom</PresentationFormat>
  <Paragraphs>113</Paragraphs>
  <Slides>26</Slides>
  <Notes>0</Notes>
  <HiddenSlides>0</HiddenSlides>
  <MMClips>0</MMClips>
  <ScaleCrop>false</ScaleCrop>
  <HeadingPairs>
    <vt:vector size="4" baseType="variant">
      <vt:variant>
        <vt:lpstr>Theme</vt:lpstr>
      </vt:variant>
      <vt:variant>
        <vt:i4>6</vt:i4>
      </vt:variant>
      <vt:variant>
        <vt:lpstr>Slide Titles</vt:lpstr>
      </vt:variant>
      <vt:variant>
        <vt:i4>26</vt:i4>
      </vt:variant>
    </vt:vector>
  </HeadingPairs>
  <TitlesOfParts>
    <vt:vector size="32" baseType="lpstr">
      <vt:lpstr>Circuit</vt:lpstr>
      <vt:lpstr>1_Circuit</vt:lpstr>
      <vt:lpstr>2_Circuit</vt:lpstr>
      <vt:lpstr>3_Circuit</vt:lpstr>
      <vt:lpstr>4_Circuit</vt:lpstr>
      <vt:lpstr>6_Circuit</vt:lpstr>
      <vt:lpstr>Genocide Studies: The Armenian Genocide and The Holocaust </vt:lpstr>
      <vt:lpstr>Genocide </vt:lpstr>
      <vt:lpstr>the Armenians </vt:lpstr>
      <vt:lpstr>The Young Turks </vt:lpstr>
      <vt:lpstr>the OttoMan Empire Enters WWI </vt:lpstr>
      <vt:lpstr>Target: Armenian Soldiers </vt:lpstr>
      <vt:lpstr>Target: Armenian Intellectuals </vt:lpstr>
      <vt:lpstr>Target: Armenian Boys and Men </vt:lpstr>
      <vt:lpstr>Target: Armenian Women, Children, and the Elderly </vt:lpstr>
      <vt:lpstr>Confiscation of Property </vt:lpstr>
      <vt:lpstr>“Special Organization” </vt:lpstr>
      <vt:lpstr>The Denial </vt:lpstr>
      <vt:lpstr>Significance </vt:lpstr>
      <vt:lpstr>Post-War Chaos in Germany  </vt:lpstr>
      <vt:lpstr>The Jews  </vt:lpstr>
      <vt:lpstr>Nazi Racism  </vt:lpstr>
      <vt:lpstr>Anti-Semitic Laws aGainst Jews </vt:lpstr>
      <vt:lpstr>Night of Broken Glass </vt:lpstr>
      <vt:lpstr>Germany Enters WWII  </vt:lpstr>
      <vt:lpstr>A New Level of Brutality  </vt:lpstr>
      <vt:lpstr>“Final Solution” </vt:lpstr>
      <vt:lpstr>Extermination Camps </vt:lpstr>
      <vt:lpstr>The Death Marches </vt:lpstr>
      <vt:lpstr>The Denial </vt:lpstr>
      <vt:lpstr>Seeking Justice </vt:lpstr>
      <vt:lpstr>Significance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Genocide Studies: The Armenian Genocide and The Holocaust</dc:title>
  <dc:creator>Graeme Arkell</dc:creator>
  <cp:lastModifiedBy>Samsung</cp:lastModifiedBy>
  <cp:revision>625</cp:revision>
  <cp:lastPrinted>2019-12-28T23:18:38Z</cp:lastPrinted>
  <dcterms:created xsi:type="dcterms:W3CDTF">2019-11-20T17:00:00Z</dcterms:created>
  <dcterms:modified xsi:type="dcterms:W3CDTF">2020-01-12T03:40:20Z</dcterms:modified>
</cp:coreProperties>
</file>