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sldIdLst>
    <p:sldId id="256" r:id="rId2"/>
    <p:sldId id="258" r:id="rId3"/>
    <p:sldId id="261" r:id="rId4"/>
    <p:sldId id="262" r:id="rId5"/>
    <p:sldId id="264" r:id="rId6"/>
    <p:sldId id="263" r:id="rId7"/>
    <p:sldId id="266" r:id="rId8"/>
    <p:sldId id="267" r:id="rId9"/>
    <p:sldId id="265" r:id="rId10"/>
    <p:sldId id="268" r:id="rId11"/>
    <p:sldId id="269" r:id="rId12"/>
    <p:sldId id="270" r:id="rId13"/>
    <p:sldId id="271" r:id="rId14"/>
    <p:sldId id="272" r:id="rId15"/>
    <p:sldId id="273" r:id="rId16"/>
    <p:sldId id="275" r:id="rId17"/>
    <p:sldId id="276" r:id="rId18"/>
    <p:sldId id="274" r:id="rId19"/>
    <p:sldId id="277" r:id="rId20"/>
    <p:sldId id="281" r:id="rId21"/>
    <p:sldId id="284" r:id="rId22"/>
    <p:sldId id="285" r:id="rId23"/>
    <p:sldId id="282" r:id="rId24"/>
    <p:sldId id="279" r:id="rId25"/>
    <p:sldId id="280" r:id="rId26"/>
    <p:sldId id="286" r:id="rId27"/>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74" autoAdjust="0"/>
    <p:restoredTop sz="94662" autoAdjust="0"/>
  </p:normalViewPr>
  <p:slideViewPr>
    <p:cSldViewPr>
      <p:cViewPr>
        <p:scale>
          <a:sx n="70" d="100"/>
          <a:sy n="70" d="100"/>
        </p:scale>
        <p:origin x="-1302" y="-90"/>
      </p:cViewPr>
      <p:guideLst>
        <p:guide orient="horz" pos="2160"/>
        <p:guide pos="2880"/>
      </p:guideLst>
    </p:cSldViewPr>
  </p:slideViewPr>
  <p:outlineViewPr>
    <p:cViewPr>
      <p:scale>
        <a:sx n="33" d="100"/>
        <a:sy n="33" d="100"/>
      </p:scale>
      <p:origin x="48" y="500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9960" name="Group 24"/>
          <p:cNvGrpSpPr>
            <a:grpSpLocks/>
          </p:cNvGrpSpPr>
          <p:nvPr/>
        </p:nvGrpSpPr>
        <p:grpSpPr bwMode="auto">
          <a:xfrm>
            <a:off x="0" y="0"/>
            <a:ext cx="9144000" cy="6858000"/>
            <a:chOff x="0" y="0"/>
            <a:chExt cx="5760" cy="4320"/>
          </a:xfrm>
        </p:grpSpPr>
        <p:sp>
          <p:nvSpPr>
            <p:cNvPr id="39938" name="Rectangle 2"/>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itchFamily="18" charset="0"/>
              </a:endParaRPr>
            </a:p>
          </p:txBody>
        </p:sp>
        <p:sp>
          <p:nvSpPr>
            <p:cNvPr id="39942" name="Rectangle 6"/>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grpSp>
          <p:nvGrpSpPr>
            <p:cNvPr id="39958" name="Group 22"/>
            <p:cNvGrpSpPr>
              <a:grpSpLocks/>
            </p:cNvGrpSpPr>
            <p:nvPr/>
          </p:nvGrpSpPr>
          <p:grpSpPr bwMode="auto">
            <a:xfrm>
              <a:off x="0" y="672"/>
              <a:ext cx="1806" cy="1989"/>
              <a:chOff x="0" y="672"/>
              <a:chExt cx="1806" cy="1989"/>
            </a:xfrm>
          </p:grpSpPr>
          <p:sp>
            <p:nvSpPr>
              <p:cNvPr id="39943" name="Rectangle 7"/>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4" name="Rectangle 8"/>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5" name="Rectangle 9"/>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6" name="Rectangle 10"/>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7" name="Rectangle 11"/>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8" name="Rectangle 12"/>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49" name="Rectangle 13"/>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50" name="Rectangle 14"/>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51" name="Rectangle 15"/>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9952" name="Rectangle 16"/>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grpSp>
      </p:grpSp>
      <p:sp>
        <p:nvSpPr>
          <p:cNvPr id="39939" name="Rectangle 3"/>
          <p:cNvSpPr>
            <a:spLocks noGrp="1" noChangeArrowheads="1"/>
          </p:cNvSpPr>
          <p:nvPr>
            <p:ph type="dt" sz="half" idx="2"/>
          </p:nvPr>
        </p:nvSpPr>
        <p:spPr>
          <a:xfrm>
            <a:off x="457200" y="6248400"/>
            <a:ext cx="2133600" cy="457200"/>
          </a:xfrm>
        </p:spPr>
        <p:txBody>
          <a:bodyPr/>
          <a:lstStyle>
            <a:lvl1pPr>
              <a:defRPr/>
            </a:lvl1pPr>
          </a:lstStyle>
          <a:p>
            <a:endParaRPr lang="en-CA" altLang="en-US"/>
          </a:p>
        </p:txBody>
      </p:sp>
      <p:sp>
        <p:nvSpPr>
          <p:cNvPr id="39940" name="Rectangle 4"/>
          <p:cNvSpPr>
            <a:spLocks noGrp="1" noChangeArrowheads="1"/>
          </p:cNvSpPr>
          <p:nvPr>
            <p:ph type="ftr" sz="quarter" idx="3"/>
          </p:nvPr>
        </p:nvSpPr>
        <p:spPr/>
        <p:txBody>
          <a:bodyPr/>
          <a:lstStyle>
            <a:lvl1pPr>
              <a:defRPr/>
            </a:lvl1pPr>
          </a:lstStyle>
          <a:p>
            <a:endParaRPr lang="en-CA" altLang="en-US"/>
          </a:p>
        </p:txBody>
      </p:sp>
      <p:sp>
        <p:nvSpPr>
          <p:cNvPr id="39941" name="Rectangle 5"/>
          <p:cNvSpPr>
            <a:spLocks noGrp="1" noChangeArrowheads="1"/>
          </p:cNvSpPr>
          <p:nvPr>
            <p:ph type="sldNum" sz="quarter" idx="4"/>
          </p:nvPr>
        </p:nvSpPr>
        <p:spPr/>
        <p:txBody>
          <a:bodyPr/>
          <a:lstStyle>
            <a:lvl1pPr>
              <a:defRPr/>
            </a:lvl1pPr>
          </a:lstStyle>
          <a:p>
            <a:fld id="{B8173D6B-E9BF-4D9F-9192-D866289EBBEE}" type="slidenum">
              <a:rPr lang="en-CA" altLang="en-US"/>
              <a:pPr/>
              <a:t>‹#›</a:t>
            </a:fld>
            <a:endParaRPr lang="en-CA" altLang="en-US"/>
          </a:p>
        </p:txBody>
      </p:sp>
      <p:sp>
        <p:nvSpPr>
          <p:cNvPr id="39953" name="Rectangle 17"/>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CA" altLang="en-US" noProof="0"/>
              <a:t>Click to edit Master title style</a:t>
            </a:r>
          </a:p>
        </p:txBody>
      </p:sp>
      <p:sp>
        <p:nvSpPr>
          <p:cNvPr id="39954" name="Rectangle 18"/>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CA" alt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Footer Placeholder 3"/>
          <p:cNvSpPr>
            <a:spLocks noGrp="1"/>
          </p:cNvSpPr>
          <p:nvPr>
            <p:ph type="ftr" sz="quarter" idx="10"/>
          </p:nvPr>
        </p:nvSpPr>
        <p:spPr/>
        <p:txBody>
          <a:bodyPr/>
          <a:lstStyle>
            <a:lvl1pPr>
              <a:defRPr/>
            </a:lvl1pPr>
          </a:lstStyle>
          <a:p>
            <a:endParaRPr lang="en-CA" altLang="en-US"/>
          </a:p>
        </p:txBody>
      </p:sp>
      <p:sp>
        <p:nvSpPr>
          <p:cNvPr id="5" name="Slide Number Placeholder 4"/>
          <p:cNvSpPr>
            <a:spLocks noGrp="1"/>
          </p:cNvSpPr>
          <p:nvPr>
            <p:ph type="sldNum" sz="quarter" idx="11"/>
          </p:nvPr>
        </p:nvSpPr>
        <p:spPr/>
        <p:txBody>
          <a:bodyPr/>
          <a:lstStyle>
            <a:lvl1pPr>
              <a:defRPr/>
            </a:lvl1pPr>
          </a:lstStyle>
          <a:p>
            <a:fld id="{FADD80EC-F372-4497-B161-7E2377E84DE8}" type="slidenum">
              <a:rPr lang="en-CA" altLang="en-US"/>
              <a:pPr/>
              <a:t>‹#›</a:t>
            </a:fld>
            <a:endParaRPr lang="en-CA" altLang="en-US"/>
          </a:p>
        </p:txBody>
      </p:sp>
      <p:sp>
        <p:nvSpPr>
          <p:cNvPr id="6" name="Date Placeholder 5"/>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986662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CA"/>
              <a:t>Click to edit Master title style</a:t>
            </a:r>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Footer Placeholder 3"/>
          <p:cNvSpPr>
            <a:spLocks noGrp="1"/>
          </p:cNvSpPr>
          <p:nvPr>
            <p:ph type="ftr" sz="quarter" idx="10"/>
          </p:nvPr>
        </p:nvSpPr>
        <p:spPr/>
        <p:txBody>
          <a:bodyPr/>
          <a:lstStyle>
            <a:lvl1pPr>
              <a:defRPr/>
            </a:lvl1pPr>
          </a:lstStyle>
          <a:p>
            <a:endParaRPr lang="en-CA" altLang="en-US"/>
          </a:p>
        </p:txBody>
      </p:sp>
      <p:sp>
        <p:nvSpPr>
          <p:cNvPr id="5" name="Slide Number Placeholder 4"/>
          <p:cNvSpPr>
            <a:spLocks noGrp="1"/>
          </p:cNvSpPr>
          <p:nvPr>
            <p:ph type="sldNum" sz="quarter" idx="11"/>
          </p:nvPr>
        </p:nvSpPr>
        <p:spPr/>
        <p:txBody>
          <a:bodyPr/>
          <a:lstStyle>
            <a:lvl1pPr>
              <a:defRPr/>
            </a:lvl1pPr>
          </a:lstStyle>
          <a:p>
            <a:fld id="{6EAC923D-6CC7-4B46-9515-20D997C96F30}" type="slidenum">
              <a:rPr lang="en-CA" altLang="en-US"/>
              <a:pPr/>
              <a:t>‹#›</a:t>
            </a:fld>
            <a:endParaRPr lang="en-CA" altLang="en-US"/>
          </a:p>
        </p:txBody>
      </p:sp>
      <p:sp>
        <p:nvSpPr>
          <p:cNvPr id="6" name="Date Placeholder 5"/>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311211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Footer Placeholder 3"/>
          <p:cNvSpPr>
            <a:spLocks noGrp="1"/>
          </p:cNvSpPr>
          <p:nvPr>
            <p:ph type="ftr" sz="quarter" idx="10"/>
          </p:nvPr>
        </p:nvSpPr>
        <p:spPr/>
        <p:txBody>
          <a:bodyPr/>
          <a:lstStyle>
            <a:lvl1pPr>
              <a:defRPr/>
            </a:lvl1pPr>
          </a:lstStyle>
          <a:p>
            <a:endParaRPr lang="en-CA" altLang="en-US"/>
          </a:p>
        </p:txBody>
      </p:sp>
      <p:sp>
        <p:nvSpPr>
          <p:cNvPr id="5" name="Slide Number Placeholder 4"/>
          <p:cNvSpPr>
            <a:spLocks noGrp="1"/>
          </p:cNvSpPr>
          <p:nvPr>
            <p:ph type="sldNum" sz="quarter" idx="11"/>
          </p:nvPr>
        </p:nvSpPr>
        <p:spPr/>
        <p:txBody>
          <a:bodyPr/>
          <a:lstStyle>
            <a:lvl1pPr>
              <a:defRPr/>
            </a:lvl1pPr>
          </a:lstStyle>
          <a:p>
            <a:fld id="{E0B334CD-9D3A-42B9-AC4E-E951DDA8B5F9}" type="slidenum">
              <a:rPr lang="en-CA" altLang="en-US"/>
              <a:pPr/>
              <a:t>‹#›</a:t>
            </a:fld>
            <a:endParaRPr lang="en-CA" altLang="en-US"/>
          </a:p>
        </p:txBody>
      </p:sp>
      <p:sp>
        <p:nvSpPr>
          <p:cNvPr id="6" name="Date Placeholder 5"/>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3743746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Footer Placeholder 3"/>
          <p:cNvSpPr>
            <a:spLocks noGrp="1"/>
          </p:cNvSpPr>
          <p:nvPr>
            <p:ph type="ftr" sz="quarter" idx="10"/>
          </p:nvPr>
        </p:nvSpPr>
        <p:spPr/>
        <p:txBody>
          <a:bodyPr/>
          <a:lstStyle>
            <a:lvl1pPr>
              <a:defRPr/>
            </a:lvl1pPr>
          </a:lstStyle>
          <a:p>
            <a:endParaRPr lang="en-CA" altLang="en-US"/>
          </a:p>
        </p:txBody>
      </p:sp>
      <p:sp>
        <p:nvSpPr>
          <p:cNvPr id="5" name="Slide Number Placeholder 4"/>
          <p:cNvSpPr>
            <a:spLocks noGrp="1"/>
          </p:cNvSpPr>
          <p:nvPr>
            <p:ph type="sldNum" sz="quarter" idx="11"/>
          </p:nvPr>
        </p:nvSpPr>
        <p:spPr/>
        <p:txBody>
          <a:bodyPr/>
          <a:lstStyle>
            <a:lvl1pPr>
              <a:defRPr/>
            </a:lvl1pPr>
          </a:lstStyle>
          <a:p>
            <a:fld id="{70098425-CE25-4B06-AEF8-51C4C5973E86}" type="slidenum">
              <a:rPr lang="en-CA" altLang="en-US"/>
              <a:pPr/>
              <a:t>‹#›</a:t>
            </a:fld>
            <a:endParaRPr lang="en-CA" altLang="en-US"/>
          </a:p>
        </p:txBody>
      </p:sp>
      <p:sp>
        <p:nvSpPr>
          <p:cNvPr id="6" name="Date Placeholder 5"/>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136830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Footer Placeholder 4"/>
          <p:cNvSpPr>
            <a:spLocks noGrp="1"/>
          </p:cNvSpPr>
          <p:nvPr>
            <p:ph type="ftr" sz="quarter" idx="10"/>
          </p:nvPr>
        </p:nvSpPr>
        <p:spPr/>
        <p:txBody>
          <a:bodyPr/>
          <a:lstStyle>
            <a:lvl1pPr>
              <a:defRPr/>
            </a:lvl1pPr>
          </a:lstStyle>
          <a:p>
            <a:endParaRPr lang="en-CA" altLang="en-US"/>
          </a:p>
        </p:txBody>
      </p:sp>
      <p:sp>
        <p:nvSpPr>
          <p:cNvPr id="6" name="Slide Number Placeholder 5"/>
          <p:cNvSpPr>
            <a:spLocks noGrp="1"/>
          </p:cNvSpPr>
          <p:nvPr>
            <p:ph type="sldNum" sz="quarter" idx="11"/>
          </p:nvPr>
        </p:nvSpPr>
        <p:spPr/>
        <p:txBody>
          <a:bodyPr/>
          <a:lstStyle>
            <a:lvl1pPr>
              <a:defRPr/>
            </a:lvl1pPr>
          </a:lstStyle>
          <a:p>
            <a:fld id="{9540A708-3B9D-40BC-9E7D-FCB990090F69}" type="slidenum">
              <a:rPr lang="en-CA" altLang="en-US"/>
              <a:pPr/>
              <a:t>‹#›</a:t>
            </a:fld>
            <a:endParaRPr lang="en-CA" altLang="en-US"/>
          </a:p>
        </p:txBody>
      </p:sp>
      <p:sp>
        <p:nvSpPr>
          <p:cNvPr id="7" name="Date Placeholder 6"/>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7709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7" name="Footer Placeholder 6"/>
          <p:cNvSpPr>
            <a:spLocks noGrp="1"/>
          </p:cNvSpPr>
          <p:nvPr>
            <p:ph type="ftr" sz="quarter" idx="10"/>
          </p:nvPr>
        </p:nvSpPr>
        <p:spPr/>
        <p:txBody>
          <a:bodyPr/>
          <a:lstStyle>
            <a:lvl1pPr>
              <a:defRPr/>
            </a:lvl1pPr>
          </a:lstStyle>
          <a:p>
            <a:endParaRPr lang="en-CA" altLang="en-US"/>
          </a:p>
        </p:txBody>
      </p:sp>
      <p:sp>
        <p:nvSpPr>
          <p:cNvPr id="8" name="Slide Number Placeholder 7"/>
          <p:cNvSpPr>
            <a:spLocks noGrp="1"/>
          </p:cNvSpPr>
          <p:nvPr>
            <p:ph type="sldNum" sz="quarter" idx="11"/>
          </p:nvPr>
        </p:nvSpPr>
        <p:spPr/>
        <p:txBody>
          <a:bodyPr/>
          <a:lstStyle>
            <a:lvl1pPr>
              <a:defRPr/>
            </a:lvl1pPr>
          </a:lstStyle>
          <a:p>
            <a:fld id="{7BDB4E42-7564-4C6B-91BB-3EA018830619}" type="slidenum">
              <a:rPr lang="en-CA" altLang="en-US"/>
              <a:pPr/>
              <a:t>‹#›</a:t>
            </a:fld>
            <a:endParaRPr lang="en-CA" altLang="en-US"/>
          </a:p>
        </p:txBody>
      </p:sp>
      <p:sp>
        <p:nvSpPr>
          <p:cNvPr id="9" name="Date Placeholder 8"/>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254476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Footer Placeholder 2"/>
          <p:cNvSpPr>
            <a:spLocks noGrp="1"/>
          </p:cNvSpPr>
          <p:nvPr>
            <p:ph type="ftr" sz="quarter" idx="10"/>
          </p:nvPr>
        </p:nvSpPr>
        <p:spPr/>
        <p:txBody>
          <a:bodyPr/>
          <a:lstStyle>
            <a:lvl1pPr>
              <a:defRPr/>
            </a:lvl1pPr>
          </a:lstStyle>
          <a:p>
            <a:endParaRPr lang="en-CA" altLang="en-US"/>
          </a:p>
        </p:txBody>
      </p:sp>
      <p:sp>
        <p:nvSpPr>
          <p:cNvPr id="4" name="Slide Number Placeholder 3"/>
          <p:cNvSpPr>
            <a:spLocks noGrp="1"/>
          </p:cNvSpPr>
          <p:nvPr>
            <p:ph type="sldNum" sz="quarter" idx="11"/>
          </p:nvPr>
        </p:nvSpPr>
        <p:spPr/>
        <p:txBody>
          <a:bodyPr/>
          <a:lstStyle>
            <a:lvl1pPr>
              <a:defRPr/>
            </a:lvl1pPr>
          </a:lstStyle>
          <a:p>
            <a:fld id="{6003CA8C-1360-446F-A2E7-6BCC059A62EB}" type="slidenum">
              <a:rPr lang="en-CA" altLang="en-US"/>
              <a:pPr/>
              <a:t>‹#›</a:t>
            </a:fld>
            <a:endParaRPr lang="en-CA" altLang="en-US"/>
          </a:p>
        </p:txBody>
      </p:sp>
      <p:sp>
        <p:nvSpPr>
          <p:cNvPr id="5" name="Date Placeholder 4"/>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710223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CA" altLang="en-US"/>
          </a:p>
        </p:txBody>
      </p:sp>
      <p:sp>
        <p:nvSpPr>
          <p:cNvPr id="3" name="Slide Number Placeholder 2"/>
          <p:cNvSpPr>
            <a:spLocks noGrp="1"/>
          </p:cNvSpPr>
          <p:nvPr>
            <p:ph type="sldNum" sz="quarter" idx="11"/>
          </p:nvPr>
        </p:nvSpPr>
        <p:spPr/>
        <p:txBody>
          <a:bodyPr/>
          <a:lstStyle>
            <a:lvl1pPr>
              <a:defRPr/>
            </a:lvl1pPr>
          </a:lstStyle>
          <a:p>
            <a:fld id="{A88E9495-6A2D-405C-8EDB-BBF6B7A4F24E}" type="slidenum">
              <a:rPr lang="en-CA" altLang="en-US"/>
              <a:pPr/>
              <a:t>‹#›</a:t>
            </a:fld>
            <a:endParaRPr lang="en-CA" altLang="en-US"/>
          </a:p>
        </p:txBody>
      </p:sp>
      <p:sp>
        <p:nvSpPr>
          <p:cNvPr id="4" name="Date Placeholder 3"/>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147548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Footer Placeholder 4"/>
          <p:cNvSpPr>
            <a:spLocks noGrp="1"/>
          </p:cNvSpPr>
          <p:nvPr>
            <p:ph type="ftr" sz="quarter" idx="10"/>
          </p:nvPr>
        </p:nvSpPr>
        <p:spPr/>
        <p:txBody>
          <a:bodyPr/>
          <a:lstStyle>
            <a:lvl1pPr>
              <a:defRPr/>
            </a:lvl1pPr>
          </a:lstStyle>
          <a:p>
            <a:endParaRPr lang="en-CA" altLang="en-US"/>
          </a:p>
        </p:txBody>
      </p:sp>
      <p:sp>
        <p:nvSpPr>
          <p:cNvPr id="6" name="Slide Number Placeholder 5"/>
          <p:cNvSpPr>
            <a:spLocks noGrp="1"/>
          </p:cNvSpPr>
          <p:nvPr>
            <p:ph type="sldNum" sz="quarter" idx="11"/>
          </p:nvPr>
        </p:nvSpPr>
        <p:spPr/>
        <p:txBody>
          <a:bodyPr/>
          <a:lstStyle>
            <a:lvl1pPr>
              <a:defRPr/>
            </a:lvl1pPr>
          </a:lstStyle>
          <a:p>
            <a:fld id="{ACCDBF5E-B963-4268-B53E-75F54C9A1E9B}" type="slidenum">
              <a:rPr lang="en-CA" altLang="en-US"/>
              <a:pPr/>
              <a:t>‹#›</a:t>
            </a:fld>
            <a:endParaRPr lang="en-CA" altLang="en-US"/>
          </a:p>
        </p:txBody>
      </p:sp>
      <p:sp>
        <p:nvSpPr>
          <p:cNvPr id="7" name="Date Placeholder 6"/>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392858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Footer Placeholder 4"/>
          <p:cNvSpPr>
            <a:spLocks noGrp="1"/>
          </p:cNvSpPr>
          <p:nvPr>
            <p:ph type="ftr" sz="quarter" idx="10"/>
          </p:nvPr>
        </p:nvSpPr>
        <p:spPr/>
        <p:txBody>
          <a:bodyPr/>
          <a:lstStyle>
            <a:lvl1pPr>
              <a:defRPr/>
            </a:lvl1pPr>
          </a:lstStyle>
          <a:p>
            <a:endParaRPr lang="en-CA" altLang="en-US"/>
          </a:p>
        </p:txBody>
      </p:sp>
      <p:sp>
        <p:nvSpPr>
          <p:cNvPr id="6" name="Slide Number Placeholder 5"/>
          <p:cNvSpPr>
            <a:spLocks noGrp="1"/>
          </p:cNvSpPr>
          <p:nvPr>
            <p:ph type="sldNum" sz="quarter" idx="11"/>
          </p:nvPr>
        </p:nvSpPr>
        <p:spPr/>
        <p:txBody>
          <a:bodyPr/>
          <a:lstStyle>
            <a:lvl1pPr>
              <a:defRPr/>
            </a:lvl1pPr>
          </a:lstStyle>
          <a:p>
            <a:fld id="{0C5F91CF-2AA3-4136-8434-270BF3EEE638}" type="slidenum">
              <a:rPr lang="en-CA" altLang="en-US"/>
              <a:pPr/>
              <a:t>‹#›</a:t>
            </a:fld>
            <a:endParaRPr lang="en-CA" altLang="en-US"/>
          </a:p>
        </p:txBody>
      </p:sp>
      <p:sp>
        <p:nvSpPr>
          <p:cNvPr id="7" name="Date Placeholder 6"/>
          <p:cNvSpPr>
            <a:spLocks noGrp="1"/>
          </p:cNvSpPr>
          <p:nvPr>
            <p:ph type="dt" sz="half" idx="12"/>
          </p:nvPr>
        </p:nvSpPr>
        <p:spPr/>
        <p:txBody>
          <a:bodyPr/>
          <a:lstStyle>
            <a:lvl1pPr>
              <a:defRPr/>
            </a:lvl1pPr>
          </a:lstStyle>
          <a:p>
            <a:endParaRPr lang="en-CA" altLang="en-US"/>
          </a:p>
        </p:txBody>
      </p:sp>
    </p:spTree>
    <p:extLst>
      <p:ext uri="{BB962C8B-B14F-4D97-AF65-F5344CB8AC3E}">
        <p14:creationId xmlns:p14="http://schemas.microsoft.com/office/powerpoint/2010/main" val="372561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5"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CA" altLang="en-US"/>
          </a:p>
        </p:txBody>
      </p:sp>
      <p:sp>
        <p:nvSpPr>
          <p:cNvPr id="38916" name="Rectangle 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Black" pitchFamily="34" charset="0"/>
              </a:defRPr>
            </a:lvl1pPr>
          </a:lstStyle>
          <a:p>
            <a:fld id="{87EC56FF-1D64-4086-BDDE-C169E9ACA324}" type="slidenum">
              <a:rPr lang="en-CA" altLang="en-US"/>
              <a:pPr/>
              <a:t>‹#›</a:t>
            </a:fld>
            <a:endParaRPr lang="en-CA" altLang="en-US"/>
          </a:p>
        </p:txBody>
      </p:sp>
      <p:grpSp>
        <p:nvGrpSpPr>
          <p:cNvPr id="38947" name="Group 35"/>
          <p:cNvGrpSpPr>
            <a:grpSpLocks/>
          </p:cNvGrpSpPr>
          <p:nvPr/>
        </p:nvGrpSpPr>
        <p:grpSpPr bwMode="auto">
          <a:xfrm>
            <a:off x="0" y="0"/>
            <a:ext cx="9144000" cy="546100"/>
            <a:chOff x="0" y="0"/>
            <a:chExt cx="5760" cy="344"/>
          </a:xfrm>
        </p:grpSpPr>
        <p:sp>
          <p:nvSpPr>
            <p:cNvPr id="38917"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latin typeface="Times New Roman" pitchFamily="18" charset="0"/>
              </a:endParaRPr>
            </a:p>
          </p:txBody>
        </p:sp>
        <p:sp>
          <p:nvSpPr>
            <p:cNvPr id="38918"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8919"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hlink"/>
                </a:solidFill>
              </a:endParaRPr>
            </a:p>
          </p:txBody>
        </p:sp>
        <p:sp>
          <p:nvSpPr>
            <p:cNvPr id="38920"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hlink"/>
                </a:solidFill>
              </a:endParaRPr>
            </a:p>
          </p:txBody>
        </p:sp>
        <p:sp>
          <p:nvSpPr>
            <p:cNvPr id="38921"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accent2"/>
                </a:solidFill>
              </a:endParaRPr>
            </a:p>
          </p:txBody>
        </p:sp>
        <p:sp>
          <p:nvSpPr>
            <p:cNvPr id="38922"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hlink"/>
                </a:solidFill>
              </a:endParaRPr>
            </a:p>
          </p:txBody>
        </p:sp>
        <p:sp>
          <p:nvSpPr>
            <p:cNvPr id="38923"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38924"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accent2"/>
                </a:solidFill>
              </a:endParaRPr>
            </a:p>
          </p:txBody>
        </p:sp>
        <p:sp>
          <p:nvSpPr>
            <p:cNvPr id="38925"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solidFill>
                  <a:schemeClr val="accent2"/>
                </a:solidFill>
              </a:endParaRPr>
            </a:p>
          </p:txBody>
        </p:sp>
      </p:grpSp>
      <p:sp>
        <p:nvSpPr>
          <p:cNvPr id="38926"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38927"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38929" name="Rectangle 17"/>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CA" alt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Arial" charset="0"/>
        </a:defRPr>
      </a:lvl2pPr>
      <a:lvl3pPr algn="l" rtl="0" eaLnBrk="1" fontAlgn="base" hangingPunct="1">
        <a:spcBef>
          <a:spcPct val="0"/>
        </a:spcBef>
        <a:spcAft>
          <a:spcPct val="0"/>
        </a:spcAft>
        <a:defRPr sz="4400">
          <a:solidFill>
            <a:schemeClr val="tx1"/>
          </a:solidFill>
          <a:latin typeface="Arial" charset="0"/>
        </a:defRPr>
      </a:lvl3pPr>
      <a:lvl4pPr algn="l" rtl="0" eaLnBrk="1" fontAlgn="base" hangingPunct="1">
        <a:spcBef>
          <a:spcPct val="0"/>
        </a:spcBef>
        <a:spcAft>
          <a:spcPct val="0"/>
        </a:spcAft>
        <a:defRPr sz="4400">
          <a:solidFill>
            <a:schemeClr val="tx1"/>
          </a:solidFill>
          <a:latin typeface="Arial" charset="0"/>
        </a:defRPr>
      </a:lvl4pPr>
      <a:lvl5pPr algn="l" rtl="0" eaLnBrk="1" fontAlgn="base" hangingPunct="1">
        <a:spcBef>
          <a:spcPct val="0"/>
        </a:spcBef>
        <a:spcAft>
          <a:spcPct val="0"/>
        </a:spcAft>
        <a:defRPr sz="4400">
          <a:solidFill>
            <a:schemeClr val="tx1"/>
          </a:solidFill>
          <a:latin typeface="Arial"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2743200"/>
          </a:xfrm>
        </p:spPr>
        <p:txBody>
          <a:bodyPr/>
          <a:lstStyle/>
          <a:p>
            <a:pPr algn="ctr"/>
            <a:r>
              <a:rPr lang="en-CA" sz="3200" b="1" dirty="0" smtClean="0">
                <a:solidFill>
                  <a:schemeClr val="tx1"/>
                </a:solidFill>
              </a:rPr>
              <a:t>World War Two in the Pacific: </a:t>
            </a:r>
            <a:r>
              <a:rPr lang="en-CA" sz="3200" b="1" dirty="0">
                <a:solidFill>
                  <a:schemeClr val="tx1"/>
                </a:solidFill>
              </a:rPr>
              <a:t>The Attack on Pearl Harbor, </a:t>
            </a:r>
            <a:r>
              <a:rPr lang="en-CA" sz="3200" b="1" dirty="0" smtClean="0">
                <a:solidFill>
                  <a:schemeClr val="tx1"/>
                </a:solidFill>
              </a:rPr>
              <a:t>Battle of Midway, </a:t>
            </a:r>
            <a:r>
              <a:rPr lang="en-CA" sz="3200" b="1" dirty="0">
                <a:solidFill>
                  <a:schemeClr val="tx1"/>
                </a:solidFill>
              </a:rPr>
              <a:t>and </a:t>
            </a:r>
            <a:r>
              <a:rPr lang="en-CA" sz="3200" b="1" dirty="0" smtClean="0">
                <a:solidFill>
                  <a:schemeClr val="tx1"/>
                </a:solidFill>
              </a:rPr>
              <a:t>the Bombing of Japan</a:t>
            </a:r>
            <a:endParaRPr lang="en-CA" sz="3200" b="1"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00400"/>
            <a:ext cx="3048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Explosion during the Battle of Mid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200400"/>
            <a:ext cx="3048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00400"/>
            <a:ext cx="3048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9135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Background to the Battle of Midway</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F</a:t>
            </a:r>
            <a:r>
              <a:rPr lang="en-CA" sz="2000" dirty="0" smtClean="0"/>
              <a:t>ollowing the Pearl Harbor attack, Japan extended its empire across southeast Asia and the Pacific. By April 1942, Japan controlled Korea, Manchuria, a large part of coastal China, French Indo-China (Vietnam, Cambodia, and Laos), Siam (Thailand), Burma (Myanmar), Malaysia, Singapore</a:t>
            </a:r>
            <a:r>
              <a:rPr lang="en-CA" sz="2000" dirty="0"/>
              <a:t>, </a:t>
            </a:r>
            <a:r>
              <a:rPr lang="en-CA" sz="2000" dirty="0" smtClean="0"/>
              <a:t>the Philippines</a:t>
            </a:r>
            <a:r>
              <a:rPr lang="en-CA" sz="2000" dirty="0"/>
              <a:t>, </a:t>
            </a:r>
            <a:r>
              <a:rPr lang="en-CA" sz="2000" dirty="0" smtClean="0"/>
              <a:t>the </a:t>
            </a:r>
            <a:r>
              <a:rPr lang="en-CA" sz="2000" dirty="0"/>
              <a:t>Dutch East Indies (Indonesia), and various </a:t>
            </a:r>
            <a:r>
              <a:rPr lang="en-CA" sz="2000" dirty="0" smtClean="0"/>
              <a:t>islands </a:t>
            </a:r>
            <a:r>
              <a:rPr lang="en-CA" sz="2000" dirty="0"/>
              <a:t>in the central and western </a:t>
            </a:r>
            <a:r>
              <a:rPr lang="en-CA" sz="2000" dirty="0" smtClean="0"/>
              <a:t>Pacific.</a:t>
            </a:r>
          </a:p>
          <a:p>
            <a:endParaRPr lang="en-CA" sz="2000" dirty="0" smtClean="0"/>
          </a:p>
          <a:p>
            <a:r>
              <a:rPr lang="en-CA" sz="2000" dirty="0" smtClean="0"/>
              <a:t>On April 18, 1942, a U.S. aircraft carrier, USS Hornet, launched bomber planes to strike Japan’s capital, Tokyo. Japan military leaders, ashamed of their failure to prevent the raid, sought to widen the defence perimeter of their homeland by seizing U.S.-held Midway Island and sinking U.S. Pacific Fleet aircraft carriers.</a:t>
            </a:r>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6895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7233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Planning the Attack</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The Japanese Navy, led by Admiral </a:t>
            </a:r>
            <a:r>
              <a:rPr lang="en-CA" sz="2000" dirty="0" err="1"/>
              <a:t>Isoroku</a:t>
            </a:r>
            <a:r>
              <a:rPr lang="en-CA" sz="2000" dirty="0"/>
              <a:t> Yamamoto</a:t>
            </a:r>
            <a:r>
              <a:rPr lang="en-CA" sz="2000" dirty="0" smtClean="0"/>
              <a:t>, executed Operation MI</a:t>
            </a:r>
            <a:r>
              <a:rPr lang="en-CA" sz="2000" dirty="0"/>
              <a:t>.</a:t>
            </a:r>
            <a:r>
              <a:rPr lang="en-CA" sz="2000" dirty="0" smtClean="0"/>
              <a:t> According to the plan</a:t>
            </a:r>
            <a:r>
              <a:rPr lang="en-CA" sz="2000" dirty="0"/>
              <a:t>, the First Carrier Striking Force, </a:t>
            </a:r>
            <a:r>
              <a:rPr lang="en-CA" sz="2000" dirty="0" smtClean="0"/>
              <a:t>(commanded </a:t>
            </a:r>
            <a:r>
              <a:rPr lang="en-CA" sz="2000" dirty="0"/>
              <a:t>by Vice Admiral </a:t>
            </a:r>
            <a:r>
              <a:rPr lang="en-CA" sz="2000" dirty="0" err="1"/>
              <a:t>Chuichi</a:t>
            </a:r>
            <a:r>
              <a:rPr lang="en-CA" sz="2000" dirty="0"/>
              <a:t> </a:t>
            </a:r>
            <a:r>
              <a:rPr lang="en-CA" sz="2000" dirty="0" err="1" smtClean="0"/>
              <a:t>Nagumo</a:t>
            </a:r>
            <a:r>
              <a:rPr lang="en-CA" sz="2000" dirty="0" smtClean="0"/>
              <a:t>,) </a:t>
            </a:r>
            <a:r>
              <a:rPr lang="en-CA" sz="2000" dirty="0"/>
              <a:t>would </a:t>
            </a:r>
            <a:r>
              <a:rPr lang="en-CA" sz="2000" dirty="0" smtClean="0"/>
              <a:t>launch </a:t>
            </a:r>
            <a:r>
              <a:rPr lang="en-CA" sz="2000" dirty="0"/>
              <a:t>fighter and bomber planes from four aircraft carriers to </a:t>
            </a:r>
            <a:r>
              <a:rPr lang="en-CA" sz="2000" dirty="0" smtClean="0"/>
              <a:t>knock out </a:t>
            </a:r>
            <a:r>
              <a:rPr lang="en-CA" sz="2000" dirty="0"/>
              <a:t>Midway’s defences. The Second Fleet Main Invasion Force, </a:t>
            </a:r>
            <a:r>
              <a:rPr lang="en-CA" sz="2000" dirty="0" smtClean="0"/>
              <a:t>(led </a:t>
            </a:r>
            <a:r>
              <a:rPr lang="en-CA" sz="2000" dirty="0"/>
              <a:t>by Vice Admiral </a:t>
            </a:r>
            <a:r>
              <a:rPr lang="en-CA" sz="2000" dirty="0" err="1"/>
              <a:t>Nobutake</a:t>
            </a:r>
            <a:r>
              <a:rPr lang="en-CA" sz="2000" dirty="0"/>
              <a:t> </a:t>
            </a:r>
            <a:r>
              <a:rPr lang="en-CA" sz="2000" dirty="0" smtClean="0"/>
              <a:t>Kondo,) </a:t>
            </a:r>
            <a:r>
              <a:rPr lang="en-CA" sz="2000" dirty="0"/>
              <a:t>would follow up </a:t>
            </a:r>
            <a:r>
              <a:rPr lang="en-CA" sz="2000" dirty="0" smtClean="0"/>
              <a:t>with support ships and troop carriers to begin landing 5000 soldiers on the island.</a:t>
            </a:r>
          </a:p>
          <a:p>
            <a:endParaRPr lang="en-CA" sz="2000" dirty="0"/>
          </a:p>
          <a:p>
            <a:r>
              <a:rPr lang="en-CA" sz="2000" dirty="0" smtClean="0"/>
              <a:t>Once anticipated U.S. Pacific Fleet reinforcements from Pearl Harbor neared Midway, </a:t>
            </a:r>
            <a:r>
              <a:rPr lang="en-CA" sz="2000" dirty="0" err="1" smtClean="0"/>
              <a:t>Nagumo’s</a:t>
            </a:r>
            <a:r>
              <a:rPr lang="en-CA" sz="2000" dirty="0" smtClean="0"/>
              <a:t> force would hit them in unison </a:t>
            </a:r>
            <a:r>
              <a:rPr lang="en-CA" sz="2000" dirty="0"/>
              <a:t>with </a:t>
            </a:r>
            <a:r>
              <a:rPr lang="en-CA" sz="2000" dirty="0" smtClean="0"/>
              <a:t>Yamamoto’s First Fleet Main Force of battleships, carriers, and destroyers 600 miles west of Midway.</a:t>
            </a:r>
          </a:p>
          <a:p>
            <a:endParaRPr lang="en-CA" sz="2000" dirty="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7062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524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Cracking the Code</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Yamamoto did not know that U.S. Pacific Fleet commander, Admiral Chester Nimitz, had one key advantage: U.S. Navy codebreakers had begun deciphering Japanese naval codes in early 1942. Staff based in Pearl Harbor at Station Hypo intercepted Japan radio communications regarding a pending operation </a:t>
            </a:r>
            <a:r>
              <a:rPr lang="en-CA" sz="2000" dirty="0"/>
              <a:t>at </a:t>
            </a:r>
            <a:r>
              <a:rPr lang="en-CA" sz="2000" dirty="0" smtClean="0"/>
              <a:t>“AF”</a:t>
            </a:r>
            <a:endParaRPr lang="en-CA" sz="2000" dirty="0"/>
          </a:p>
          <a:p>
            <a:endParaRPr lang="en-CA" sz="2000" dirty="0" smtClean="0"/>
          </a:p>
          <a:p>
            <a:r>
              <a:rPr lang="en-CA" sz="2000" dirty="0" smtClean="0"/>
              <a:t>Following a deception plan, codebreakers confirmed their suspicions that “AF” was Midway. An officer at the U.S. base at Midway was instructed to send </a:t>
            </a:r>
            <a:r>
              <a:rPr lang="en-CA" sz="2000" dirty="0"/>
              <a:t>out a </a:t>
            </a:r>
            <a:r>
              <a:rPr lang="en-CA" sz="2000" dirty="0" smtClean="0"/>
              <a:t>false radio message claiming </a:t>
            </a:r>
            <a:r>
              <a:rPr lang="en-CA" sz="2000" dirty="0"/>
              <a:t>that </a:t>
            </a:r>
            <a:r>
              <a:rPr lang="en-CA" sz="2000" dirty="0" smtClean="0"/>
              <a:t>the base’s water distillation plant had suffered serious damage and that fresh water was needed immediately. Shortly after the transmission, an intercepted Japan message relayed that “AF is short of water.”</a:t>
            </a:r>
          </a:p>
          <a:p>
            <a:endParaRPr lang="en-CA" sz="2000" dirty="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87552"/>
            <a:ext cx="457199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111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Preparing the Defence</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Due to U.S. Navy codebreaking efforts, U.S. Admiral Chester Nimitz was given advance warning of where Japan planned to attack, when, what forces would be involved, and </a:t>
            </a:r>
            <a:r>
              <a:rPr lang="en-CA" sz="2000" dirty="0"/>
              <a:t>how it would </a:t>
            </a:r>
            <a:r>
              <a:rPr lang="en-CA" sz="2000" dirty="0" smtClean="0"/>
              <a:t>proceed. Then Nimitz planned countermeasures.</a:t>
            </a:r>
            <a:endParaRPr lang="en-CA" sz="2000" dirty="0"/>
          </a:p>
          <a:p>
            <a:endParaRPr lang="en-CA" sz="2000" dirty="0"/>
          </a:p>
          <a:p>
            <a:r>
              <a:rPr lang="en-CA" sz="2000" dirty="0" smtClean="0"/>
              <a:t>First, he reinforced Midway by sending bomber and fighter planes, marines and supplies. Second, he ordered that a damaged aircraft carrier, USS Yorktown, receive speedy repairs at Pearl Harbor’s naval shipyard so it would be combat ready. Third, he deployed the U.S</a:t>
            </a:r>
            <a:r>
              <a:rPr lang="en-CA" sz="2000" dirty="0"/>
              <a:t>. Pacific </a:t>
            </a:r>
            <a:r>
              <a:rPr lang="en-CA" sz="2000" dirty="0" smtClean="0"/>
              <a:t>Fleet’s aircraft </a:t>
            </a:r>
            <a:r>
              <a:rPr lang="en-CA" sz="2000" dirty="0"/>
              <a:t>carriers, </a:t>
            </a:r>
            <a:r>
              <a:rPr lang="en-CA" sz="2000" dirty="0" smtClean="0"/>
              <a:t>cruisers and destroyers (under the command of Rear </a:t>
            </a:r>
            <a:r>
              <a:rPr lang="en-CA" sz="2000" dirty="0"/>
              <a:t>Admiral Raymond Spruance and Rear Admiral Frank </a:t>
            </a:r>
            <a:r>
              <a:rPr lang="en-CA" sz="2000" dirty="0" smtClean="0"/>
              <a:t>Fletcher</a:t>
            </a:r>
            <a:r>
              <a:rPr lang="en-CA" sz="2000" dirty="0"/>
              <a:t>) </a:t>
            </a:r>
            <a:r>
              <a:rPr lang="en-CA" sz="2000" dirty="0" smtClean="0"/>
              <a:t>in an ambush position, 350 </a:t>
            </a:r>
            <a:r>
              <a:rPr lang="en-CA" sz="2000" dirty="0"/>
              <a:t>miles </a:t>
            </a:r>
            <a:r>
              <a:rPr lang="en-CA" sz="2000" dirty="0" smtClean="0"/>
              <a:t>northeast </a:t>
            </a:r>
            <a:r>
              <a:rPr lang="en-CA" sz="2000" dirty="0"/>
              <a:t>of </a:t>
            </a:r>
            <a:r>
              <a:rPr lang="en-CA" sz="2000" dirty="0" smtClean="0"/>
              <a:t>Midway</a:t>
            </a:r>
          </a:p>
          <a:p>
            <a:endParaRPr lang="en-CA" sz="2000" dirty="0"/>
          </a:p>
          <a:p>
            <a:endParaRPr lang="en-CA" sz="2000" dirty="0" smtClean="0"/>
          </a:p>
          <a:p>
            <a:endParaRPr lang="en-CA" sz="2000" dirty="0" smtClean="0"/>
          </a:p>
          <a:p>
            <a:r>
              <a:rPr lang="en-CA" sz="2000" dirty="0" smtClean="0"/>
              <a:t> </a:t>
            </a:r>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719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1382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The Japanese Attack</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On the morning of </a:t>
            </a:r>
            <a:r>
              <a:rPr lang="en-CA" sz="2000" dirty="0"/>
              <a:t>June 4</a:t>
            </a:r>
            <a:r>
              <a:rPr lang="en-CA" sz="2000" dirty="0" smtClean="0"/>
              <a:t>, 1942</a:t>
            </a:r>
            <a:r>
              <a:rPr lang="en-CA" sz="2000" dirty="0"/>
              <a:t>, </a:t>
            </a:r>
            <a:r>
              <a:rPr lang="en-CA" sz="2000" dirty="0" smtClean="0"/>
              <a:t>Japan’s First Carrier Striking Force launched phase one of the Midway battle plan: an air raid on the island by 108 fighter, torpedo bomber and dive bomber planes from four aircraft carriers: </a:t>
            </a:r>
            <a:r>
              <a:rPr lang="en-CA" sz="2000" dirty="0" err="1" smtClean="0"/>
              <a:t>Akagi</a:t>
            </a:r>
            <a:r>
              <a:rPr lang="en-CA" sz="2000" dirty="0" smtClean="0"/>
              <a:t>, </a:t>
            </a:r>
            <a:r>
              <a:rPr lang="en-CA" sz="2000" dirty="0" err="1" smtClean="0"/>
              <a:t>Kaga</a:t>
            </a:r>
            <a:r>
              <a:rPr lang="en-CA" sz="2000" dirty="0" smtClean="0"/>
              <a:t>, </a:t>
            </a:r>
            <a:r>
              <a:rPr lang="en-CA" sz="2000" dirty="0" err="1" smtClean="0"/>
              <a:t>Soryu</a:t>
            </a:r>
            <a:r>
              <a:rPr lang="en-CA" sz="2000" dirty="0" smtClean="0"/>
              <a:t>, and </a:t>
            </a:r>
            <a:r>
              <a:rPr lang="en-CA" sz="2000" dirty="0" err="1" smtClean="0"/>
              <a:t>Hiryu</a:t>
            </a:r>
            <a:r>
              <a:rPr lang="en-CA" sz="2000" dirty="0" smtClean="0"/>
              <a:t>. Japan fighter planes and fleet antiaircraft fire quashed Midway’s fighter plane defence and bomber plane offence against the carriers.</a:t>
            </a:r>
          </a:p>
          <a:p>
            <a:endParaRPr lang="en-CA" sz="2000" dirty="0" smtClean="0"/>
          </a:p>
          <a:p>
            <a:r>
              <a:rPr lang="en-CA" sz="2000" dirty="0" smtClean="0"/>
              <a:t>Midway’s land-based defences were mostly still intact </a:t>
            </a:r>
            <a:r>
              <a:rPr lang="en-CA" sz="2000" dirty="0"/>
              <a:t>and its runway remained operational </a:t>
            </a:r>
            <a:r>
              <a:rPr lang="en-CA" sz="2000" dirty="0" smtClean="0"/>
              <a:t>when </a:t>
            </a:r>
            <a:r>
              <a:rPr lang="en-CA" sz="2000" dirty="0"/>
              <a:t>the first </a:t>
            </a:r>
            <a:r>
              <a:rPr lang="en-CA" sz="2000" dirty="0" smtClean="0"/>
              <a:t>phase </a:t>
            </a:r>
            <a:r>
              <a:rPr lang="en-CA" sz="2000" dirty="0"/>
              <a:t>of the </a:t>
            </a:r>
            <a:r>
              <a:rPr lang="en-CA" sz="2000" dirty="0" smtClean="0"/>
              <a:t>attack ended. </a:t>
            </a:r>
            <a:r>
              <a:rPr lang="en-CA" sz="2000" dirty="0"/>
              <a:t>A</a:t>
            </a:r>
            <a:r>
              <a:rPr lang="en-CA" sz="2000" dirty="0" smtClean="0"/>
              <a:t> Japan pilot later radioed First </a:t>
            </a:r>
            <a:r>
              <a:rPr lang="en-CA" sz="2000" dirty="0"/>
              <a:t>Carrier Striking Force </a:t>
            </a:r>
            <a:r>
              <a:rPr lang="en-CA" sz="2000" dirty="0" smtClean="0"/>
              <a:t>commander </a:t>
            </a:r>
            <a:r>
              <a:rPr lang="en-CA" sz="2000" dirty="0" err="1" smtClean="0"/>
              <a:t>Nagumo</a:t>
            </a:r>
            <a:r>
              <a:rPr lang="en-CA" sz="2000" dirty="0" smtClean="0"/>
              <a:t> advising him it was necessary to strike Midway again to weaken resistance so the invasion plan could proceed.</a:t>
            </a:r>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smtClean="0"/>
          </a:p>
          <a:p>
            <a:endParaRPr lang="en-CA" sz="2000" dirty="0"/>
          </a:p>
          <a:p>
            <a:endParaRPr lang="en-CA" sz="2000" dirty="0"/>
          </a:p>
          <a:p>
            <a:endParaRPr lang="en-CA" sz="2000" dirty="0"/>
          </a:p>
          <a:p>
            <a:endParaRPr lang="en-CA" sz="2000" dirty="0"/>
          </a:p>
          <a:p>
            <a:endParaRPr lang="en-CA" sz="2000" dirty="0"/>
          </a:p>
          <a:p>
            <a:endParaRPr lang="en-CA" sz="2000" dirty="0" smtClean="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8151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869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A Vulnerable Position</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I</a:t>
            </a:r>
            <a:r>
              <a:rPr lang="en-CA" sz="2000" dirty="0" smtClean="0"/>
              <a:t>n preparation for another Midway attack, </a:t>
            </a:r>
            <a:r>
              <a:rPr lang="en-CA" sz="2000" dirty="0" err="1"/>
              <a:t>Nagumo</a:t>
            </a:r>
            <a:r>
              <a:rPr lang="en-CA" sz="2000" dirty="0"/>
              <a:t> ordered that reserve planes on his aircraft carriers were to have their torpedoes replaced </a:t>
            </a:r>
            <a:r>
              <a:rPr lang="en-CA" sz="2000" dirty="0" smtClean="0"/>
              <a:t>with bombs. In the midst of this rearmament, a Japan scout plane reported spotting ten U.S. ships off Midway. </a:t>
            </a:r>
            <a:r>
              <a:rPr lang="en-CA" sz="2000" dirty="0"/>
              <a:t>N</a:t>
            </a:r>
            <a:r>
              <a:rPr lang="en-CA" sz="2000" dirty="0" smtClean="0"/>
              <a:t>ews of enemy ships already within range of his fleet shocked </a:t>
            </a:r>
            <a:r>
              <a:rPr lang="en-CA" sz="2000" dirty="0" err="1" smtClean="0"/>
              <a:t>Nagumo</a:t>
            </a:r>
            <a:r>
              <a:rPr lang="en-CA" sz="2000" dirty="0" smtClean="0"/>
              <a:t>. He had assumed the U.S. Pacific Fleet was miles away at Pearl Harbor</a:t>
            </a:r>
          </a:p>
          <a:p>
            <a:endParaRPr lang="en-CA" sz="2000" dirty="0"/>
          </a:p>
          <a:p>
            <a:r>
              <a:rPr lang="en-CA" sz="2000" dirty="0" err="1" smtClean="0"/>
              <a:t>Nagumo</a:t>
            </a:r>
            <a:r>
              <a:rPr lang="en-CA" sz="2000" dirty="0" smtClean="0"/>
              <a:t> cancelled his order and directed crews to prepare planes </a:t>
            </a:r>
            <a:r>
              <a:rPr lang="en-CA" sz="2000" dirty="0"/>
              <a:t>still armed with torpedoes to attack </a:t>
            </a:r>
            <a:r>
              <a:rPr lang="en-CA" sz="2000" dirty="0" smtClean="0"/>
              <a:t>the ships</a:t>
            </a:r>
            <a:r>
              <a:rPr lang="en-CA" sz="2000" dirty="0"/>
              <a:t>. T</a:t>
            </a:r>
            <a:r>
              <a:rPr lang="en-CA" sz="2000" dirty="0" smtClean="0"/>
              <a:t>he Japanese were unaware that torpedo bomber and dive bomber planes had already been launched against them from the three U.S. aircraft carriers: USS </a:t>
            </a:r>
            <a:r>
              <a:rPr lang="en-CA" sz="2000" dirty="0"/>
              <a:t>Yorktown, USS Enterprise, and USS </a:t>
            </a:r>
            <a:r>
              <a:rPr lang="en-CA" sz="2000" dirty="0" smtClean="0"/>
              <a:t>Hornet</a:t>
            </a:r>
            <a:endParaRPr lang="en-CA" sz="2000" dirty="0"/>
          </a:p>
          <a:p>
            <a:endParaRPr lang="en-CA" sz="2000" dirty="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62914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803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U.S. Devastators Prove Ineffective </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Japan’s initial wave of Midway attack planes – now low on fuel and munitions – were returning to their aircraft carriers, halting the launch of planes poised to engage the U.S. ships. Then, the first squadron of planes from the U.S. aircraft carriers swooped in. But, with no fighter plane escort to protect them, the USS Hornet’s 15 slow, low-flying TBD Devastator torpedo bombers were shot down by the Japanese fleet’s antiaircraft fire and its fast, maneuverable fighter planes. </a:t>
            </a:r>
          </a:p>
          <a:p>
            <a:endParaRPr lang="en-CA" sz="2000" dirty="0"/>
          </a:p>
          <a:p>
            <a:r>
              <a:rPr lang="en-CA" sz="2000" dirty="0" smtClean="0"/>
              <a:t>Two more TBD Devastator torpedo bomber squadrons followed: 14 planes from the USS Enterprise and another 12 from the USS Yorktown. None carried out a successful torpedo attack. Of the 41 Devastators sent in, only six returned.</a:t>
            </a:r>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87552"/>
            <a:ext cx="457930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738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U.S. </a:t>
            </a:r>
            <a:r>
              <a:rPr lang="en-CA" sz="2000" b="1" dirty="0" err="1">
                <a:solidFill>
                  <a:schemeClr val="tx1"/>
                </a:solidFill>
              </a:rPr>
              <a:t>Dauntlesses</a:t>
            </a:r>
            <a:r>
              <a:rPr lang="en-CA" sz="2000" b="1" dirty="0">
                <a:solidFill>
                  <a:schemeClr val="tx1"/>
                </a:solidFill>
              </a:rPr>
              <a:t> </a:t>
            </a:r>
            <a:r>
              <a:rPr lang="en-CA" sz="2000" b="1" dirty="0" smtClean="0">
                <a:solidFill>
                  <a:schemeClr val="tx1"/>
                </a:solidFill>
              </a:rPr>
              <a:t>Turn </a:t>
            </a:r>
            <a:r>
              <a:rPr lang="en-CA" sz="2000" b="1" dirty="0">
                <a:solidFill>
                  <a:schemeClr val="tx1"/>
                </a:solidFill>
              </a:rPr>
              <a:t>the </a:t>
            </a:r>
            <a:r>
              <a:rPr lang="en-CA" sz="2000" b="1" dirty="0" smtClean="0">
                <a:solidFill>
                  <a:schemeClr val="tx1"/>
                </a:solidFill>
              </a:rPr>
              <a:t>Tide</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Though </a:t>
            </a:r>
            <a:r>
              <a:rPr lang="en-CA" sz="2000" dirty="0" smtClean="0"/>
              <a:t>the TBD </a:t>
            </a:r>
            <a:r>
              <a:rPr lang="en-CA" sz="2000" dirty="0"/>
              <a:t>Devastator torpedo </a:t>
            </a:r>
            <a:r>
              <a:rPr lang="en-CA" sz="2000" dirty="0" smtClean="0"/>
              <a:t>bombers failed to inflict any damage, they did succeed in pulling Japan fighter </a:t>
            </a:r>
            <a:r>
              <a:rPr lang="en-CA" sz="2000" dirty="0"/>
              <a:t>planes </a:t>
            </a:r>
            <a:r>
              <a:rPr lang="en-CA" sz="2000" dirty="0" smtClean="0"/>
              <a:t>out of position – down to sea </a:t>
            </a:r>
            <a:r>
              <a:rPr lang="en-CA" sz="2000" dirty="0"/>
              <a:t>level –clearing </a:t>
            </a:r>
            <a:r>
              <a:rPr lang="en-CA" sz="2000" dirty="0" smtClean="0"/>
              <a:t>the way for an overhead attack which would turn the tide of the battle.</a:t>
            </a:r>
          </a:p>
          <a:p>
            <a:endParaRPr lang="en-CA" sz="2000" dirty="0" smtClean="0"/>
          </a:p>
          <a:p>
            <a:r>
              <a:rPr lang="en-CA" sz="2000" dirty="0"/>
              <a:t>A</a:t>
            </a:r>
            <a:r>
              <a:rPr lang="en-CA" sz="2000" dirty="0" smtClean="0"/>
              <a:t>s the Devastators were finishing their attacks, three squadrons of U.S. SBD Dauntless dive bombers from the USS Enterprise and USS Yorktown appeared high above the Japanese aircraft carriers and bombed three in rapid succession: the </a:t>
            </a:r>
            <a:r>
              <a:rPr lang="en-CA" sz="2000" dirty="0" err="1" smtClean="0"/>
              <a:t>Kaga</a:t>
            </a:r>
            <a:r>
              <a:rPr lang="en-CA" sz="2000" dirty="0" smtClean="0"/>
              <a:t>, </a:t>
            </a:r>
            <a:r>
              <a:rPr lang="en-CA" sz="2000" dirty="0" err="1" smtClean="0"/>
              <a:t>Akagi</a:t>
            </a:r>
            <a:r>
              <a:rPr lang="en-CA" sz="2000" dirty="0" smtClean="0"/>
              <a:t>, and </a:t>
            </a:r>
            <a:r>
              <a:rPr lang="en-CA" sz="2000" dirty="0" err="1" smtClean="0"/>
              <a:t>Soryu</a:t>
            </a:r>
            <a:r>
              <a:rPr lang="en-CA" sz="2000" dirty="0" smtClean="0"/>
              <a:t>. Their flight decks were set ablaze, igniting fueled and armed planes and detonating unsecured munitions. The resulting fires spread out of control, forcing the Japanese to abandon all three aircraft carriers</a:t>
            </a:r>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25" y="987552"/>
            <a:ext cx="46021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512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Counterattacks</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As the three Japanese aircraft carriers burned, </a:t>
            </a:r>
            <a:r>
              <a:rPr lang="en-CA" sz="2000" dirty="0" err="1" smtClean="0"/>
              <a:t>Hiryu</a:t>
            </a:r>
            <a:r>
              <a:rPr lang="en-CA" sz="2000" dirty="0" smtClean="0"/>
              <a:t>, the last surviving aircraft carrier of Japan’s </a:t>
            </a:r>
            <a:r>
              <a:rPr lang="en-CA" sz="2000" dirty="0"/>
              <a:t>First Carrier Striking </a:t>
            </a:r>
            <a:r>
              <a:rPr lang="en-CA" sz="2000" dirty="0" smtClean="0"/>
              <a:t>Force, retaliated with two waves of attacks – both times targeting the USS Yorktown. Japanese D3A </a:t>
            </a:r>
            <a:r>
              <a:rPr lang="en-CA" sz="2000" dirty="0"/>
              <a:t>dive bomber </a:t>
            </a:r>
            <a:r>
              <a:rPr lang="en-CA" sz="2000" dirty="0" smtClean="0"/>
              <a:t>planes and B5N torpedo bomber planes, escorted by fighter planes</a:t>
            </a:r>
            <a:r>
              <a:rPr lang="en-CA" sz="2000" dirty="0"/>
              <a:t> </a:t>
            </a:r>
            <a:r>
              <a:rPr lang="en-CA" sz="2000" dirty="0" smtClean="0"/>
              <a:t>landed heavy blows to the flight deck and engines of the U.S. aircraft </a:t>
            </a:r>
            <a:r>
              <a:rPr lang="en-CA" sz="2000" dirty="0"/>
              <a:t>carrier. A </a:t>
            </a:r>
            <a:r>
              <a:rPr lang="en-CA" sz="2000" dirty="0" smtClean="0"/>
              <a:t>Japan </a:t>
            </a:r>
            <a:r>
              <a:rPr lang="en-CA" sz="2000" dirty="0"/>
              <a:t>submarine later sank </a:t>
            </a:r>
            <a:r>
              <a:rPr lang="en-CA" sz="2000" dirty="0" smtClean="0"/>
              <a:t>the abandoned and </a:t>
            </a:r>
            <a:r>
              <a:rPr lang="en-CA" sz="2000" dirty="0"/>
              <a:t>immobilized vessel on June </a:t>
            </a:r>
            <a:r>
              <a:rPr lang="en-CA" sz="2000" dirty="0" smtClean="0"/>
              <a:t>7, 1942. </a:t>
            </a:r>
          </a:p>
          <a:p>
            <a:endParaRPr lang="en-CA" sz="2000" dirty="0" smtClean="0"/>
          </a:p>
          <a:p>
            <a:r>
              <a:rPr lang="en-CA" sz="2000" dirty="0" smtClean="0"/>
              <a:t>SBD Dauntless </a:t>
            </a:r>
            <a:r>
              <a:rPr lang="en-CA" sz="2000" dirty="0"/>
              <a:t>dive </a:t>
            </a:r>
            <a:r>
              <a:rPr lang="en-CA" sz="2000" dirty="0" smtClean="0"/>
              <a:t>bombers from all three U.S. aircraft carriers struck back against the </a:t>
            </a:r>
            <a:r>
              <a:rPr lang="en-CA" sz="2000" dirty="0" err="1" smtClean="0"/>
              <a:t>Hiryu</a:t>
            </a:r>
            <a:r>
              <a:rPr lang="en-CA" sz="2000" dirty="0" smtClean="0"/>
              <a:t>. </a:t>
            </a:r>
            <a:r>
              <a:rPr lang="en-CA" sz="2000" dirty="0"/>
              <a:t>T</a:t>
            </a:r>
            <a:r>
              <a:rPr lang="en-CA" sz="2000" dirty="0" smtClean="0"/>
              <a:t>heir bombs tore through the Japanese aircraft carrier, reducing it to a flaming wreck. Now all four Japan aircraft carriers were in ruins</a:t>
            </a:r>
          </a:p>
          <a:p>
            <a:endParaRPr lang="en-CA" sz="2000" dirty="0" smtClean="0"/>
          </a:p>
          <a:p>
            <a:endParaRPr lang="en-CA" sz="2000" dirty="0" smtClean="0"/>
          </a:p>
          <a:p>
            <a:r>
              <a:rPr lang="en-CA" sz="2000" dirty="0" smtClean="0"/>
              <a:t> </a:t>
            </a:r>
            <a:endParaRPr lang="en-CA" sz="2000" dirty="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5" t="10665" r="3265" b="10855"/>
          <a:stretch/>
        </p:blipFill>
        <p:spPr bwMode="auto">
          <a:xfrm>
            <a:off x="2212848" y="987552"/>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016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Significance</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Although small </a:t>
            </a:r>
            <a:r>
              <a:rPr lang="en-CA" sz="2000" dirty="0"/>
              <a:t>clashes continued over the next two days, the major combat of the Battle of Midway ended on June 4, 1942, with a decisive U.S. victory. Japan’s losses were disastrous: four aircraft carriers, one heavy cruiser, 332 aircraft, and 3057 service members. In contrast, the U.S. losses were slight: one aircraft carrier, one destroyer, 145 aircraft, and 307 service members</a:t>
            </a:r>
            <a:r>
              <a:rPr lang="en-CA" sz="2000" dirty="0" smtClean="0"/>
              <a:t>.</a:t>
            </a:r>
          </a:p>
          <a:p>
            <a:endParaRPr lang="en-CA" sz="2000" dirty="0" smtClean="0"/>
          </a:p>
          <a:p>
            <a:r>
              <a:rPr lang="en-CA" sz="2000" dirty="0" smtClean="0"/>
              <a:t>Yamamoto’s </a:t>
            </a:r>
            <a:r>
              <a:rPr lang="en-CA" sz="2000" dirty="0"/>
              <a:t>invasion plan was derailed. Deprived of useful air cover, he </a:t>
            </a:r>
            <a:r>
              <a:rPr lang="en-CA" sz="2000" dirty="0" smtClean="0"/>
              <a:t>called off the </a:t>
            </a:r>
            <a:r>
              <a:rPr lang="en-CA" sz="2000" dirty="0"/>
              <a:t>Midway operation and his force retreated. Japanese territorial expansion in the Pacific was </a:t>
            </a:r>
            <a:r>
              <a:rPr lang="en-CA" sz="2000" dirty="0" smtClean="0"/>
              <a:t>stopped. </a:t>
            </a:r>
            <a:r>
              <a:rPr lang="en-CA" sz="2000" dirty="0"/>
              <a:t>From this point on, U.S. naval superiority in the Pacific forced Japan to remain on the defensive for the rest of World War Two.</a:t>
            </a:r>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4034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a:solidFill>
                  <a:schemeClr val="tx1"/>
                </a:solidFill>
              </a:rPr>
              <a:t>Japanese Expansion in the 1930s</a:t>
            </a:r>
          </a:p>
        </p:txBody>
      </p:sp>
      <p:sp>
        <p:nvSpPr>
          <p:cNvPr id="3" name="Subtitle 2"/>
          <p:cNvSpPr>
            <a:spLocks noGrp="1"/>
          </p:cNvSpPr>
          <p:nvPr>
            <p:ph type="subTitle" idx="1"/>
          </p:nvPr>
        </p:nvSpPr>
        <p:spPr>
          <a:xfrm>
            <a:off x="0" y="3581400"/>
            <a:ext cx="9144000" cy="3276600"/>
          </a:xfrm>
        </p:spPr>
        <p:txBody>
          <a:bodyPr/>
          <a:lstStyle/>
          <a:p>
            <a:r>
              <a:rPr lang="en-CA" sz="2000" dirty="0"/>
              <a:t>To secure natural resources and markets for their goods, Japan sought to expand its empire by establishing colonies in Asia and the Pacific. Japanese aggression began on September 18, 1931 with the invasion of Manchuria, in </a:t>
            </a:r>
            <a:r>
              <a:rPr lang="en-CA" sz="2000" dirty="0" smtClean="0"/>
              <a:t>northeastern </a:t>
            </a:r>
            <a:r>
              <a:rPr lang="en-CA" sz="2000" dirty="0"/>
              <a:t>China. This territory was conquered by Japanese forces and transformed into a Japanese puppet state, Manchukuo. </a:t>
            </a:r>
          </a:p>
          <a:p>
            <a:endParaRPr lang="en-CA" sz="2000" dirty="0"/>
          </a:p>
          <a:p>
            <a:r>
              <a:rPr lang="en-CA" sz="2000" dirty="0"/>
              <a:t>America opposed  Japanese aggression towards China. The U.S. refused to recognize the new allegedly independent state. The U.S. </a:t>
            </a:r>
            <a:r>
              <a:rPr lang="en-CA" sz="2000" dirty="0" smtClean="0"/>
              <a:t>assisted </a:t>
            </a:r>
            <a:r>
              <a:rPr lang="en-CA" sz="2000" dirty="0"/>
              <a:t>China </a:t>
            </a:r>
            <a:r>
              <a:rPr lang="en-CA" sz="2000" dirty="0" smtClean="0"/>
              <a:t>by providing it with military aircraft and </a:t>
            </a:r>
            <a:r>
              <a:rPr lang="en-CA" sz="2000" dirty="0"/>
              <a:t>loans for the purchase of war supplies. In 1937, Japan began a full-scale invasion of the rest of China. </a:t>
            </a:r>
          </a:p>
          <a:p>
            <a:endParaRPr lang="en-CA"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600"/>
            <a:ext cx="461486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649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Background </a:t>
            </a:r>
            <a:r>
              <a:rPr lang="en-CA" sz="2000" b="1" dirty="0">
                <a:solidFill>
                  <a:schemeClr val="tx1"/>
                </a:solidFill>
              </a:rPr>
              <a:t>to the Bombing of Japan</a:t>
            </a:r>
          </a:p>
        </p:txBody>
      </p:sp>
      <p:sp>
        <p:nvSpPr>
          <p:cNvPr id="3" name="Subtitle 2"/>
          <p:cNvSpPr>
            <a:spLocks noGrp="1"/>
          </p:cNvSpPr>
          <p:nvPr>
            <p:ph type="subTitle" idx="1"/>
          </p:nvPr>
        </p:nvSpPr>
        <p:spPr>
          <a:xfrm>
            <a:off x="0" y="3581400"/>
            <a:ext cx="9144000" cy="3276600"/>
          </a:xfrm>
        </p:spPr>
        <p:txBody>
          <a:bodyPr/>
          <a:lstStyle/>
          <a:p>
            <a:r>
              <a:rPr lang="en-CA" sz="2000" dirty="0" smtClean="0"/>
              <a:t>For the next </a:t>
            </a:r>
            <a:r>
              <a:rPr lang="en-CA" sz="2000" dirty="0" smtClean="0"/>
              <a:t>three </a:t>
            </a:r>
            <a:r>
              <a:rPr lang="en-CA" sz="2000" dirty="0" smtClean="0"/>
              <a:t>years, the Japanese defended a continually shrinking empire. Strategic Japan islands in the south Pacific </a:t>
            </a:r>
            <a:r>
              <a:rPr lang="en-CA" sz="2000" dirty="0"/>
              <a:t>including Tarawa, Saipan, </a:t>
            </a:r>
            <a:r>
              <a:rPr lang="en-CA" sz="2000" dirty="0" smtClean="0"/>
              <a:t>Iwo </a:t>
            </a:r>
            <a:r>
              <a:rPr lang="en-CA" sz="2000" dirty="0"/>
              <a:t>Jima, and </a:t>
            </a:r>
            <a:r>
              <a:rPr lang="en-CA" sz="2000" dirty="0" smtClean="0"/>
              <a:t>Okinawa were captured as the Allies went on the offensive. But, undeterred by demoralizing defeats, horrific casualty numbers, and even the surrender of its strongest ally</a:t>
            </a:r>
            <a:r>
              <a:rPr lang="en-CA" sz="2000" dirty="0"/>
              <a:t> </a:t>
            </a:r>
            <a:r>
              <a:rPr lang="en-CA" sz="2000" dirty="0" smtClean="0"/>
              <a:t>- Nazi Germany on May 7, 1945, Japan vowed to fight on.</a:t>
            </a:r>
          </a:p>
          <a:p>
            <a:endParaRPr lang="en-CA" sz="2000" dirty="0" smtClean="0"/>
          </a:p>
          <a:p>
            <a:r>
              <a:rPr lang="en-CA" sz="2000" dirty="0"/>
              <a:t>Combat on the </a:t>
            </a:r>
            <a:r>
              <a:rPr lang="en-CA" sz="2000" dirty="0" smtClean="0"/>
              <a:t>Japan </a:t>
            </a:r>
            <a:r>
              <a:rPr lang="en-CA" sz="2000" dirty="0"/>
              <a:t>islands proved costly in terms of lives </a:t>
            </a:r>
            <a:r>
              <a:rPr lang="en-CA" sz="2000" dirty="0" smtClean="0"/>
              <a:t>lost. </a:t>
            </a:r>
            <a:r>
              <a:rPr lang="en-CA" sz="2000" dirty="0"/>
              <a:t>At Okinawa, for example, more than 12,000 U.S. and 110,000 </a:t>
            </a:r>
            <a:r>
              <a:rPr lang="en-CA" sz="2000" dirty="0" smtClean="0"/>
              <a:t>Japanese </a:t>
            </a:r>
            <a:r>
              <a:rPr lang="en-CA" sz="2000" dirty="0"/>
              <a:t>service members </a:t>
            </a:r>
            <a:r>
              <a:rPr lang="en-CA" sz="2000" dirty="0" smtClean="0"/>
              <a:t>died. Aware that a U.S. invasion of mainland Japan would result in millions of casualties, U.S. strategists sought an alternative to force Japan into submission.</a:t>
            </a:r>
          </a:p>
          <a:p>
            <a:endParaRPr lang="en-CA" sz="2000" dirty="0" smtClean="0"/>
          </a:p>
          <a:p>
            <a:endParaRPr lang="en-CA" sz="2000" dirty="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8194" name="Picture 2" descr="https://cdn.britannica.com/44/71344-050-BD3AF1CC/US-Marines-control-ridge-Naha-Okinawa-May-19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87552"/>
            <a:ext cx="459078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24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Fire From the Sky</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Each Japanese defeat brought U.S. forces closer to within air striking distance of mainland Japan. U.S. B-29 </a:t>
            </a:r>
            <a:r>
              <a:rPr lang="en-CA" sz="2000" dirty="0" err="1" smtClean="0"/>
              <a:t>Superfortress</a:t>
            </a:r>
            <a:r>
              <a:rPr lang="en-CA" sz="2000" dirty="0" smtClean="0"/>
              <a:t> bombers stationed on airfields built on newly conquered islands of Saipan, Tinian, and Guam could strike it. And from </a:t>
            </a:r>
            <a:r>
              <a:rPr lang="en-CA" sz="2000" dirty="0"/>
              <a:t>November </a:t>
            </a:r>
            <a:r>
              <a:rPr lang="en-CA" sz="2000" dirty="0" smtClean="0"/>
              <a:t>24, 1944, until Japan’s surrender on </a:t>
            </a:r>
            <a:r>
              <a:rPr lang="en-CA" sz="2000" dirty="0"/>
              <a:t>August </a:t>
            </a:r>
            <a:r>
              <a:rPr lang="en-CA" sz="2000" dirty="0" smtClean="0"/>
              <a:t>15, 1945, they did.</a:t>
            </a:r>
            <a:endParaRPr lang="en-CA" sz="2000" dirty="0"/>
          </a:p>
          <a:p>
            <a:endParaRPr lang="en-CA" sz="2000" dirty="0" smtClean="0"/>
          </a:p>
          <a:p>
            <a:r>
              <a:rPr lang="en-CA" sz="2000" dirty="0" smtClean="0"/>
              <a:t>On the night of March 9-10, 1945, Tokyo, Japan’s capital, was set ablaze by the deadliest air </a:t>
            </a:r>
            <a:r>
              <a:rPr lang="en-CA" sz="2000" dirty="0"/>
              <a:t>raid </a:t>
            </a:r>
            <a:r>
              <a:rPr lang="en-CA" sz="2000" dirty="0" smtClean="0"/>
              <a:t>in history - codenamed </a:t>
            </a:r>
            <a:r>
              <a:rPr lang="en-CA" sz="2000" dirty="0"/>
              <a:t>Operation </a:t>
            </a:r>
            <a:r>
              <a:rPr lang="en-CA" sz="2000" dirty="0" smtClean="0"/>
              <a:t>Meetinghouse. 279 U.S. B-29 bombers unleashed 1,665 tons of napalm-filled incendiary bombs on the wooden structures of Tokyo. </a:t>
            </a:r>
            <a:r>
              <a:rPr lang="en-CA" sz="2000" dirty="0"/>
              <a:t>T</a:t>
            </a:r>
            <a:r>
              <a:rPr lang="en-CA" sz="2000" dirty="0" smtClean="0"/>
              <a:t>he fires spread, incinerating 15 square miles of the city and killing about 100,000 Japanese. </a:t>
            </a:r>
            <a:r>
              <a:rPr lang="en-CA" sz="2000" dirty="0"/>
              <a:t>S</a:t>
            </a:r>
            <a:r>
              <a:rPr lang="en-CA" sz="2000" dirty="0" smtClean="0"/>
              <a:t>till Japan refused to admit defeat.</a:t>
            </a:r>
            <a:endParaRPr lang="en-CA" sz="2000" dirty="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6005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371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The Manhattan Project</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Back in 1939, refugee scientists from Europe, Albert Einstein and Leo Szilard expressed their suspicions to the U.S. president that Nazi Germany was developing a nuclear weapon. This led to a race to build the world’s first nuclear weapons and the creation of a top-secret U.S. government research program, codenamed The Manhattan Project. By </a:t>
            </a:r>
            <a:r>
              <a:rPr lang="en-CA" sz="2000" dirty="0"/>
              <a:t>August 1942, the project was underway.</a:t>
            </a:r>
          </a:p>
          <a:p>
            <a:endParaRPr lang="en-CA" sz="2000" dirty="0" smtClean="0"/>
          </a:p>
          <a:p>
            <a:r>
              <a:rPr lang="en-CA" sz="2000" dirty="0" smtClean="0"/>
              <a:t>On </a:t>
            </a:r>
            <a:r>
              <a:rPr lang="en-CA" sz="2000" dirty="0"/>
              <a:t>July 16, 1945, </a:t>
            </a:r>
            <a:r>
              <a:rPr lang="en-CA" sz="2000" dirty="0" smtClean="0"/>
              <a:t>Manhattan Project scientists and engineers </a:t>
            </a:r>
            <a:r>
              <a:rPr lang="en-CA" sz="2000" dirty="0"/>
              <a:t>successfully tested the first ever atomic bomb in a desert area of Alamogordo, New Mexico</a:t>
            </a:r>
            <a:r>
              <a:rPr lang="en-CA" sz="2000" dirty="0" smtClean="0"/>
              <a:t>. By August, two different types of atomic bombs had been produced</a:t>
            </a:r>
            <a:r>
              <a:rPr lang="en-CA" sz="2000" dirty="0"/>
              <a:t>: </a:t>
            </a:r>
            <a:r>
              <a:rPr lang="en-CA" sz="2000" dirty="0" smtClean="0"/>
              <a:t>a uranium-based </a:t>
            </a:r>
            <a:r>
              <a:rPr lang="en-CA" sz="2000" dirty="0"/>
              <a:t>design called “Little Boy” and a plutonium-based design called “Fat </a:t>
            </a:r>
            <a:r>
              <a:rPr lang="en-CA" sz="2000" dirty="0" smtClean="0"/>
              <a:t>Man”</a:t>
            </a:r>
            <a:endParaRPr lang="en-CA" sz="2000" dirty="0"/>
          </a:p>
          <a:p>
            <a:r>
              <a:rPr lang="en-CA" sz="2000" dirty="0" smtClean="0"/>
              <a:t>  </a:t>
            </a:r>
          </a:p>
          <a:p>
            <a:r>
              <a:rPr lang="en-CA" sz="2000" dirty="0" smtClean="0"/>
              <a:t> </a:t>
            </a:r>
          </a:p>
          <a:p>
            <a:endParaRPr lang="en-CA" sz="2000" dirty="0" smtClean="0"/>
          </a:p>
          <a:p>
            <a:endParaRPr lang="en-CA" sz="2000" dirty="0" smtClean="0"/>
          </a:p>
          <a:p>
            <a:endParaRPr lang="en-CA" sz="2000" dirty="0" smtClean="0"/>
          </a:p>
          <a:p>
            <a:r>
              <a:rPr lang="en-CA" sz="2000" dirty="0" smtClean="0"/>
              <a:t> </a:t>
            </a:r>
            <a:endParaRPr lang="en-CA" sz="2000" dirty="0"/>
          </a:p>
          <a:p>
            <a:endParaRPr lang="en-CA" sz="2000" dirty="0"/>
          </a:p>
          <a:p>
            <a:endParaRPr lang="en-CA" sz="2000" dirty="0" smtClean="0"/>
          </a:p>
          <a:p>
            <a:endParaRPr lang="en-CA" sz="2000" dirty="0" smtClean="0"/>
          </a:p>
          <a:p>
            <a:endParaRPr lang="en-CA" sz="2000" dirty="0"/>
          </a:p>
          <a:p>
            <a:endParaRPr lang="en-CA" sz="2000" dirty="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60057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691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A Warning</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I</a:t>
            </a:r>
            <a:r>
              <a:rPr lang="en-CA" sz="2000" dirty="0" smtClean="0"/>
              <a:t>n occupied Germany, Allied leaders </a:t>
            </a:r>
            <a:r>
              <a:rPr lang="en-CA" sz="2000" dirty="0"/>
              <a:t>met in </a:t>
            </a:r>
            <a:r>
              <a:rPr lang="en-CA" sz="2000" dirty="0" smtClean="0"/>
              <a:t>the city of Potsdam from </a:t>
            </a:r>
            <a:r>
              <a:rPr lang="en-CA" sz="2000" dirty="0"/>
              <a:t>July 17 </a:t>
            </a:r>
            <a:r>
              <a:rPr lang="en-CA" sz="2000" dirty="0" smtClean="0"/>
              <a:t>to </a:t>
            </a:r>
            <a:r>
              <a:rPr lang="en-CA" sz="2000" dirty="0"/>
              <a:t>August 2, 1945, </a:t>
            </a:r>
            <a:r>
              <a:rPr lang="en-CA" sz="2000" dirty="0" smtClean="0"/>
              <a:t>to discuss the transition to </a:t>
            </a:r>
            <a:r>
              <a:rPr lang="en-CA" sz="2000" dirty="0"/>
              <a:t>peace. </a:t>
            </a:r>
            <a:r>
              <a:rPr lang="en-CA" sz="2000" dirty="0" smtClean="0"/>
              <a:t>U.S. </a:t>
            </a:r>
            <a:r>
              <a:rPr lang="en-CA" sz="2000" dirty="0"/>
              <a:t>President Harry </a:t>
            </a:r>
            <a:r>
              <a:rPr lang="en-CA" sz="2000" dirty="0" smtClean="0"/>
              <a:t>Truman</a:t>
            </a:r>
            <a:r>
              <a:rPr lang="en-CA" sz="2000" dirty="0"/>
              <a:t>, British Prime Minister Winston Churchill, and Chinese Nationalist leader Chiang </a:t>
            </a:r>
            <a:r>
              <a:rPr lang="en-CA" sz="2000" dirty="0" smtClean="0"/>
              <a:t>Kai-shek issued a document on July 26, 1945, that outlined the terms for Japan’s unconditional surrender, known as the Potsdam Declaration.</a:t>
            </a:r>
          </a:p>
          <a:p>
            <a:endParaRPr lang="en-CA" sz="2000" dirty="0"/>
          </a:p>
          <a:p>
            <a:r>
              <a:rPr lang="en-CA" sz="2000" dirty="0" smtClean="0"/>
              <a:t>Terms included Allied occupation </a:t>
            </a:r>
            <a:r>
              <a:rPr lang="en-CA" sz="2000" dirty="0"/>
              <a:t>of </a:t>
            </a:r>
            <a:r>
              <a:rPr lang="en-CA" sz="2000" dirty="0" smtClean="0"/>
              <a:t>Japanese territory, disarmament</a:t>
            </a:r>
            <a:r>
              <a:rPr lang="en-CA" sz="2000" dirty="0"/>
              <a:t>, </a:t>
            </a:r>
            <a:r>
              <a:rPr lang="en-CA" sz="2000" dirty="0" smtClean="0"/>
              <a:t>and </a:t>
            </a:r>
            <a:r>
              <a:rPr lang="en-CA" sz="2000" dirty="0"/>
              <a:t>the creation of a </a:t>
            </a:r>
            <a:r>
              <a:rPr lang="en-CA" sz="2000" dirty="0" smtClean="0"/>
              <a:t>“responsible </a:t>
            </a:r>
            <a:r>
              <a:rPr lang="en-CA" sz="2000" dirty="0"/>
              <a:t>government.” </a:t>
            </a:r>
            <a:r>
              <a:rPr lang="en-CA" sz="2000" dirty="0" smtClean="0"/>
              <a:t>Though a capitulated Japan would not be destroyed or subjected to enslavement, the declaration warned that failure to immediately </a:t>
            </a:r>
            <a:r>
              <a:rPr lang="en-CA" sz="2000" dirty="0"/>
              <a:t>surrender would result in Japan’s “prompt and utter </a:t>
            </a:r>
            <a:r>
              <a:rPr lang="en-CA" sz="2000" dirty="0" smtClean="0"/>
              <a:t>destruction.”</a:t>
            </a:r>
            <a:endParaRPr lang="en-CA" sz="2000" dirty="0"/>
          </a:p>
          <a:p>
            <a:endParaRPr lang="en-CA" sz="2000" dirty="0" smtClean="0"/>
          </a:p>
          <a:p>
            <a:endParaRPr lang="en-CA" sz="2000" dirty="0"/>
          </a:p>
          <a:p>
            <a:endParaRPr lang="en-CA" sz="2000" dirty="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974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3463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Bombing of Hiroshima</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Japanese leaders ignored </a:t>
            </a:r>
            <a:r>
              <a:rPr lang="en-CA" sz="2000" dirty="0"/>
              <a:t>the </a:t>
            </a:r>
            <a:r>
              <a:rPr lang="en-CA" sz="2000" dirty="0" smtClean="0"/>
              <a:t>demand for unconditional surrender. In response, the U.S. launched the first nuclear attack in history. At 8:15 A.M. on August 6, 1945, a U.S. B-29 </a:t>
            </a:r>
            <a:r>
              <a:rPr lang="en-CA" sz="2000" dirty="0" err="1" smtClean="0"/>
              <a:t>Superfortress</a:t>
            </a:r>
            <a:r>
              <a:rPr lang="en-CA" sz="2000" dirty="0" smtClean="0"/>
              <a:t> bomber dropped a uranium-based atomic bomb (“Little Boy”) over the city of Hiroshima, Japan. In a searing flash of heat, 4.7 square miles of the city was destroyed. An estimated 70,000 people died instantly and 70,000 more later succumbed to burns and radiation poisoning.</a:t>
            </a:r>
          </a:p>
          <a:p>
            <a:endParaRPr lang="en-CA" sz="2000" dirty="0" smtClean="0"/>
          </a:p>
          <a:p>
            <a:r>
              <a:rPr lang="en-CA" sz="2000" dirty="0" smtClean="0"/>
              <a:t>In </a:t>
            </a:r>
            <a:r>
              <a:rPr lang="en-CA" sz="2000" dirty="0"/>
              <a:t>a press release issued </a:t>
            </a:r>
            <a:r>
              <a:rPr lang="en-CA" sz="2000" dirty="0" smtClean="0"/>
              <a:t>sixteen hours after </a:t>
            </a:r>
            <a:r>
              <a:rPr lang="en-CA" sz="2000" dirty="0"/>
              <a:t>the atomic bombing of Hiroshima, </a:t>
            </a:r>
            <a:r>
              <a:rPr lang="en-CA" sz="2000" dirty="0" smtClean="0"/>
              <a:t>American President </a:t>
            </a:r>
            <a:r>
              <a:rPr lang="en-CA" sz="2000" dirty="0"/>
              <a:t>Harry </a:t>
            </a:r>
            <a:r>
              <a:rPr lang="en-CA" sz="2000" dirty="0" smtClean="0"/>
              <a:t>Truman </a:t>
            </a:r>
            <a:r>
              <a:rPr lang="en-CA" sz="2000" dirty="0"/>
              <a:t>warned Japan to surrender or "expect a rain of ruin from the air, the like of which has never been seen on this earth."</a:t>
            </a:r>
            <a:endParaRPr lang="en-CA" sz="2000" dirty="0" smtClean="0"/>
          </a:p>
          <a:p>
            <a:endParaRPr lang="en-CA" sz="2000" dirty="0" smtClean="0"/>
          </a:p>
          <a:p>
            <a:endParaRPr lang="en-CA" sz="2000" dirty="0" smtClean="0"/>
          </a:p>
          <a:p>
            <a:endParaRPr lang="en-CA" sz="2000" dirty="0" smtClean="0"/>
          </a:p>
          <a:p>
            <a:endParaRPr lang="en-CA" sz="2000" dirty="0"/>
          </a:p>
          <a:p>
            <a:endParaRPr lang="en-CA" sz="2000" dirty="0"/>
          </a:p>
          <a:p>
            <a:endParaRPr lang="en-CA" sz="2000" dirty="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9" y="987552"/>
            <a:ext cx="456895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52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Bombing of Nagasaki</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The U.S. president’s warning was also ignored by Japanese leaders. Japan’s desperate situation worsened when the Soviet Union declared war against it on August </a:t>
            </a:r>
            <a:r>
              <a:rPr lang="en-CA" sz="2000" dirty="0"/>
              <a:t>8, </a:t>
            </a:r>
            <a:r>
              <a:rPr lang="en-CA" sz="2000" dirty="0" smtClean="0"/>
              <a:t>1945. The next day, Soviet forces attacked Japan-held Manchuria.</a:t>
            </a:r>
          </a:p>
          <a:p>
            <a:endParaRPr lang="en-CA" sz="2000" dirty="0"/>
          </a:p>
          <a:p>
            <a:r>
              <a:rPr lang="en-CA" sz="2000" dirty="0" smtClean="0"/>
              <a:t>On August 9, 1945</a:t>
            </a:r>
            <a:r>
              <a:rPr lang="en-CA" sz="2000" dirty="0"/>
              <a:t>, </a:t>
            </a:r>
            <a:r>
              <a:rPr lang="en-CA" sz="2000" dirty="0" smtClean="0"/>
              <a:t>three </a:t>
            </a:r>
            <a:r>
              <a:rPr lang="en-CA" sz="2000" dirty="0"/>
              <a:t>days after </a:t>
            </a:r>
            <a:r>
              <a:rPr lang="en-CA" sz="2000" dirty="0" smtClean="0"/>
              <a:t>the </a:t>
            </a:r>
            <a:r>
              <a:rPr lang="en-CA" sz="2000" dirty="0"/>
              <a:t>bombing of Hiroshima, </a:t>
            </a:r>
            <a:r>
              <a:rPr lang="en-CA" sz="2000" dirty="0" smtClean="0"/>
              <a:t>another U.S. B-29 </a:t>
            </a:r>
            <a:r>
              <a:rPr lang="en-CA" sz="2000" dirty="0" err="1"/>
              <a:t>S</a:t>
            </a:r>
            <a:r>
              <a:rPr lang="en-CA" sz="2000" dirty="0" err="1" smtClean="0"/>
              <a:t>uperfortress</a:t>
            </a:r>
            <a:r>
              <a:rPr lang="en-CA" sz="2000" dirty="0" smtClean="0"/>
              <a:t> bomber dropped a plutonium-based atomic bomb  (“Fat Man”) at </a:t>
            </a:r>
            <a:r>
              <a:rPr lang="en-CA" sz="2000" dirty="0"/>
              <a:t>11:02 </a:t>
            </a:r>
            <a:r>
              <a:rPr lang="en-CA" sz="2000" dirty="0" smtClean="0"/>
              <a:t>A.M. over the city of Nagasaki</a:t>
            </a:r>
            <a:r>
              <a:rPr lang="en-CA" sz="2000" dirty="0"/>
              <a:t>, Japan. </a:t>
            </a:r>
            <a:r>
              <a:rPr lang="en-CA" sz="2000" dirty="0" smtClean="0"/>
              <a:t>1.8 square miles of the city were destroyed. Approximately 40,000 people were </a:t>
            </a:r>
            <a:r>
              <a:rPr lang="en-CA" sz="2000" dirty="0"/>
              <a:t>killed </a:t>
            </a:r>
            <a:r>
              <a:rPr lang="en-CA" sz="2000" dirty="0" smtClean="0"/>
              <a:t>instantly and 40,000 more later succumbed to </a:t>
            </a:r>
            <a:r>
              <a:rPr lang="en-CA" sz="2000" dirty="0"/>
              <a:t>burns and </a:t>
            </a:r>
            <a:r>
              <a:rPr lang="en-CA" sz="2000" dirty="0" smtClean="0"/>
              <a:t>radiation poisoning. Japanese Emperor Hirohito announced his country’s surrender on August 15, 1945.</a:t>
            </a:r>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87552"/>
            <a:ext cx="457200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614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Significance</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The ethical considerations and role in Japan’s surrender of the atomic bombing of Hiroshima and Nagasaki are still debated by historians today</a:t>
            </a:r>
            <a:r>
              <a:rPr lang="en-CA" sz="2000" dirty="0" smtClean="0"/>
              <a:t>. But there is no question that the creation and use of the atomic bomb in 1945 changed the nature of warfare forever. Even in our world today, we worry that international conflicts between nations may erupt into unprecedented nuclear devastation.</a:t>
            </a:r>
          </a:p>
          <a:p>
            <a:endParaRPr lang="en-CA" sz="2000" dirty="0"/>
          </a:p>
          <a:p>
            <a:r>
              <a:rPr lang="en-CA" sz="2000" dirty="0" smtClean="0"/>
              <a:t>Unbeknownst to the Americans, spies had infiltrated the Manhattan Project. Data gathered by these individuals enabled Soviet scientists to develop their own nuclear bomb in 1949</a:t>
            </a:r>
            <a:r>
              <a:rPr lang="en-CA" sz="2000" dirty="0"/>
              <a:t>. </a:t>
            </a:r>
            <a:r>
              <a:rPr lang="en-CA" sz="2000" dirty="0" smtClean="0"/>
              <a:t>Thus began the Cold War in </a:t>
            </a:r>
            <a:r>
              <a:rPr lang="en-CA" sz="2000" dirty="0"/>
              <a:t>which superpowers, U.S. and the Soviet Union, opposed each other </a:t>
            </a:r>
            <a:r>
              <a:rPr lang="en-CA" sz="2000" dirty="0" smtClean="0"/>
              <a:t>without actually going to war.</a:t>
            </a:r>
            <a:endParaRPr lang="en-CA" sz="2000" dirty="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smtClean="0"/>
          </a:p>
          <a:p>
            <a:endParaRPr lang="en-CA" sz="2000" dirty="0"/>
          </a:p>
          <a:p>
            <a:endParaRPr lang="en-CA" sz="2000" dirty="0" smtClean="0"/>
          </a:p>
          <a:p>
            <a:endParaRPr lang="en-CA" sz="2000" dirty="0" smtClean="0"/>
          </a:p>
          <a:p>
            <a:endParaRPr lang="en-CA" sz="2000" dirty="0"/>
          </a:p>
          <a:p>
            <a:endParaRPr lang="en-CA" sz="2000" dirty="0" smtClean="0"/>
          </a:p>
          <a:p>
            <a:endParaRPr lang="en-CA" sz="2000" dirty="0"/>
          </a:p>
          <a:p>
            <a:endParaRPr lang="en-CA"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9581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2498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a:solidFill>
                  <a:schemeClr val="tx1"/>
                </a:solidFill>
              </a:rPr>
              <a:t>Deteriorating U.S. – Japan Relations </a:t>
            </a:r>
          </a:p>
        </p:txBody>
      </p:sp>
      <p:sp>
        <p:nvSpPr>
          <p:cNvPr id="3" name="Subtitle 2"/>
          <p:cNvSpPr>
            <a:spLocks noGrp="1"/>
          </p:cNvSpPr>
          <p:nvPr>
            <p:ph type="subTitle" idx="1"/>
          </p:nvPr>
        </p:nvSpPr>
        <p:spPr>
          <a:xfrm>
            <a:off x="0" y="3581400"/>
            <a:ext cx="9144000" cy="3276600"/>
          </a:xfrm>
        </p:spPr>
        <p:txBody>
          <a:bodyPr/>
          <a:lstStyle/>
          <a:p>
            <a:r>
              <a:rPr lang="en-CA" sz="2000" dirty="0"/>
              <a:t>Tensions escalated in July 1940, as the U.S. imposed economic embargos on vital war material exports to Japan such as scrap iron, steel, and aviation fuel. Restricting trade gave U.S. leverage to weaken Japan’s war effort against China.</a:t>
            </a:r>
          </a:p>
          <a:p>
            <a:endParaRPr lang="en-CA" sz="2000" dirty="0"/>
          </a:p>
          <a:p>
            <a:r>
              <a:rPr lang="en-CA" sz="2000" dirty="0"/>
              <a:t>In September 1940, Japan invaded French </a:t>
            </a:r>
            <a:r>
              <a:rPr lang="en-CA" sz="2000" dirty="0" smtClean="0"/>
              <a:t>Indo-China </a:t>
            </a:r>
            <a:r>
              <a:rPr lang="en-CA" sz="2000" dirty="0"/>
              <a:t>and </a:t>
            </a:r>
            <a:r>
              <a:rPr lang="en-CA" sz="2000" dirty="0" smtClean="0"/>
              <a:t>signed an alliance with </a:t>
            </a:r>
            <a:r>
              <a:rPr lang="en-CA" sz="2000" dirty="0"/>
              <a:t>Germany and Italy</a:t>
            </a:r>
            <a:r>
              <a:rPr lang="en-CA" sz="2000" dirty="0" smtClean="0"/>
              <a:t> called the Tripartite Pact. In </a:t>
            </a:r>
            <a:r>
              <a:rPr lang="en-CA" sz="2000" dirty="0"/>
              <a:t>July 1941, the U.S</a:t>
            </a:r>
            <a:r>
              <a:rPr lang="en-CA" sz="2000" dirty="0" smtClean="0"/>
              <a:t>. </a:t>
            </a:r>
            <a:r>
              <a:rPr lang="en-CA" sz="2000" dirty="0"/>
              <a:t>halted all exports to Japan, including </a:t>
            </a:r>
            <a:r>
              <a:rPr lang="en-CA" sz="2000" dirty="0" smtClean="0"/>
              <a:t>oil. A </a:t>
            </a:r>
            <a:r>
              <a:rPr lang="en-CA" sz="2000" dirty="0"/>
              <a:t>d</a:t>
            </a:r>
            <a:r>
              <a:rPr lang="en-CA" sz="2000" dirty="0" smtClean="0"/>
              <a:t>windling oil supply threatened to leave Japan’s military out of fuel. Neither side budged amid diplomatic negotiations. Japan demanded the U.S. lift the embargos and cease its support of China. U.S. insisted Japan </a:t>
            </a:r>
            <a:r>
              <a:rPr lang="en-CA" sz="2000" dirty="0"/>
              <a:t>withdraw troops from China and sever ties </a:t>
            </a:r>
            <a:r>
              <a:rPr lang="en-CA" sz="2000" dirty="0" smtClean="0"/>
              <a:t>with the Axis powers.</a:t>
            </a:r>
          </a:p>
          <a:p>
            <a:endParaRPr lang="en-CA" sz="2000" dirty="0"/>
          </a:p>
          <a:p>
            <a:endParaRPr lang="en-CA" sz="2000" dirty="0"/>
          </a:p>
          <a:p>
            <a:endParaRPr lang="en-CA" sz="2000" dirty="0"/>
          </a:p>
          <a:p>
            <a:endParaRPr lang="en-CA"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6100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194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a:solidFill>
                  <a:schemeClr val="tx1"/>
                </a:solidFill>
              </a:rPr>
              <a:t>Preparing The Attack</a:t>
            </a:r>
          </a:p>
        </p:txBody>
      </p:sp>
      <p:sp>
        <p:nvSpPr>
          <p:cNvPr id="3" name="Subtitle 2"/>
          <p:cNvSpPr>
            <a:spLocks noGrp="1"/>
          </p:cNvSpPr>
          <p:nvPr>
            <p:ph type="subTitle" idx="1"/>
          </p:nvPr>
        </p:nvSpPr>
        <p:spPr>
          <a:xfrm>
            <a:off x="0" y="3581400"/>
            <a:ext cx="9144000" cy="3276600"/>
          </a:xfrm>
        </p:spPr>
        <p:txBody>
          <a:bodyPr/>
          <a:lstStyle/>
          <a:p>
            <a:r>
              <a:rPr lang="en-CA" sz="2000" dirty="0" smtClean="0"/>
              <a:t>Japan’s primary objective was to destroy the U.S. Pacific Fleet at Pearl Harbor, and thus prevent it from interfering with Japanese expansion in Southeast Asia. Japanese </a:t>
            </a:r>
            <a:r>
              <a:rPr lang="en-CA" sz="2000" dirty="0"/>
              <a:t>Vice Admiral </a:t>
            </a:r>
            <a:r>
              <a:rPr lang="en-CA" sz="2000" dirty="0" err="1"/>
              <a:t>Chuichi</a:t>
            </a:r>
            <a:r>
              <a:rPr lang="en-CA" sz="2000" dirty="0"/>
              <a:t> </a:t>
            </a:r>
            <a:r>
              <a:rPr lang="en-CA" sz="2000" dirty="0" err="1"/>
              <a:t>Nagumo</a:t>
            </a:r>
            <a:r>
              <a:rPr lang="en-CA" sz="2000" dirty="0"/>
              <a:t> commanded a strike force consisting of 414 planes aboard six aircraft carriers, two battleships, three cruisers, nine destroyers, eight tankers, 23 fleet submarines, and five midget submarines. </a:t>
            </a:r>
            <a:endParaRPr lang="en-CA" sz="2000" dirty="0" smtClean="0"/>
          </a:p>
          <a:p>
            <a:endParaRPr lang="en-CA" sz="2000" dirty="0"/>
          </a:p>
          <a:p>
            <a:r>
              <a:rPr lang="en-CA" sz="2000" dirty="0"/>
              <a:t>By avoiding shipping routes and maintaining strict radio silence, the strike force </a:t>
            </a:r>
            <a:r>
              <a:rPr lang="en-CA" sz="2000" dirty="0" smtClean="0"/>
              <a:t>travelled </a:t>
            </a:r>
            <a:r>
              <a:rPr lang="en-CA" sz="2000" dirty="0"/>
              <a:t>undetected from </a:t>
            </a:r>
            <a:r>
              <a:rPr lang="en-CA" sz="2000" dirty="0" err="1"/>
              <a:t>Hitokappu</a:t>
            </a:r>
            <a:r>
              <a:rPr lang="en-CA" sz="2000" dirty="0"/>
              <a:t> Bay, Japan, to a position 230 miles (370 kilometers) north of the Hawaiian island of Oahu. </a:t>
            </a:r>
            <a:r>
              <a:rPr lang="en-CA" sz="2000" dirty="0" smtClean="0"/>
              <a:t>The stealth maneuvers set up Japan to launch a surprise air raid on Pearl Harbor on December 7, 1941. </a:t>
            </a:r>
          </a:p>
          <a:p>
            <a:endParaRPr lang="en-CA" sz="2000" dirty="0"/>
          </a:p>
          <a:p>
            <a:endParaRPr lang="en-CA" sz="2000" dirty="0"/>
          </a:p>
          <a:p>
            <a:endParaRPr lang="en-CA" sz="2000" dirty="0" smtClean="0"/>
          </a:p>
          <a:p>
            <a:endParaRPr lang="en-CA" sz="2000" dirty="0" smtClean="0"/>
          </a:p>
          <a:p>
            <a:endParaRPr lang="en-CA" sz="2000" dirty="0"/>
          </a:p>
          <a:p>
            <a:endParaRPr lang="en-CA" sz="2000" dirty="0"/>
          </a:p>
          <a:p>
            <a:endParaRPr lang="en-CA" sz="20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5719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571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a:solidFill>
                  <a:schemeClr val="tx1"/>
                </a:solidFill>
              </a:rPr>
              <a:t>Warning Signs Missed</a:t>
            </a:r>
          </a:p>
        </p:txBody>
      </p:sp>
      <p:sp>
        <p:nvSpPr>
          <p:cNvPr id="3" name="Subtitle 2"/>
          <p:cNvSpPr>
            <a:spLocks noGrp="1"/>
          </p:cNvSpPr>
          <p:nvPr>
            <p:ph type="subTitle" idx="1"/>
          </p:nvPr>
        </p:nvSpPr>
        <p:spPr>
          <a:xfrm>
            <a:off x="0" y="3581400"/>
            <a:ext cx="9144000" cy="3276600"/>
          </a:xfrm>
        </p:spPr>
        <p:txBody>
          <a:bodyPr/>
          <a:lstStyle/>
          <a:p>
            <a:r>
              <a:rPr lang="en-CA" sz="2000" dirty="0" smtClean="0"/>
              <a:t>On the morning of the attack, a U.S. minesweeper, the USS Condor spotted an unidentified midget submarine’s periscope near the entrance to Pearl Harbor. It alerted a U.S. destroyer, the USS Ward, which sunk the submarine at 6:45 am. But, the report of the sinking was handled routinely without raising an alarm.</a:t>
            </a:r>
            <a:endParaRPr lang="en-CA" sz="2000" dirty="0"/>
          </a:p>
          <a:p>
            <a:endParaRPr lang="en-CA" sz="2000" dirty="0"/>
          </a:p>
          <a:p>
            <a:r>
              <a:rPr lang="en-CA" sz="2000" dirty="0" smtClean="0"/>
              <a:t>At 7:02 am, two U.S. Army radar operators at the </a:t>
            </a:r>
            <a:r>
              <a:rPr lang="en-CA" sz="2000" dirty="0" err="1" smtClean="0"/>
              <a:t>Opana</a:t>
            </a:r>
            <a:r>
              <a:rPr lang="en-CA" sz="2000" dirty="0" smtClean="0"/>
              <a:t> </a:t>
            </a:r>
            <a:r>
              <a:rPr lang="en-CA" sz="2000" dirty="0"/>
              <a:t>R</a:t>
            </a:r>
            <a:r>
              <a:rPr lang="en-CA" sz="2000" dirty="0" smtClean="0"/>
              <a:t>adar Site </a:t>
            </a:r>
            <a:r>
              <a:rPr lang="en-CA" sz="2000" dirty="0"/>
              <a:t>on the northern coast of Oahu </a:t>
            </a:r>
            <a:r>
              <a:rPr lang="en-CA" sz="2000" dirty="0" smtClean="0"/>
              <a:t>began tracking unidentified aircraft approaching the island from the north. A lieutenant was notified, but dismissed the warning mistakenly assuming that these planes were a squadron of U.S. B-17 </a:t>
            </a:r>
            <a:r>
              <a:rPr lang="en-CA" sz="2000" dirty="0"/>
              <a:t>bombers scheduled </a:t>
            </a:r>
            <a:r>
              <a:rPr lang="en-CA" sz="2000" dirty="0" smtClean="0"/>
              <a:t>to come from California and arrive at Hickam Field on Oahu.</a:t>
            </a:r>
            <a:endParaRPr lang="en-CA" sz="2000" dirty="0"/>
          </a:p>
          <a:p>
            <a:endParaRPr lang="en-CA" sz="2000" dirty="0" smtClean="0"/>
          </a:p>
          <a:p>
            <a:endParaRPr lang="en-CA" sz="2000" dirty="0"/>
          </a:p>
          <a:p>
            <a:endParaRPr lang="en-CA" sz="2000" dirty="0"/>
          </a:p>
          <a:p>
            <a:endParaRPr lang="en-CA"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848" y="987552"/>
            <a:ext cx="46100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9464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The Japanese </a:t>
            </a:r>
            <a:r>
              <a:rPr lang="en-CA" sz="2000" b="1" dirty="0">
                <a:solidFill>
                  <a:schemeClr val="tx1"/>
                </a:solidFill>
              </a:rPr>
              <a:t>Attack </a:t>
            </a:r>
          </a:p>
        </p:txBody>
      </p:sp>
      <p:sp>
        <p:nvSpPr>
          <p:cNvPr id="3" name="Subtitle 2"/>
          <p:cNvSpPr>
            <a:spLocks noGrp="1"/>
          </p:cNvSpPr>
          <p:nvPr>
            <p:ph type="subTitle" idx="1"/>
          </p:nvPr>
        </p:nvSpPr>
        <p:spPr>
          <a:xfrm>
            <a:off x="0" y="3581400"/>
            <a:ext cx="9144000" cy="3276600"/>
          </a:xfrm>
        </p:spPr>
        <p:txBody>
          <a:bodyPr/>
          <a:lstStyle/>
          <a:p>
            <a:r>
              <a:rPr lang="en-CA" sz="2000" dirty="0" smtClean="0"/>
              <a:t>Japanese aircraft including </a:t>
            </a:r>
            <a:r>
              <a:rPr lang="en-CA" sz="2000" dirty="0"/>
              <a:t>dive bombers, torpedo bombers, and </a:t>
            </a:r>
            <a:r>
              <a:rPr lang="en-CA" sz="2000" dirty="0" smtClean="0"/>
              <a:t>fighters flew in two waves. 183 planes struck first destroying targets on the western side </a:t>
            </a:r>
            <a:r>
              <a:rPr lang="en-CA" sz="2000" dirty="0"/>
              <a:t>of </a:t>
            </a:r>
            <a:r>
              <a:rPr lang="en-CA" sz="2000" dirty="0" smtClean="0"/>
              <a:t>Oahu beginning at 7:55am. About an hour later, 167 planes kept up the assault, pummelling targets on the eastern side of the island. Both waves met over Pearl Harbor where they concentrated their firepower. The battle raged till 10:00am.</a:t>
            </a:r>
          </a:p>
          <a:p>
            <a:r>
              <a:rPr lang="en-CA" sz="2000" dirty="0" smtClean="0"/>
              <a:t> </a:t>
            </a:r>
          </a:p>
          <a:p>
            <a:r>
              <a:rPr lang="en-CA" sz="2000" dirty="0" smtClean="0"/>
              <a:t>The Japanese air raid inflicted heavy damage on the U.S. Pacific Fleet’s eight battleships anchored in </a:t>
            </a:r>
            <a:r>
              <a:rPr lang="en-CA" sz="2000" dirty="0"/>
              <a:t>Pearl Harbor, </a:t>
            </a:r>
            <a:r>
              <a:rPr lang="en-CA" sz="2000" dirty="0" smtClean="0"/>
              <a:t>destroying two. Nearly all the 188 U.S. aircraft destroyed and 159 damaged were clustered together at airfields across Oahu. U.S. losses were high: 2335 service members and 68 civilians were killed.</a:t>
            </a:r>
          </a:p>
          <a:p>
            <a:endParaRPr lang="en-CA"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90600"/>
            <a:ext cx="4572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78968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The American Defence </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smtClean="0"/>
              <a:t>With no early warning of the incoming Japanese force and no declaration of war announced by Japan against the U.S., American service members were caught off guard. Many awoke to the sounds of alarms, explosions, and gunfire. </a:t>
            </a:r>
          </a:p>
          <a:p>
            <a:endParaRPr lang="en-CA" sz="2000" dirty="0"/>
          </a:p>
          <a:p>
            <a:r>
              <a:rPr lang="en-CA" sz="2000" dirty="0" smtClean="0"/>
              <a:t>Despite the shock of the surprise attack, American service members responded with courage. Under heavy bombardment, soldiers on the ground fired nearly 300,000 rounds of ammunition and rushed to the aid of their wounded comrades. While their runways were under attack, eight U.S. pilots boarded aircraft, took to the skies and fought back. But Japanese losses were low: 64 service members killed, 29 aircraft and five midget submarines were destroyed.</a:t>
            </a:r>
          </a:p>
          <a:p>
            <a:endParaRPr lang="en-CA" sz="2000" dirty="0"/>
          </a:p>
          <a:p>
            <a:endParaRPr lang="en-CA" sz="2000" dirty="0"/>
          </a:p>
        </p:txBody>
      </p:sp>
      <p:pic>
        <p:nvPicPr>
          <p:cNvPr id="2050" name="Picture 2" descr="https://cdn.britannica.com/24/176424-050-0D185DC0/sailors-battleship-base-surprise-attack-forces-island-Dec-7-19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2848" y="987552"/>
            <a:ext cx="45719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34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smtClean="0">
                <a:solidFill>
                  <a:schemeClr val="tx1"/>
                </a:solidFill>
              </a:rPr>
              <a:t>Propaganda </a:t>
            </a:r>
            <a:endParaRPr lang="en-CA" sz="2000" b="1" dirty="0">
              <a:solidFill>
                <a:schemeClr val="tx1"/>
              </a:solidFill>
            </a:endParaRPr>
          </a:p>
        </p:txBody>
      </p:sp>
      <p:sp>
        <p:nvSpPr>
          <p:cNvPr id="3" name="Subtitle 2"/>
          <p:cNvSpPr>
            <a:spLocks noGrp="1"/>
          </p:cNvSpPr>
          <p:nvPr>
            <p:ph type="subTitle" idx="1"/>
          </p:nvPr>
        </p:nvSpPr>
        <p:spPr>
          <a:xfrm>
            <a:off x="0" y="3581400"/>
            <a:ext cx="9144000" cy="3276600"/>
          </a:xfrm>
        </p:spPr>
        <p:txBody>
          <a:bodyPr/>
          <a:lstStyle/>
          <a:p>
            <a:r>
              <a:rPr lang="en-CA" sz="2000" dirty="0"/>
              <a:t>N</a:t>
            </a:r>
            <a:r>
              <a:rPr lang="en-CA" sz="2000" dirty="0" smtClean="0"/>
              <a:t>ews of Japan’s unprovoked aerial assault on Pearl Harbor triggered feelings of vengeance across America, motivating volunteers to enlist in the armed forces. </a:t>
            </a:r>
          </a:p>
          <a:p>
            <a:endParaRPr lang="en-CA" sz="2000" dirty="0"/>
          </a:p>
          <a:p>
            <a:r>
              <a:rPr lang="en-CA" sz="2000" dirty="0" smtClean="0"/>
              <a:t>Propaganda </a:t>
            </a:r>
            <a:r>
              <a:rPr lang="en-CA" sz="2000" dirty="0"/>
              <a:t>posters </a:t>
            </a:r>
            <a:r>
              <a:rPr lang="en-CA" sz="2000" dirty="0" smtClean="0"/>
              <a:t>featured images of the bombing as a rallying cry to the American people to join the fight. One poster featured the symbol of America, the American flag, flying low, tattered and torn as dark smoke billows in the background. An appeal is made to the viewer to take action so that those who perished at Pearl </a:t>
            </a:r>
            <a:r>
              <a:rPr lang="en-CA" sz="2000" dirty="0"/>
              <a:t>Harbor </a:t>
            </a:r>
            <a:r>
              <a:rPr lang="en-CA" sz="2000" dirty="0" smtClean="0"/>
              <a:t>“</a:t>
            </a:r>
            <a:r>
              <a:rPr lang="en-CA" sz="2000" dirty="0"/>
              <a:t>shall not have died in vain</a:t>
            </a:r>
            <a:r>
              <a:rPr lang="en-CA" sz="2000" dirty="0" smtClean="0"/>
              <a:t>”. Another poster depicts a sailor in a tattered uniform raising his clenched fist high, as a naval ship explodes. </a:t>
            </a:r>
            <a:r>
              <a:rPr lang="en-CA" sz="2000" dirty="0"/>
              <a:t>P</a:t>
            </a:r>
            <a:r>
              <a:rPr lang="en-CA" sz="2000" dirty="0" smtClean="0"/>
              <a:t>rinted in bold red lettering is the message: “</a:t>
            </a:r>
            <a:r>
              <a:rPr lang="en-CA" sz="2000" dirty="0"/>
              <a:t>Avenge December 7</a:t>
            </a:r>
            <a:r>
              <a:rPr lang="en-CA" sz="2000" dirty="0" smtClean="0"/>
              <a:t>”. </a:t>
            </a:r>
          </a:p>
          <a:p>
            <a:endParaRPr lang="en-CA" sz="2000" dirty="0" smtClean="0"/>
          </a:p>
          <a:p>
            <a:endParaRPr lang="en-CA" sz="2000" dirty="0" smtClean="0"/>
          </a:p>
          <a:p>
            <a:endParaRPr lang="en-CA" sz="2000" dirty="0" smtClean="0"/>
          </a:p>
          <a:p>
            <a:endParaRPr lang="en-CA" sz="2000"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87552"/>
            <a:ext cx="280531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987552"/>
            <a:ext cx="281781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1440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067800" cy="1066800"/>
          </a:xfrm>
        </p:spPr>
        <p:txBody>
          <a:bodyPr/>
          <a:lstStyle/>
          <a:p>
            <a:pPr algn="ctr"/>
            <a:r>
              <a:rPr lang="en-CA" sz="2000" b="1" dirty="0">
                <a:solidFill>
                  <a:schemeClr val="tx1"/>
                </a:solidFill>
              </a:rPr>
              <a:t>Significance</a:t>
            </a:r>
          </a:p>
        </p:txBody>
      </p:sp>
      <p:sp>
        <p:nvSpPr>
          <p:cNvPr id="3" name="Subtitle 2"/>
          <p:cNvSpPr>
            <a:spLocks noGrp="1"/>
          </p:cNvSpPr>
          <p:nvPr>
            <p:ph type="subTitle" idx="1"/>
          </p:nvPr>
        </p:nvSpPr>
        <p:spPr>
          <a:xfrm>
            <a:off x="0" y="3581400"/>
            <a:ext cx="9144000" cy="3276600"/>
          </a:xfrm>
        </p:spPr>
        <p:txBody>
          <a:bodyPr/>
          <a:lstStyle/>
          <a:p>
            <a:r>
              <a:rPr lang="en-CA" sz="2000" dirty="0" smtClean="0"/>
              <a:t>The </a:t>
            </a:r>
            <a:r>
              <a:rPr lang="en-CA" sz="2000" dirty="0"/>
              <a:t>U.S</a:t>
            </a:r>
            <a:r>
              <a:rPr lang="en-CA" sz="2000" dirty="0" smtClean="0"/>
              <a:t>. Pacific Fleet’s three </a:t>
            </a:r>
            <a:r>
              <a:rPr lang="en-CA" sz="2000" dirty="0"/>
              <a:t>aircraft </a:t>
            </a:r>
            <a:r>
              <a:rPr lang="en-CA" sz="2000" dirty="0" smtClean="0"/>
              <a:t>carriers </a:t>
            </a:r>
            <a:r>
              <a:rPr lang="en-CA" sz="2000" dirty="0"/>
              <a:t>were not </a:t>
            </a:r>
            <a:r>
              <a:rPr lang="en-CA" sz="2000" dirty="0" smtClean="0"/>
              <a:t>at </a:t>
            </a:r>
            <a:r>
              <a:rPr lang="en-CA" sz="2000" dirty="0"/>
              <a:t>Pearl Harbor </a:t>
            </a:r>
            <a:r>
              <a:rPr lang="en-CA" sz="2000" dirty="0" smtClean="0"/>
              <a:t>on the morning of December 7, 1941, and so avoided damage</a:t>
            </a:r>
            <a:r>
              <a:rPr lang="en-CA" sz="2000" dirty="0"/>
              <a:t>. </a:t>
            </a:r>
            <a:r>
              <a:rPr lang="en-CA" sz="2000" dirty="0" smtClean="0"/>
              <a:t>These vessels would prove vital to the U.S. the following June at the Battle of Midway. Oahu’s oil </a:t>
            </a:r>
            <a:r>
              <a:rPr lang="en-CA" sz="2000" dirty="0"/>
              <a:t>storage </a:t>
            </a:r>
            <a:r>
              <a:rPr lang="en-CA" sz="2000" dirty="0" smtClean="0"/>
              <a:t>facilities, naval repair facilities, and submarine base emerged unscathed as well. Six of the fleet’s eight battleships were repaired </a:t>
            </a:r>
            <a:r>
              <a:rPr lang="en-CA" sz="2000" dirty="0"/>
              <a:t>and returned to service. </a:t>
            </a:r>
            <a:endParaRPr lang="en-CA" sz="2000" dirty="0" smtClean="0"/>
          </a:p>
          <a:p>
            <a:endParaRPr lang="en-CA" sz="2000" dirty="0" smtClean="0"/>
          </a:p>
          <a:p>
            <a:r>
              <a:rPr lang="en-CA" sz="2000" dirty="0"/>
              <a:t>O</a:t>
            </a:r>
            <a:r>
              <a:rPr lang="en-CA" sz="2000" dirty="0" smtClean="0"/>
              <a:t>utraged by the surprise attack, previously divided U.S. public opinion about neutrality united in favor of entering the Second World </a:t>
            </a:r>
            <a:r>
              <a:rPr lang="en-CA" sz="2000" dirty="0"/>
              <a:t>War. </a:t>
            </a:r>
            <a:r>
              <a:rPr lang="en-CA" sz="2000" dirty="0" smtClean="0"/>
              <a:t>The </a:t>
            </a:r>
            <a:r>
              <a:rPr lang="en-CA" sz="2000" dirty="0"/>
              <a:t>next day, December 8, 1941, the U.S. declared war on Japan. Three days later, Japan’s allies, Germany and Italy, declared war on the U.S. and the U.S. reciprocated.</a:t>
            </a:r>
            <a:endParaRPr lang="en-CA" sz="2000" dirty="0" smtClean="0"/>
          </a:p>
          <a:p>
            <a:endParaRPr lang="en-CA" sz="2000" dirty="0" smtClean="0"/>
          </a:p>
          <a:p>
            <a:endParaRPr lang="en-CA" sz="2000" dirty="0"/>
          </a:p>
          <a:p>
            <a:endParaRPr lang="en-CA" sz="2000" dirty="0"/>
          </a:p>
          <a:p>
            <a:endParaRPr lang="en-CA" sz="2000" dirty="0" smtClean="0"/>
          </a:p>
          <a:p>
            <a:endParaRPr lang="en-CA" sz="2000" dirty="0"/>
          </a:p>
          <a:p>
            <a:endParaRPr lang="en-CA" sz="2000" dirty="0"/>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226" t="4875" r="4075" b="5681"/>
          <a:stretch/>
        </p:blipFill>
        <p:spPr bwMode="auto">
          <a:xfrm>
            <a:off x="2212848" y="987552"/>
            <a:ext cx="457721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317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design template">
  <a:themeElements>
    <a:clrScheme name="Office Them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Office Theme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Office Theme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ffice Theme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Office Theme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Office Theme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Office Theme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Pixel design template</Template>
  <TotalTime>53873</TotalTime>
  <Words>3300</Words>
  <Application>Microsoft Office PowerPoint</Application>
  <PresentationFormat>On-screen Show (4:3)</PresentationFormat>
  <Paragraphs>388</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Pixel design template</vt:lpstr>
      <vt:lpstr>World War Two in the Pacific: The Attack on Pearl Harbor, Battle of Midway, and the Bombing of Japan</vt:lpstr>
      <vt:lpstr>Japanese Expansion in the 1930s</vt:lpstr>
      <vt:lpstr>Deteriorating U.S. – Japan Relations </vt:lpstr>
      <vt:lpstr>Preparing The Attack</vt:lpstr>
      <vt:lpstr>Warning Signs Missed</vt:lpstr>
      <vt:lpstr>The Japanese Attack </vt:lpstr>
      <vt:lpstr>The American Defence </vt:lpstr>
      <vt:lpstr>Propaganda </vt:lpstr>
      <vt:lpstr>Significance</vt:lpstr>
      <vt:lpstr>Background to the Battle of Midway</vt:lpstr>
      <vt:lpstr>Planning the Attack</vt:lpstr>
      <vt:lpstr>Cracking the Code</vt:lpstr>
      <vt:lpstr>Preparing the Defence</vt:lpstr>
      <vt:lpstr>The Japanese Attack</vt:lpstr>
      <vt:lpstr>A Vulnerable Position</vt:lpstr>
      <vt:lpstr>U.S. Devastators Prove Ineffective </vt:lpstr>
      <vt:lpstr>U.S. Dauntlesses Turn the Tide</vt:lpstr>
      <vt:lpstr>Counterattacks</vt:lpstr>
      <vt:lpstr>Significance</vt:lpstr>
      <vt:lpstr>Background to the Bombing of Japan</vt:lpstr>
      <vt:lpstr>Fire From the Sky</vt:lpstr>
      <vt:lpstr>The Manhattan Project</vt:lpstr>
      <vt:lpstr>A Warning</vt:lpstr>
      <vt:lpstr>Bombing of Hiroshima</vt:lpstr>
      <vt:lpstr>Bombing of Nagasaki</vt:lpstr>
      <vt:lpstr>Significance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Topics of the Second World War: The Attack on Pearl Harbor, Warsaw Ghetto Uprising, and Operation Valkyrie</dc:title>
  <dc:creator>Samsung</dc:creator>
  <cp:lastModifiedBy>Samsung</cp:lastModifiedBy>
  <cp:revision>1304</cp:revision>
  <cp:lastPrinted>1601-01-01T00:00:00Z</cp:lastPrinted>
  <dcterms:created xsi:type="dcterms:W3CDTF">2020-02-15T20:29:50Z</dcterms:created>
  <dcterms:modified xsi:type="dcterms:W3CDTF">2020-05-05T19:42:27Z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TC102037841033</vt:lpwstr>
  </property>
</Properties>
</file>