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DC9CE5-140A-4A21-9BC1-133EBA1BAAFE}" type="datetimeFigureOut">
              <a:rPr lang="en-CA" smtClean="0"/>
              <a:t>2018-08-19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F31F80-7EF9-4094-9EB9-7B617E5D2C9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14478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en-US" sz="3600" dirty="0" smtClean="0">
                <a:latin typeface="Comic Sans MS" charset="0"/>
              </a:rPr>
              <a:t>Canadian Confederation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5438"/>
            <a:ext cx="6096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Bringing the Colonies Together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The colonies could prosper in Confederation because trade barriers and tariffs between the colonies would end. 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Trade for the colonies could also be improved by a new national railway. It could reach all the way to the Pacific – to the new colonies of British Columbia and Vancouver Island. Though no individual colony could afford to build a transcontinental railway, they could do it together.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Linking the central colonies with the Maritimes would mean that goods travelling to Europe in winter could use the ice-free port at Halifax.</a:t>
            </a:r>
          </a:p>
          <a:p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New Brunswick and Nova Scotia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In the 1860s, New Brunswick and Nova Scotia were small, prosperous colonies that had already achieved responsible government. This fostered a feeling of independence and self-sufficiency – a feeling that was not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favourable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to Confederation.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Confederation supporters believed that it would offer security and that the railway would provide larger markets for their products. Protection was a primary concern for New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Brunswickers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, who shared a border with the United States.</a:t>
            </a:r>
          </a:p>
          <a:p>
            <a:endParaRPr lang="en-US" altLang="en-US" sz="2400" dirty="0" smtClean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Macdonald tried unsuccessfully to convince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Maritimers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that Confederation would help their economies. They refused to join.</a:t>
            </a:r>
            <a:endParaRPr lang="en-US" altLang="en-US" sz="2400" dirty="0">
              <a:latin typeface="Comic Sans MS" panose="030F0702030302020204" pitchFamily="66" charset="0"/>
            </a:endParaRPr>
          </a:p>
          <a:p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</a:t>
            </a:r>
            <a:r>
              <a:rPr lang="en-US" altLang="en-US" sz="2800" dirty="0" err="1" smtClean="0">
                <a:latin typeface="Comic Sans MS" charset="0"/>
              </a:rPr>
              <a:t>Fenian</a:t>
            </a:r>
            <a:r>
              <a:rPr lang="en-US" altLang="en-US" sz="2800" dirty="0" smtClean="0">
                <a:latin typeface="Comic Sans MS" charset="0"/>
              </a:rPr>
              <a:t> Raids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20000"/>
          </a:bodyPr>
          <a:lstStyle/>
          <a:p>
            <a:r>
              <a:rPr lang="en-CA" sz="2400" dirty="0"/>
              <a:t>​</a:t>
            </a:r>
            <a:r>
              <a:rPr lang="en-CA" sz="2400" dirty="0">
                <a:latin typeface="Comic Sans MS" panose="030F0702030302020204" pitchFamily="66" charset="0"/>
              </a:rPr>
              <a:t>The </a:t>
            </a:r>
            <a:r>
              <a:rPr lang="en-CA" sz="2400" dirty="0" err="1">
                <a:latin typeface="Comic Sans MS" panose="030F0702030302020204" pitchFamily="66" charset="0"/>
              </a:rPr>
              <a:t>Fenians</a:t>
            </a:r>
            <a:r>
              <a:rPr lang="en-CA" sz="2400" dirty="0">
                <a:latin typeface="Comic Sans MS" panose="030F0702030302020204" pitchFamily="66" charset="0"/>
              </a:rPr>
              <a:t> were a secret society of Irish </a:t>
            </a:r>
            <a:r>
              <a:rPr lang="en-CA" sz="2400" dirty="0" smtClean="0">
                <a:latin typeface="Comic Sans MS" panose="030F0702030302020204" pitchFamily="66" charset="0"/>
              </a:rPr>
              <a:t>men who had emigrated to America, but were still committed </a:t>
            </a:r>
            <a:r>
              <a:rPr lang="en-CA" sz="2400" dirty="0">
                <a:latin typeface="Comic Sans MS" panose="030F0702030302020204" pitchFamily="66" charset="0"/>
              </a:rPr>
              <a:t>to Irish independence </a:t>
            </a:r>
            <a:r>
              <a:rPr lang="en-CA" sz="2400" dirty="0" smtClean="0">
                <a:latin typeface="Comic Sans MS" panose="030F0702030302020204" pitchFamily="66" charset="0"/>
              </a:rPr>
              <a:t>from </a:t>
            </a:r>
            <a:r>
              <a:rPr lang="en-CA" sz="2400" dirty="0">
                <a:latin typeface="Comic Sans MS" panose="030F0702030302020204" pitchFamily="66" charset="0"/>
              </a:rPr>
              <a:t>Britain</a:t>
            </a:r>
            <a:r>
              <a:rPr lang="en-CA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CA" sz="2400" dirty="0">
              <a:latin typeface="Comic Sans MS" panose="030F0702030302020204" pitchFamily="66" charset="0"/>
            </a:endParaRPr>
          </a:p>
          <a:p>
            <a:r>
              <a:rPr lang="en-CA" sz="2400" dirty="0">
                <a:latin typeface="Comic Sans MS" panose="030F0702030302020204" pitchFamily="66" charset="0"/>
              </a:rPr>
              <a:t>T</a:t>
            </a:r>
            <a:r>
              <a:rPr lang="en-CA" sz="2400" dirty="0" smtClean="0">
                <a:latin typeface="Comic Sans MS" panose="030F0702030302020204" pitchFamily="66" charset="0"/>
              </a:rPr>
              <a:t>hey were determined to attack the British Empire in revenge for injustices inflicted on Ireland by the English.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In 1866 the </a:t>
            </a:r>
            <a:r>
              <a:rPr lang="en-US" sz="2400" dirty="0" err="1" smtClean="0">
                <a:latin typeface="Comic Sans MS" panose="030F0702030302020204" pitchFamily="66" charset="0"/>
              </a:rPr>
              <a:t>Fenians</a:t>
            </a:r>
            <a:r>
              <a:rPr lang="en-US" sz="2400" dirty="0" smtClean="0">
                <a:latin typeface="Comic Sans MS" panose="030F0702030302020204" pitchFamily="66" charset="0"/>
              </a:rPr>
              <a:t> launched</a:t>
            </a:r>
            <a:r>
              <a:rPr lang="en-CA" sz="2400" dirty="0">
                <a:latin typeface="Comic Sans MS" panose="030F0702030302020204" pitchFamily="66" charset="0"/>
              </a:rPr>
              <a:t> </a:t>
            </a:r>
            <a:r>
              <a:rPr lang="en-CA" sz="2400" dirty="0" smtClean="0">
                <a:latin typeface="Comic Sans MS" panose="030F0702030302020204" pitchFamily="66" charset="0"/>
              </a:rPr>
              <a:t>a series </a:t>
            </a:r>
            <a:r>
              <a:rPr lang="en-CA" sz="2400" dirty="0">
                <a:latin typeface="Comic Sans MS" panose="030F0702030302020204" pitchFamily="66" charset="0"/>
              </a:rPr>
              <a:t>of attacks on </a:t>
            </a:r>
            <a:r>
              <a:rPr lang="en-CA" sz="2400" dirty="0" smtClean="0">
                <a:latin typeface="Comic Sans MS" panose="030F0702030302020204" pitchFamily="66" charset="0"/>
              </a:rPr>
              <a:t>Britain’s colonies, including the Canadas and the Maritimes. </a:t>
            </a:r>
          </a:p>
          <a:p>
            <a:endParaRPr lang="en-CA" sz="2400" dirty="0">
              <a:latin typeface="Comic Sans MS" panose="030F0702030302020204" pitchFamily="66" charset="0"/>
            </a:endParaRPr>
          </a:p>
          <a:p>
            <a:r>
              <a:rPr lang="en-CA" sz="2400" dirty="0" smtClean="0">
                <a:latin typeface="Comic Sans MS" panose="030F0702030302020204" pitchFamily="66" charset="0"/>
              </a:rPr>
              <a:t>Neither </a:t>
            </a:r>
            <a:r>
              <a:rPr lang="en-CA" sz="2400" dirty="0">
                <a:latin typeface="Comic Sans MS" panose="030F0702030302020204" pitchFamily="66" charset="0"/>
              </a:rPr>
              <a:t>the Americans nor the Canadians supported them. </a:t>
            </a:r>
            <a:r>
              <a:rPr lang="en-CA" sz="2400" dirty="0" smtClean="0">
                <a:latin typeface="Comic Sans MS" panose="030F0702030302020204" pitchFamily="66" charset="0"/>
              </a:rPr>
              <a:t>But, </a:t>
            </a:r>
            <a:r>
              <a:rPr lang="en-CA" sz="2400" dirty="0">
                <a:latin typeface="Comic Sans MS" panose="030F0702030302020204" pitchFamily="66" charset="0"/>
              </a:rPr>
              <a:t>their attacks made </a:t>
            </a:r>
            <a:r>
              <a:rPr lang="en-CA" sz="2400" dirty="0" smtClean="0">
                <a:latin typeface="Comic Sans MS" panose="030F0702030302020204" pitchFamily="66" charset="0"/>
              </a:rPr>
              <a:t>many colonists </a:t>
            </a:r>
            <a:r>
              <a:rPr lang="en-CA" sz="2400" dirty="0">
                <a:latin typeface="Comic Sans MS" panose="030F0702030302020204" pitchFamily="66" charset="0"/>
              </a:rPr>
              <a:t>realize how vulnerable they </a:t>
            </a:r>
            <a:r>
              <a:rPr lang="en-CA" sz="2400" dirty="0" smtClean="0">
                <a:latin typeface="Comic Sans MS" panose="030F0702030302020204" pitchFamily="66" charset="0"/>
              </a:rPr>
              <a:t>were to invasion </a:t>
            </a:r>
            <a:r>
              <a:rPr lang="en-CA" sz="2400" dirty="0">
                <a:latin typeface="Comic Sans MS" panose="030F0702030302020204" pitchFamily="66" charset="0"/>
              </a:rPr>
              <a:t>and strengthened support for Confederation.</a:t>
            </a: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1"/>
            <a:ext cx="4572000" cy="572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Charlottetown Conference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​</a:t>
            </a:r>
            <a:r>
              <a:rPr lang="en-CA" sz="2000" dirty="0" smtClean="0">
                <a:latin typeface="Comic Sans MS" panose="030F0702030302020204" pitchFamily="66" charset="0"/>
              </a:rPr>
              <a:t>The </a:t>
            </a:r>
            <a:r>
              <a:rPr lang="en-CA" sz="2000" dirty="0">
                <a:latin typeface="Comic Sans MS" panose="030F0702030302020204" pitchFamily="66" charset="0"/>
              </a:rPr>
              <a:t>Charlottetown </a:t>
            </a:r>
            <a:r>
              <a:rPr lang="en-CA" sz="2000" dirty="0" smtClean="0">
                <a:latin typeface="Comic Sans MS" panose="030F0702030302020204" pitchFamily="66" charset="0"/>
              </a:rPr>
              <a:t>Conference was </a:t>
            </a:r>
            <a:r>
              <a:rPr lang="en-CA" sz="2000" dirty="0">
                <a:latin typeface="Comic Sans MS" panose="030F0702030302020204" pitchFamily="66" charset="0"/>
              </a:rPr>
              <a:t>originally planned as a </a:t>
            </a:r>
            <a:r>
              <a:rPr lang="en-CA" sz="2000" dirty="0" smtClean="0">
                <a:latin typeface="Comic Sans MS" panose="030F0702030302020204" pitchFamily="66" charset="0"/>
              </a:rPr>
              <a:t>meeting of Maritime leaders to discuss the possibility of a union between the three </a:t>
            </a:r>
            <a:r>
              <a:rPr lang="en-CA" sz="2000" dirty="0">
                <a:latin typeface="Comic Sans MS" panose="030F0702030302020204" pitchFamily="66" charset="0"/>
              </a:rPr>
              <a:t>Maritime provinces, New Brunswick, Nova Scotia and Prince Edward Island. </a:t>
            </a:r>
          </a:p>
          <a:p>
            <a:endParaRPr lang="en-CA" sz="2000" dirty="0" smtClean="0">
              <a:latin typeface="Comic Sans MS" panose="030F0702030302020204" pitchFamily="66" charset="0"/>
            </a:endParaRPr>
          </a:p>
          <a:p>
            <a:r>
              <a:rPr lang="en-CA" sz="2000" dirty="0">
                <a:latin typeface="Comic Sans MS" panose="030F0702030302020204" pitchFamily="66" charset="0"/>
              </a:rPr>
              <a:t>L</a:t>
            </a:r>
            <a:r>
              <a:rPr lang="en-CA" sz="2000" dirty="0" smtClean="0">
                <a:latin typeface="Comic Sans MS" panose="030F0702030302020204" pitchFamily="66" charset="0"/>
              </a:rPr>
              <a:t>eaders of the Canadian political parties, Macdonald, Brown, and Cartier asked to </a:t>
            </a:r>
            <a:r>
              <a:rPr lang="en-CA" sz="2000" dirty="0">
                <a:latin typeface="Comic Sans MS" panose="030F0702030302020204" pitchFamily="66" charset="0"/>
              </a:rPr>
              <a:t>attend the conference because they wanted to convince the </a:t>
            </a:r>
            <a:r>
              <a:rPr lang="en-CA" sz="2000" dirty="0" err="1">
                <a:latin typeface="Comic Sans MS" panose="030F0702030302020204" pitchFamily="66" charset="0"/>
              </a:rPr>
              <a:t>Maritimers</a:t>
            </a:r>
            <a:r>
              <a:rPr lang="en-CA" sz="2000" dirty="0">
                <a:latin typeface="Comic Sans MS" panose="030F0702030302020204" pitchFamily="66" charset="0"/>
              </a:rPr>
              <a:t> to join a larger union of all the British North American colonies</a:t>
            </a:r>
            <a:r>
              <a:rPr lang="en-CA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en-US" sz="2000" dirty="0">
              <a:latin typeface="Comic Sans MS" panose="030F0702030302020204" pitchFamily="66" charset="0"/>
            </a:endParaRPr>
          </a:p>
          <a:p>
            <a:r>
              <a:rPr lang="en-US" altLang="en-US" sz="2000" dirty="0" smtClean="0">
                <a:latin typeface="Comic Sans MS" panose="030F0702030302020204" pitchFamily="66" charset="0"/>
              </a:rPr>
              <a:t>The</a:t>
            </a:r>
            <a:r>
              <a:rPr lang="en-CA" altLang="en-US" sz="2000" dirty="0">
                <a:latin typeface="Comic Sans MS" panose="030F0702030302020204" pitchFamily="66" charset="0"/>
              </a:rPr>
              <a:t> </a:t>
            </a:r>
            <a:r>
              <a:rPr lang="en-CA" sz="2000" dirty="0" smtClean="0">
                <a:latin typeface="Comic Sans MS" panose="030F0702030302020204" pitchFamily="66" charset="0"/>
              </a:rPr>
              <a:t>Maritime </a:t>
            </a:r>
            <a:r>
              <a:rPr lang="en-CA" sz="2000" dirty="0">
                <a:latin typeface="Comic Sans MS" panose="030F0702030302020204" pitchFamily="66" charset="0"/>
              </a:rPr>
              <a:t>delegates </a:t>
            </a:r>
            <a:r>
              <a:rPr lang="en-CA" sz="2000" dirty="0" smtClean="0">
                <a:latin typeface="Comic Sans MS" panose="030F0702030302020204" pitchFamily="66" charset="0"/>
              </a:rPr>
              <a:t>were convinced that </a:t>
            </a:r>
            <a:r>
              <a:rPr lang="en-CA" sz="2000" dirty="0">
                <a:latin typeface="Comic Sans MS" panose="030F0702030302020204" pitchFamily="66" charset="0"/>
              </a:rPr>
              <a:t>the idea of a larger federal </a:t>
            </a:r>
            <a:r>
              <a:rPr lang="en-CA" sz="2000" dirty="0" smtClean="0">
                <a:latin typeface="Comic Sans MS" panose="030F0702030302020204" pitchFamily="66" charset="0"/>
              </a:rPr>
              <a:t>union could work.</a:t>
            </a:r>
            <a:r>
              <a:rPr lang="en-CA" sz="2000" dirty="0">
                <a:latin typeface="Comic Sans MS" panose="030F0702030302020204" pitchFamily="66" charset="0"/>
              </a:rPr>
              <a:t> 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68283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Quebec Conference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​</a:t>
            </a:r>
            <a:r>
              <a:rPr lang="en-CA" sz="2000" dirty="0" smtClean="0">
                <a:latin typeface="Comic Sans MS" panose="030F0702030302020204" pitchFamily="66" charset="0"/>
              </a:rPr>
              <a:t>Canadian </a:t>
            </a:r>
            <a:r>
              <a:rPr lang="en-CA" sz="2000" dirty="0">
                <a:latin typeface="Comic Sans MS" panose="030F0702030302020204" pitchFamily="66" charset="0"/>
              </a:rPr>
              <a:t>and </a:t>
            </a:r>
            <a:r>
              <a:rPr lang="en-CA" sz="2000" dirty="0" smtClean="0">
                <a:latin typeface="Comic Sans MS" panose="030F0702030302020204" pitchFamily="66" charset="0"/>
              </a:rPr>
              <a:t>Maritime delegates </a:t>
            </a:r>
            <a:r>
              <a:rPr lang="en-CA" sz="2000" dirty="0">
                <a:latin typeface="Comic Sans MS" panose="030F0702030302020204" pitchFamily="66" charset="0"/>
              </a:rPr>
              <a:t>met </a:t>
            </a:r>
            <a:r>
              <a:rPr lang="en-CA" sz="2000" dirty="0" smtClean="0">
                <a:latin typeface="Comic Sans MS" panose="030F0702030302020204" pitchFamily="66" charset="0"/>
              </a:rPr>
              <a:t>again in Quebec to work out the details of Confederation.</a:t>
            </a:r>
            <a:endParaRPr lang="en-CA" sz="2000" dirty="0">
              <a:latin typeface="Comic Sans MS" panose="030F0702030302020204" pitchFamily="66" charset="0"/>
            </a:endParaRPr>
          </a:p>
          <a:p>
            <a:endParaRPr lang="en-CA" sz="2000" dirty="0" smtClean="0">
              <a:latin typeface="Comic Sans MS" panose="030F0702030302020204" pitchFamily="66" charset="0"/>
            </a:endParaRPr>
          </a:p>
          <a:p>
            <a:r>
              <a:rPr lang="en-CA" sz="2000" dirty="0">
                <a:latin typeface="Comic Sans MS" panose="030F0702030302020204" pitchFamily="66" charset="0"/>
              </a:rPr>
              <a:t>While trying to work out an agreement, the delegates </a:t>
            </a:r>
            <a:r>
              <a:rPr lang="en-CA" sz="2000" dirty="0" smtClean="0">
                <a:latin typeface="Comic Sans MS" panose="030F0702030302020204" pitchFamily="66" charset="0"/>
              </a:rPr>
              <a:t>discussed issues such as the operations and powers of the new federal government, the powers of the new provinces, and protecting French language and culture.</a:t>
            </a:r>
          </a:p>
          <a:p>
            <a:endParaRPr lang="en-CA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</a:t>
            </a:r>
            <a:r>
              <a:rPr lang="en-US" sz="2000" dirty="0" smtClean="0">
                <a:latin typeface="Comic Sans MS" panose="030F0702030302020204" pitchFamily="66" charset="0"/>
              </a:rPr>
              <a:t>he Quebec Conference produced 72 resolutions as well as an agreement and plan for Confederation.</a:t>
            </a:r>
            <a:endParaRPr lang="en-CA" sz="2000" dirty="0" smtClean="0">
              <a:latin typeface="Comic Sans MS" panose="030F0702030302020204" pitchFamily="66" charset="0"/>
            </a:endParaRPr>
          </a:p>
          <a:p>
            <a:endParaRPr lang="en-CA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4495800" y="1143000"/>
            <a:ext cx="4675909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3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British North America Act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​</a:t>
            </a:r>
            <a:r>
              <a:rPr lang="en-CA" sz="2000" dirty="0" smtClean="0">
                <a:latin typeface="Comic Sans MS" panose="030F0702030302020204" pitchFamily="66" charset="0"/>
              </a:rPr>
              <a:t>On July 1, 1867, the country of Canada was created when the British Parliament passed The British North America Act.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CA" sz="2000" dirty="0">
                <a:latin typeface="Comic Sans MS" panose="030F0702030302020204" pitchFamily="66" charset="0"/>
              </a:rPr>
              <a:t>Initially there were four provinces. Canada West became Ontario. Canada East </a:t>
            </a:r>
            <a:r>
              <a:rPr lang="en-CA" sz="2000" dirty="0" smtClean="0">
                <a:latin typeface="Comic Sans MS" panose="030F0702030302020204" pitchFamily="66" charset="0"/>
              </a:rPr>
              <a:t>became Quebec</a:t>
            </a:r>
            <a:r>
              <a:rPr lang="en-CA" sz="2000" dirty="0">
                <a:latin typeface="Comic Sans MS" panose="030F0702030302020204" pitchFamily="66" charset="0"/>
              </a:rPr>
              <a:t>. The other two provinces were the former British colonies of Nova Scotia and New Brunswick</a:t>
            </a:r>
            <a:r>
              <a:rPr lang="en-CA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CA" sz="2000" dirty="0">
                <a:latin typeface="Comic Sans MS" panose="030F0702030302020204" pitchFamily="66" charset="0"/>
              </a:rPr>
              <a:t>The </a:t>
            </a:r>
            <a:r>
              <a:rPr lang="en-CA" sz="2000" dirty="0" smtClean="0">
                <a:latin typeface="Comic Sans MS" panose="030F0702030302020204" pitchFamily="66" charset="0"/>
              </a:rPr>
              <a:t>British North America </a:t>
            </a:r>
            <a:r>
              <a:rPr lang="en-CA" sz="2000" dirty="0">
                <a:latin typeface="Comic Sans MS" panose="030F0702030302020204" pitchFamily="66" charset="0"/>
              </a:rPr>
              <a:t>Act laid out the structure of the government of Canada and listed the division of powers between the federal government and the provincial governments. </a:t>
            </a:r>
          </a:p>
          <a:p>
            <a:endParaRPr lang="en-CA" sz="2000" dirty="0" smtClean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14300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Corn Laws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200" dirty="0" smtClean="0">
                <a:latin typeface="Comic Sans MS" charset="0"/>
              </a:rPr>
              <a:t>The Corn Laws allowed grain to be shipped from Canada to Britain with lower tariffs than grain from other countries. </a:t>
            </a:r>
          </a:p>
          <a:p>
            <a:pPr eaLnBrk="1" hangingPunct="1"/>
            <a:endParaRPr lang="en-US" altLang="en-US" sz="2200" dirty="0">
              <a:latin typeface="Comic Sans MS" charset="0"/>
            </a:endParaRPr>
          </a:p>
          <a:p>
            <a:r>
              <a:rPr lang="en-US" altLang="en-US" sz="2200" dirty="0" smtClean="0">
                <a:latin typeface="Comic Sans MS" charset="0"/>
              </a:rPr>
              <a:t>Although</a:t>
            </a:r>
            <a:r>
              <a:rPr lang="en-CA" altLang="en-US" sz="2200" dirty="0" smtClean="0">
                <a:latin typeface="Comic Sans MS" charset="0"/>
              </a:rPr>
              <a:t> this </a:t>
            </a:r>
            <a:r>
              <a:rPr lang="en-CA" altLang="en-US" sz="2200" dirty="0">
                <a:latin typeface="Comic Sans MS" charset="0"/>
              </a:rPr>
              <a:t>raised Canadian </a:t>
            </a:r>
            <a:r>
              <a:rPr lang="en-CA" altLang="en-US" sz="2200" dirty="0" smtClean="0">
                <a:latin typeface="Comic Sans MS" charset="0"/>
              </a:rPr>
              <a:t>farmers’ profits,</a:t>
            </a:r>
            <a:r>
              <a:rPr lang="en-US" altLang="en-US" sz="2200" dirty="0" smtClean="0">
                <a:latin typeface="Comic Sans MS" charset="0"/>
              </a:rPr>
              <a:t> it limited the grain imported to Britain from other countries and drove up the price of bread in Britain. </a:t>
            </a:r>
          </a:p>
          <a:p>
            <a:endParaRPr lang="en-US" altLang="en-US" sz="2200" dirty="0">
              <a:latin typeface="Comic Sans MS" charset="0"/>
            </a:endParaRPr>
          </a:p>
          <a:p>
            <a:r>
              <a:rPr lang="en-US" altLang="en-US" sz="2200" dirty="0" smtClean="0">
                <a:latin typeface="Comic Sans MS" charset="0"/>
              </a:rPr>
              <a:t>In 1846, Britain cancelled the Corn Laws. Canadian grain was forced to compete in British markets without low tariffs against low-priced grain from other countries. </a:t>
            </a:r>
            <a:r>
              <a:rPr lang="en-CA" altLang="en-US" sz="2200" dirty="0" smtClean="0">
                <a:latin typeface="Comic Sans MS" charset="0"/>
              </a:rPr>
              <a:t>This </a:t>
            </a:r>
            <a:r>
              <a:rPr lang="en-CA" altLang="en-US" sz="2200" dirty="0">
                <a:latin typeface="Comic Sans MS" charset="0"/>
              </a:rPr>
              <a:t>led to an economic depression in </a:t>
            </a:r>
            <a:r>
              <a:rPr lang="en-CA" altLang="en-US" sz="2200" dirty="0" smtClean="0">
                <a:latin typeface="Comic Sans MS" charset="0"/>
              </a:rPr>
              <a:t>Canada and a need to unite the British North America colonies to open large markets, more industry, and better transportation systems.  </a:t>
            </a:r>
            <a:endParaRPr lang="en-US" altLang="en-US" sz="2200" dirty="0" smtClean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Lord Elgin and Responsible Government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92500"/>
          </a:bodyPr>
          <a:lstStyle/>
          <a:p>
            <a:r>
              <a:rPr lang="en-US" altLang="en-US" sz="2200" dirty="0" smtClean="0">
                <a:latin typeface="Comic Sans MS" panose="030F0702030302020204" pitchFamily="66" charset="0"/>
              </a:rPr>
              <a:t>In 1846, Lord Elgin was appointed the new governor general of Canada and was instructed to bring in responsible government, a government subject to the votes of the people. 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pPr marL="342900" lvl="1" indent="-342900">
              <a:buFont typeface="Wingdings 2"/>
              <a:buChar char=""/>
            </a:pPr>
            <a:r>
              <a:rPr lang="en-US" sz="2200" dirty="0" smtClean="0">
                <a:latin typeface="Comic Sans MS" panose="030F0702030302020204" pitchFamily="66" charset="0"/>
              </a:rPr>
              <a:t>Britain saw this as a necessary change since it would reduce its expenses of governing, financing, </a:t>
            </a:r>
            <a:r>
              <a:rPr lang="en-US" sz="2200" dirty="0">
                <a:latin typeface="Comic Sans MS" panose="030F0702030302020204" pitchFamily="66" charset="0"/>
              </a:rPr>
              <a:t>and </a:t>
            </a:r>
            <a:r>
              <a:rPr lang="en-US" sz="2200" dirty="0" smtClean="0">
                <a:latin typeface="Comic Sans MS" panose="030F0702030302020204" pitchFamily="66" charset="0"/>
              </a:rPr>
              <a:t>defending </a:t>
            </a:r>
            <a:r>
              <a:rPr lang="en-US" sz="2200" dirty="0">
                <a:latin typeface="Comic Sans MS" panose="030F0702030302020204" pitchFamily="66" charset="0"/>
              </a:rPr>
              <a:t>its </a:t>
            </a:r>
            <a:r>
              <a:rPr lang="en-US" sz="2200" dirty="0" smtClean="0">
                <a:latin typeface="Comic Sans MS" panose="030F0702030302020204" pitchFamily="66" charset="0"/>
              </a:rPr>
              <a:t>colonies, while still keeping them as parts of the British Empire. </a:t>
            </a:r>
          </a:p>
          <a:p>
            <a:pPr marL="342900" lvl="1" indent="-342900">
              <a:buFont typeface="Wingdings 2"/>
              <a:buChar char="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342900" lvl="1" indent="-342900">
              <a:buFont typeface="Wingdings 2"/>
              <a:buChar char=""/>
            </a:pPr>
            <a:r>
              <a:rPr lang="en-US" sz="2200" dirty="0" smtClean="0">
                <a:latin typeface="Comic Sans MS" panose="030F0702030302020204" pitchFamily="66" charset="0"/>
              </a:rPr>
              <a:t>By </a:t>
            </a:r>
            <a:r>
              <a:rPr lang="en-US" sz="2200" dirty="0">
                <a:latin typeface="Comic Sans MS" panose="030F0702030302020204" pitchFamily="66" charset="0"/>
              </a:rPr>
              <a:t>taking more responsibility for governing themselves, the colonies would incur the costs of government and </a:t>
            </a:r>
            <a:r>
              <a:rPr lang="en-US" sz="2200" dirty="0" smtClean="0">
                <a:latin typeface="Comic Sans MS" panose="030F0702030302020204" pitchFamily="66" charset="0"/>
              </a:rPr>
              <a:t>defense.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eaLnBrk="1" hangingPunct="1"/>
            <a:endParaRPr lang="en-US" altLang="en-US" sz="2200" dirty="0" smtClean="0">
              <a:latin typeface="Comic Sans MS" charset="0"/>
            </a:endParaRPr>
          </a:p>
          <a:p>
            <a:pPr eaLnBrk="1" hangingPunct="1"/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4038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Rebellion Losses Bill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In 1849, the newly elected government introduced the Rebellion Losses Bill.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CA" sz="2400" dirty="0" smtClean="0">
                <a:latin typeface="Comic Sans MS" panose="030F0702030302020204" pitchFamily="66" charset="0"/>
              </a:rPr>
              <a:t>This </a:t>
            </a:r>
            <a:r>
              <a:rPr lang="en-CA" sz="2400" dirty="0">
                <a:latin typeface="Comic Sans MS" panose="030F0702030302020204" pitchFamily="66" charset="0"/>
              </a:rPr>
              <a:t>was a </a:t>
            </a:r>
            <a:r>
              <a:rPr lang="en-CA" sz="2400" dirty="0" smtClean="0">
                <a:latin typeface="Comic Sans MS" panose="030F0702030302020204" pitchFamily="66" charset="0"/>
              </a:rPr>
              <a:t>controversial </a:t>
            </a:r>
            <a:r>
              <a:rPr lang="en-CA" sz="2400" dirty="0">
                <a:latin typeface="Comic Sans MS" panose="030F0702030302020204" pitchFamily="66" charset="0"/>
              </a:rPr>
              <a:t>piece of legislation which proposed to </a:t>
            </a:r>
            <a:r>
              <a:rPr lang="en-CA" sz="2400" dirty="0" smtClean="0">
                <a:latin typeface="Comic Sans MS" panose="030F0702030302020204" pitchFamily="66" charset="0"/>
              </a:rPr>
              <a:t>use tax money to compensate </a:t>
            </a:r>
            <a:r>
              <a:rPr lang="en-CA" sz="2400" dirty="0">
                <a:latin typeface="Comic Sans MS" panose="030F0702030302020204" pitchFamily="66" charset="0"/>
              </a:rPr>
              <a:t>those </a:t>
            </a:r>
            <a:r>
              <a:rPr lang="en-CA" sz="2400" dirty="0" smtClean="0">
                <a:latin typeface="Comic Sans MS" panose="030F0702030302020204" pitchFamily="66" charset="0"/>
              </a:rPr>
              <a:t>whose property was destroyed </a:t>
            </a:r>
            <a:r>
              <a:rPr lang="en-CA" sz="2400" dirty="0">
                <a:latin typeface="Comic Sans MS" panose="030F0702030302020204" pitchFamily="66" charset="0"/>
              </a:rPr>
              <a:t>during the 1837 rebellions. </a:t>
            </a:r>
            <a:r>
              <a:rPr lang="en-CA" sz="2400" dirty="0" smtClean="0">
                <a:latin typeface="Comic Sans MS" panose="030F0702030302020204" pitchFamily="66" charset="0"/>
              </a:rPr>
              <a:t>Many people were enraged because even some citizens who were on the rebel side would get money.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After Elgin signed the bill,</a:t>
            </a:r>
            <a:r>
              <a:rPr lang="en-CA" sz="2400" dirty="0">
                <a:latin typeface="Comic Sans MS" panose="030F0702030302020204" pitchFamily="66" charset="0"/>
              </a:rPr>
              <a:t> </a:t>
            </a:r>
            <a:r>
              <a:rPr lang="en-CA" sz="2400" dirty="0" smtClean="0">
                <a:latin typeface="Comic Sans MS" panose="030F0702030302020204" pitchFamily="66" charset="0"/>
              </a:rPr>
              <a:t>angry citizens in Montreal </a:t>
            </a:r>
            <a:r>
              <a:rPr lang="en-CA" sz="2400" dirty="0">
                <a:latin typeface="Comic Sans MS" panose="030F0702030302020204" pitchFamily="66" charset="0"/>
              </a:rPr>
              <a:t>reacted by throwing stones and rotten eggs at Elgin's </a:t>
            </a:r>
            <a:r>
              <a:rPr lang="en-CA" sz="2400" dirty="0" smtClean="0">
                <a:latin typeface="Comic Sans MS" panose="030F0702030302020204" pitchFamily="66" charset="0"/>
              </a:rPr>
              <a:t>carriage and burning </a:t>
            </a:r>
            <a:r>
              <a:rPr lang="en-CA" sz="2400" dirty="0">
                <a:latin typeface="Comic Sans MS" panose="030F0702030302020204" pitchFamily="66" charset="0"/>
              </a:rPr>
              <a:t>the Parliament Buildings </a:t>
            </a:r>
            <a:r>
              <a:rPr lang="en-CA" sz="2400" dirty="0" smtClean="0">
                <a:latin typeface="Comic Sans MS" panose="030F0702030302020204" pitchFamily="66" charset="0"/>
              </a:rPr>
              <a:t>to the ground. </a:t>
            </a:r>
            <a:r>
              <a:rPr lang="en-CA" sz="2400" dirty="0">
                <a:latin typeface="Comic Sans MS" panose="030F0702030302020204" pitchFamily="66" charset="0"/>
              </a:rPr>
              <a:t>D</a:t>
            </a:r>
            <a:r>
              <a:rPr lang="en-CA" sz="2400" dirty="0" smtClean="0">
                <a:latin typeface="Comic Sans MS" panose="030F0702030302020204" pitchFamily="66" charset="0"/>
              </a:rPr>
              <a:t>espite these protests, England still </a:t>
            </a:r>
            <a:r>
              <a:rPr lang="en-CA" sz="2400" dirty="0">
                <a:latin typeface="Comic Sans MS" panose="030F0702030302020204" pitchFamily="66" charset="0"/>
              </a:rPr>
              <a:t>upheld Elgin's decision. This was the first big test of responsible </a:t>
            </a:r>
            <a:r>
              <a:rPr lang="en-CA" sz="2400" dirty="0" smtClean="0">
                <a:latin typeface="Comic Sans MS" panose="030F0702030302020204" pitchFamily="66" charset="0"/>
              </a:rPr>
              <a:t>government</a:t>
            </a:r>
            <a:r>
              <a:rPr lang="en-CA" sz="2400" dirty="0">
                <a:latin typeface="Comic Sans MS" panose="030F0702030302020204" pitchFamily="66" charset="0"/>
              </a:rPr>
              <a:t>.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eaLnBrk="1" hangingPunct="1"/>
            <a:endParaRPr lang="en-US" altLang="en-US" sz="2200" dirty="0" smtClean="0">
              <a:latin typeface="Comic Sans MS" charset="0"/>
            </a:endParaRPr>
          </a:p>
          <a:p>
            <a:pPr eaLnBrk="1" hangingPunct="1"/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502727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Resistance towards confederation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colonies felt that if they united together through </a:t>
            </a:r>
            <a:r>
              <a:rPr lang="en-US" sz="2400" dirty="0">
                <a:latin typeface="Comic Sans MS" panose="030F0702030302020204" pitchFamily="66" charset="0"/>
              </a:rPr>
              <a:t>C</a:t>
            </a:r>
            <a:r>
              <a:rPr lang="en-US" sz="2400" dirty="0" smtClean="0">
                <a:latin typeface="Comic Sans MS" panose="030F0702030302020204" pitchFamily="66" charset="0"/>
              </a:rPr>
              <a:t>onfederation, they would lose their independence. A central government would fully control </a:t>
            </a:r>
            <a:r>
              <a:rPr lang="en-US" sz="2400" dirty="0" err="1" smtClean="0">
                <a:latin typeface="Comic Sans MS" panose="030F0702030302020204" pitchFamily="66" charset="0"/>
              </a:rPr>
              <a:t>defence</a:t>
            </a:r>
            <a:r>
              <a:rPr lang="en-US" sz="2400" dirty="0" smtClean="0">
                <a:latin typeface="Comic Sans MS" panose="030F0702030302020204" pitchFamily="66" charset="0"/>
              </a:rPr>
              <a:t>, foreign affairs, money, postage, and taxation.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French Canadians felt that they had little in common with English-speaking Canadians. The Maritime colonies’ economies had closer links to Britain and eastern United States than to Canada.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CA" sz="2400" dirty="0">
                <a:latin typeface="Comic Sans MS" panose="030F0702030302020204" pitchFamily="66" charset="0"/>
              </a:rPr>
              <a:t>It would also cost a lot of money, which would have to be paid for with more taxes. </a:t>
            </a:r>
            <a:r>
              <a:rPr lang="en-US" sz="2400" dirty="0" smtClean="0">
                <a:latin typeface="Comic Sans MS" panose="030F0702030302020204" pitchFamily="66" charset="0"/>
              </a:rPr>
              <a:t>The people of the colonies would have to be convinced that the advantages of joining Confederation outweighed the disadvantages.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eaLnBrk="1" hangingPunct="1"/>
            <a:endParaRPr lang="en-US" altLang="en-US" sz="2200" dirty="0" smtClean="0">
              <a:latin typeface="Comic Sans MS" charset="0"/>
            </a:endParaRPr>
          </a:p>
          <a:p>
            <a:pPr eaLnBrk="1" hangingPunct="1"/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West and the American Threat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If the colonies united, Canada could expand west and take over territory. By claiming the territory as Canadian, it would prevent it from becoming American.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Fears of American invasion were strong. Many American politicians declared that the United States was destined to control all of North America, a belief known as Manifest Destiny.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Americans had already invaded Canada twice – during the American Revolution and during the War of 1812.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However, the United States would be less likely to attack a united, sovereign country.</a:t>
            </a:r>
            <a:endParaRPr lang="en-US" sz="2400" dirty="0"/>
          </a:p>
          <a:p>
            <a:pPr eaLnBrk="1" hangingPunct="1"/>
            <a:endParaRPr lang="en-US" altLang="en-US" sz="2200" dirty="0" smtClean="0">
              <a:latin typeface="Comic Sans MS" charset="0"/>
            </a:endParaRPr>
          </a:p>
          <a:p>
            <a:pPr eaLnBrk="1" hangingPunct="1"/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1617"/>
            <a:ext cx="45720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The Promise of Better Government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10000"/>
          </a:bodyPr>
          <a:lstStyle/>
          <a:p>
            <a:r>
              <a:rPr lang="en-CA" sz="2400" dirty="0" smtClean="0">
                <a:latin typeface="Comic Sans MS" panose="030F0702030302020204" pitchFamily="66" charset="0"/>
              </a:rPr>
              <a:t>In </a:t>
            </a:r>
            <a:r>
              <a:rPr lang="en-CA" sz="2400" dirty="0">
                <a:latin typeface="Comic Sans MS" panose="030F0702030302020204" pitchFamily="66" charset="0"/>
              </a:rPr>
              <a:t>the province of </a:t>
            </a:r>
            <a:r>
              <a:rPr lang="en-CA" sz="2400" dirty="0" smtClean="0">
                <a:latin typeface="Comic Sans MS" panose="030F0702030302020204" pitchFamily="66" charset="0"/>
              </a:rPr>
              <a:t>Canada, </a:t>
            </a:r>
            <a:r>
              <a:rPr lang="en-CA" sz="2400" dirty="0">
                <a:latin typeface="Comic Sans MS" panose="030F0702030302020204" pitchFamily="66" charset="0"/>
              </a:rPr>
              <a:t>the government was filled with independent party members. Because each </a:t>
            </a:r>
            <a:r>
              <a:rPr lang="en-CA" sz="2400" dirty="0" smtClean="0">
                <a:latin typeface="Comic Sans MS" panose="030F0702030302020204" pitchFamily="66" charset="0"/>
              </a:rPr>
              <a:t>member </a:t>
            </a:r>
            <a:r>
              <a:rPr lang="en-CA" sz="2400" dirty="0">
                <a:latin typeface="Comic Sans MS" panose="030F0702030302020204" pitchFamily="66" charset="0"/>
              </a:rPr>
              <a:t>could vote however they wanted, it was very difficult to get enough support for new bills and laws. </a:t>
            </a:r>
            <a:endParaRPr lang="en-CA" sz="2400" dirty="0" smtClean="0">
              <a:latin typeface="Comic Sans MS" panose="030F0702030302020204" pitchFamily="66" charset="0"/>
            </a:endParaRPr>
          </a:p>
          <a:p>
            <a:endParaRPr lang="en-CA" sz="2400" dirty="0">
              <a:latin typeface="Comic Sans MS" panose="030F0702030302020204" pitchFamily="66" charset="0"/>
            </a:endParaRPr>
          </a:p>
          <a:p>
            <a:r>
              <a:rPr lang="en-CA" sz="2400" dirty="0" smtClean="0">
                <a:latin typeface="Comic Sans MS" panose="030F0702030302020204" pitchFamily="66" charset="0"/>
              </a:rPr>
              <a:t>The </a:t>
            </a:r>
            <a:r>
              <a:rPr lang="en-CA" sz="2400" dirty="0">
                <a:latin typeface="Comic Sans MS" panose="030F0702030302020204" pitchFamily="66" charset="0"/>
              </a:rPr>
              <a:t>government was always made up of several parties together - a coalition. If a party left the coalition, the government would not have a majority of support, and would fall. The government would do nothing, so that there was nothing for parties to disagree with</a:t>
            </a:r>
            <a:r>
              <a:rPr lang="en-CA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err="1" smtClean="0">
                <a:latin typeface="Comic Sans MS" panose="030F0702030302020204" pitchFamily="66" charset="0"/>
              </a:rPr>
              <a:t>Confederationists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promised to bring change to government.</a:t>
            </a:r>
            <a:endParaRPr lang="en-US" altLang="en-US" sz="2200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/>
          <a:stretch/>
        </p:blipFill>
        <p:spPr bwMode="auto">
          <a:xfrm>
            <a:off x="4648201" y="114300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Party Politics – Canada East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Louis-Joseph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Papineau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led the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Parti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Rouge. It was supported by French-speaking farmers and business people. They wanted American-style government, and hated the Act of Union.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George- Etienne Cartier led the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Parti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Bleu. It had similar supporters, but it also had the support of the Catholic Church. They focused more on economic development and the protection of French-Canadian culture and rights. 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Parti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Bleu was willing to work with politicians in Canada West, as long as French interests were protected. 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771418"/>
            <a:ext cx="2250498" cy="30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143000"/>
            <a:ext cx="2250498" cy="30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93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latin typeface="Comic Sans MS" charset="0"/>
              </a:rPr>
              <a:t>Party Politics – Canada West</a:t>
            </a:r>
            <a:endParaRPr lang="en-US" altLang="en-US" sz="28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smtClean="0">
                <a:latin typeface="Comic Sans MS" panose="030F0702030302020204" pitchFamily="66" charset="0"/>
              </a:rPr>
              <a:t>George Brown led the Clear Grits. He disliked both Catholics and the French. The Clear Grits attacked corruption in government, wanted more democracy, and defended English-Canadian interests. 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The Grits also wanted a form of proportional representation in government which gave areas with higher populations more elected officials, this was called representation by population.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r>
              <a:rPr lang="en-US" altLang="en-US" sz="2400" dirty="0" smtClean="0">
                <a:latin typeface="Comic Sans MS" panose="030F0702030302020204" pitchFamily="66" charset="0"/>
              </a:rPr>
              <a:t>John A. Macdonald led the Tories. He made a deal with </a:t>
            </a:r>
            <a:r>
              <a:rPr lang="en-US" altLang="en-US" sz="2400" dirty="0">
                <a:latin typeface="Comic Sans MS" panose="030F0702030302020204" pitchFamily="66" charset="0"/>
              </a:rPr>
              <a:t>George- Etienne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Cartier’s 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Parti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Bleu that enabled the combined party – the Liberal-Conservatives – to form a government. </a:t>
            </a:r>
          </a:p>
          <a:p>
            <a:endParaRPr lang="en-US" altLang="en-US" sz="2400" dirty="0" smtClean="0">
              <a:latin typeface="Comic Sans MS" panose="030F0702030302020204" pitchFamily="66" charset="0"/>
            </a:endParaRPr>
          </a:p>
          <a:p>
            <a:endParaRPr lang="en-US" altLang="en-US" sz="2200" dirty="0">
              <a:latin typeface="Comic Sans MS" charset="0"/>
            </a:endParaRPr>
          </a:p>
          <a:p>
            <a:pPr eaLnBrk="1" hangingPunct="1"/>
            <a:endParaRPr lang="en-US" altLang="en-US" sz="2000" dirty="0">
              <a:latin typeface="Comic Sans MS" charset="0"/>
            </a:endParaRPr>
          </a:p>
          <a:p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  <a:p>
            <a:pPr eaLnBrk="1" hangingPunct="1">
              <a:buFontTx/>
              <a:buNone/>
            </a:pPr>
            <a:endParaRPr lang="en-US" altLang="en-US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143000"/>
            <a:ext cx="2250498" cy="30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03" y="3806054"/>
            <a:ext cx="2250497" cy="30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1446</TotalTime>
  <Words>1365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The Corn Laws</vt:lpstr>
      <vt:lpstr>Lord Elgin and Responsible Government</vt:lpstr>
      <vt:lpstr>The Rebellion Losses Bill</vt:lpstr>
      <vt:lpstr>Resistance towards confederation</vt:lpstr>
      <vt:lpstr>The West and the American Threat</vt:lpstr>
      <vt:lpstr>The Promise of Better Government</vt:lpstr>
      <vt:lpstr>Party Politics – Canada East</vt:lpstr>
      <vt:lpstr>Party Politics – Canada West</vt:lpstr>
      <vt:lpstr>Bringing the Colonies Together</vt:lpstr>
      <vt:lpstr>New Brunswick and Nova Scotia</vt:lpstr>
      <vt:lpstr>The Fenian Raids</vt:lpstr>
      <vt:lpstr>The Charlottetown Conference</vt:lpstr>
      <vt:lpstr>The Quebec Conference</vt:lpstr>
      <vt:lpstr>The British North America 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Samsung;Graeme Arkell</dc:creator>
  <cp:lastModifiedBy>Samsung</cp:lastModifiedBy>
  <cp:revision>63</cp:revision>
  <cp:lastPrinted>2018-08-05T20:11:05Z</cp:lastPrinted>
  <dcterms:created xsi:type="dcterms:W3CDTF">2018-08-04T20:13:24Z</dcterms:created>
  <dcterms:modified xsi:type="dcterms:W3CDTF">2018-08-19T22:42:43Z</dcterms:modified>
</cp:coreProperties>
</file>