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56" r:id="rId2"/>
    <p:sldId id="257" r:id="rId3"/>
    <p:sldId id="280" r:id="rId4"/>
    <p:sldId id="281"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ltLang="en-US"/>
          </a:p>
        </p:txBody>
      </p:sp>
      <p:sp>
        <p:nvSpPr>
          <p:cNvPr id="17" name="Footer Placeholder 16"/>
          <p:cNvSpPr>
            <a:spLocks noGrp="1"/>
          </p:cNvSpPr>
          <p:nvPr>
            <p:ph type="ftr" sz="quarter" idx="11"/>
          </p:nvPr>
        </p:nvSpPr>
        <p:spPr/>
        <p:txBody>
          <a:bodyPr/>
          <a:lstStyle>
            <a:extLst/>
          </a:lstStyle>
          <a:p>
            <a:endParaRPr lang="en-US" altLang="en-US"/>
          </a:p>
        </p:txBody>
      </p:sp>
      <p:sp>
        <p:nvSpPr>
          <p:cNvPr id="29" name="Slide Number Placeholder 28"/>
          <p:cNvSpPr>
            <a:spLocks noGrp="1"/>
          </p:cNvSpPr>
          <p:nvPr>
            <p:ph type="sldNum" sz="quarter" idx="12"/>
          </p:nvPr>
        </p:nvSpPr>
        <p:spPr/>
        <p:txBody>
          <a:bodyPr/>
          <a:lstStyle>
            <a:extLst/>
          </a:lstStyle>
          <a:p>
            <a:fld id="{73B807CB-1BA9-4793-914C-7EB0BF2BE5B0}" type="slidenum">
              <a:rPr lang="en-US" altLang="en-US" smtClean="0"/>
              <a:pPr/>
              <a:t>‹#›</a:t>
            </a:fld>
            <a:endParaRPr lang="en-US" alt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678B333F-97A7-49EF-9057-27A44A64817F}"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90969859-B4A2-428E-9B45-673DAF3B2458}"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63B766F4-AA67-451E-B9C0-4FCDF47AA033}"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CB8F4DF1-7253-491F-B234-80132C1DE1E7}" type="slidenum">
              <a:rPr lang="en-US" altLang="en-US" smtClean="0"/>
              <a:pPr/>
              <a:t>‹#›</a:t>
            </a:fld>
            <a:endParaRPr lang="en-US" alt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271C0DF0-4CE3-4377-8338-4D9FA3132358}"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ltLang="en-US"/>
          </a:p>
        </p:txBody>
      </p:sp>
      <p:sp>
        <p:nvSpPr>
          <p:cNvPr id="8" name="Footer Placeholder 7"/>
          <p:cNvSpPr>
            <a:spLocks noGrp="1"/>
          </p:cNvSpPr>
          <p:nvPr>
            <p:ph type="ftr" sz="quarter" idx="11"/>
          </p:nvPr>
        </p:nvSpPr>
        <p:spPr/>
        <p:txBody>
          <a:bodyPr/>
          <a:lstStyle>
            <a:extLst/>
          </a:lstStyle>
          <a:p>
            <a:endParaRPr lang="en-US" altLang="en-US"/>
          </a:p>
        </p:txBody>
      </p:sp>
      <p:sp>
        <p:nvSpPr>
          <p:cNvPr id="9" name="Slide Number Placeholder 8"/>
          <p:cNvSpPr>
            <a:spLocks noGrp="1"/>
          </p:cNvSpPr>
          <p:nvPr>
            <p:ph type="sldNum" sz="quarter" idx="12"/>
          </p:nvPr>
        </p:nvSpPr>
        <p:spPr/>
        <p:txBody>
          <a:bodyPr/>
          <a:lstStyle>
            <a:extLst/>
          </a:lstStyle>
          <a:p>
            <a:fld id="{845210C0-4A89-4BE7-BA77-1FB1B08165F3}" type="slidenum">
              <a:rPr lang="en-US" altLang="en-US" smtClean="0"/>
              <a:pPr/>
              <a:t>‹#›</a:t>
            </a:fld>
            <a:endParaRPr lang="en-US" alt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ltLang="en-US"/>
          </a:p>
        </p:txBody>
      </p:sp>
      <p:sp>
        <p:nvSpPr>
          <p:cNvPr id="4" name="Footer Placeholder 3"/>
          <p:cNvSpPr>
            <a:spLocks noGrp="1"/>
          </p:cNvSpPr>
          <p:nvPr>
            <p:ph type="ftr" sz="quarter" idx="11"/>
          </p:nvPr>
        </p:nvSpPr>
        <p:spPr/>
        <p:txBody>
          <a:bodyPr/>
          <a:lstStyle>
            <a:extLst/>
          </a:lstStyle>
          <a:p>
            <a:endParaRPr lang="en-US" altLang="en-US"/>
          </a:p>
        </p:txBody>
      </p:sp>
      <p:sp>
        <p:nvSpPr>
          <p:cNvPr id="5" name="Slide Number Placeholder 4"/>
          <p:cNvSpPr>
            <a:spLocks noGrp="1"/>
          </p:cNvSpPr>
          <p:nvPr>
            <p:ph type="sldNum" sz="quarter" idx="12"/>
          </p:nvPr>
        </p:nvSpPr>
        <p:spPr/>
        <p:txBody>
          <a:bodyPr/>
          <a:lstStyle>
            <a:extLst/>
          </a:lstStyle>
          <a:p>
            <a:fld id="{35BC8486-A721-487B-AFF6-26D04DFA0250}"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ltLang="en-US"/>
          </a:p>
        </p:txBody>
      </p:sp>
      <p:sp>
        <p:nvSpPr>
          <p:cNvPr id="3" name="Footer Placeholder 2"/>
          <p:cNvSpPr>
            <a:spLocks noGrp="1"/>
          </p:cNvSpPr>
          <p:nvPr>
            <p:ph type="ftr" sz="quarter" idx="11"/>
          </p:nvPr>
        </p:nvSpPr>
        <p:spPr/>
        <p:txBody>
          <a:bodyPr/>
          <a:lstStyle>
            <a:extLst/>
          </a:lstStyle>
          <a:p>
            <a:endParaRPr lang="en-US" altLang="en-US"/>
          </a:p>
        </p:txBody>
      </p:sp>
      <p:sp>
        <p:nvSpPr>
          <p:cNvPr id="4" name="Slide Number Placeholder 3"/>
          <p:cNvSpPr>
            <a:spLocks noGrp="1"/>
          </p:cNvSpPr>
          <p:nvPr>
            <p:ph type="sldNum" sz="quarter" idx="12"/>
          </p:nvPr>
        </p:nvSpPr>
        <p:spPr/>
        <p:txBody>
          <a:bodyPr/>
          <a:lstStyle>
            <a:extLst/>
          </a:lstStyle>
          <a:p>
            <a:fld id="{E4B38407-9417-46D1-B981-F0D0FC129807}"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EE909395-3CC4-4480-A988-7BD0164D8B8A}"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lt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lt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66A2D7CD-C3EE-44B1-BFC6-23C1A02EF432}" type="slidenum">
              <a:rPr lang="en-US" altLang="en-US" smtClean="0"/>
              <a:pPr/>
              <a:t>‹#›</a:t>
            </a:fld>
            <a:endParaRPr lang="en-US"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lt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lt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E775C7B-4433-40F5-858D-775BEE76A94C}"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20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20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447800"/>
          </a:xfrm>
        </p:spPr>
        <p:txBody>
          <a:bodyPr/>
          <a:lstStyle/>
          <a:p>
            <a:pPr algn="ctr" eaLnBrk="1" hangingPunct="1"/>
            <a:r>
              <a:rPr lang="en-US" altLang="en-US" sz="3600" dirty="0" smtClean="0">
                <a:latin typeface="Comic Sans MS" charset="0"/>
              </a:rPr>
              <a:t>Changes Come to the Prairies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1509713"/>
            <a:ext cx="27146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Metis Petitions</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20000"/>
          </a:bodyPr>
          <a:lstStyle/>
          <a:p>
            <a:r>
              <a:rPr lang="en-CA" altLang="en-US" sz="2200" dirty="0" smtClean="0">
                <a:latin typeface="Comic Sans MS" panose="030F0702030302020204" pitchFamily="66" charset="0"/>
              </a:rPr>
              <a:t>The </a:t>
            </a:r>
            <a:r>
              <a:rPr lang="en-CA" altLang="en-US" sz="2200" dirty="0">
                <a:latin typeface="Comic Sans MS" panose="030F0702030302020204" pitchFamily="66" charset="0"/>
              </a:rPr>
              <a:t>Metis wanted legal title to the land they were using. They wanted that land to be surveyed according to the </a:t>
            </a:r>
            <a:r>
              <a:rPr lang="en-CA" altLang="en-US" sz="2200" dirty="0" err="1">
                <a:latin typeface="Comic Sans MS" panose="030F0702030302020204" pitchFamily="66" charset="0"/>
              </a:rPr>
              <a:t>seignieurial</a:t>
            </a:r>
            <a:r>
              <a:rPr lang="en-CA" altLang="en-US" sz="2200" dirty="0">
                <a:latin typeface="Comic Sans MS" panose="030F0702030302020204" pitchFamily="66" charset="0"/>
              </a:rPr>
              <a:t> system. The Canadian government was not consistent. Some surveyors came and surveyed according to </a:t>
            </a:r>
            <a:r>
              <a:rPr lang="en-CA" altLang="en-US" sz="2200" dirty="0" smtClean="0">
                <a:latin typeface="Comic Sans MS" panose="030F0702030302020204" pitchFamily="66" charset="0"/>
              </a:rPr>
              <a:t>seigneurial </a:t>
            </a:r>
            <a:r>
              <a:rPr lang="en-CA" altLang="en-US" sz="2200" dirty="0">
                <a:latin typeface="Comic Sans MS" panose="030F0702030302020204" pitchFamily="66" charset="0"/>
              </a:rPr>
              <a:t>system. Other surveyors surveyed according to township system (in squares</a:t>
            </a:r>
            <a:r>
              <a:rPr lang="en-CA" altLang="en-US" sz="2200" dirty="0" smtClean="0">
                <a:latin typeface="Comic Sans MS" panose="030F0702030302020204" pitchFamily="66" charset="0"/>
              </a:rPr>
              <a:t>).</a:t>
            </a:r>
          </a:p>
          <a:p>
            <a:endParaRPr lang="en-CA" altLang="en-US" sz="2200" dirty="0">
              <a:latin typeface="Comic Sans MS" panose="030F0702030302020204" pitchFamily="66" charset="0"/>
            </a:endParaRPr>
          </a:p>
          <a:p>
            <a:r>
              <a:rPr lang="en-CA" altLang="en-US" sz="2200" dirty="0">
                <a:latin typeface="Comic Sans MS" panose="030F0702030302020204" pitchFamily="66" charset="0"/>
              </a:rPr>
              <a:t>In their petitions to the government, Metis expressed their concerns about the land. They also asked for help to become successful farmers. They needed to become better farmers because they were adapting to the decrease in bison. European settlers also were concerned about the same problems.</a:t>
            </a:r>
          </a:p>
          <a:p>
            <a:endParaRPr lang="en-US" altLang="en-US" sz="1800" dirty="0" smtClean="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3527" r="2843"/>
          <a:stretch/>
        </p:blipFill>
        <p:spPr bwMode="auto">
          <a:xfrm>
            <a:off x="4572001" y="814190"/>
            <a:ext cx="4571999"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893" r="3296"/>
          <a:stretch/>
        </p:blipFill>
        <p:spPr bwMode="auto">
          <a:xfrm>
            <a:off x="4572000" y="3831710"/>
            <a:ext cx="457200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7966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Government’s Agenda</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10000"/>
          </a:bodyPr>
          <a:lstStyle/>
          <a:p>
            <a:r>
              <a:rPr lang="en-CA" altLang="en-US" sz="2200" dirty="0" smtClean="0">
                <a:latin typeface="Comic Sans MS" panose="030F0702030302020204" pitchFamily="66" charset="0"/>
              </a:rPr>
              <a:t>The </a:t>
            </a:r>
            <a:r>
              <a:rPr lang="en-CA" altLang="en-US" sz="2200" dirty="0">
                <a:latin typeface="Comic Sans MS" panose="030F0702030302020204" pitchFamily="66" charset="0"/>
              </a:rPr>
              <a:t>Canadian government were not worried about Metis concerns. The Canadian government needed money. It saw the land on the prairies as an opportunity to make some profit. It could sell the land to </a:t>
            </a:r>
            <a:r>
              <a:rPr lang="en-CA" altLang="en-US" sz="2200" dirty="0" smtClean="0">
                <a:latin typeface="Comic Sans MS" panose="030F0702030302020204" pitchFamily="66" charset="0"/>
              </a:rPr>
              <a:t>settlers. </a:t>
            </a:r>
            <a:r>
              <a:rPr lang="en-CA" altLang="en-US" sz="2200" dirty="0">
                <a:latin typeface="Comic Sans MS" panose="030F0702030302020204" pitchFamily="66" charset="0"/>
              </a:rPr>
              <a:t>The Canadian government ignored the Metis petitions</a:t>
            </a:r>
            <a:r>
              <a:rPr lang="en-CA" altLang="en-US" sz="2200" dirty="0" smtClean="0">
                <a:latin typeface="Comic Sans MS" panose="030F0702030302020204" pitchFamily="66" charset="0"/>
              </a:rPr>
              <a:t>.</a:t>
            </a:r>
          </a:p>
          <a:p>
            <a:endParaRPr lang="en-CA" altLang="en-US" sz="2200" dirty="0">
              <a:latin typeface="Comic Sans MS" panose="030F0702030302020204" pitchFamily="66" charset="0"/>
            </a:endParaRPr>
          </a:p>
          <a:p>
            <a:r>
              <a:rPr lang="en-CA" altLang="en-US" sz="2200" dirty="0">
                <a:latin typeface="Comic Sans MS" panose="030F0702030302020204" pitchFamily="66" charset="0"/>
              </a:rPr>
              <a:t>The building of the railway also influenced the way the government treated First Nations. Since the railway was so expensive, the Canadian government had little money to spend on other things. When the Metis asked for financial help, the government had no money to give.</a:t>
            </a:r>
          </a:p>
          <a:p>
            <a:endParaRPr lang="en-US" altLang="en-US" sz="1800" dirty="0" smtClean="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7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5399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Louis Riel Returns</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20000"/>
          </a:bodyPr>
          <a:lstStyle/>
          <a:p>
            <a:r>
              <a:rPr lang="en-CA" altLang="en-US" sz="2200" dirty="0" smtClean="0">
                <a:latin typeface="Comic Sans MS" panose="030F0702030302020204" pitchFamily="66" charset="0"/>
              </a:rPr>
              <a:t>In </a:t>
            </a:r>
            <a:r>
              <a:rPr lang="en-CA" altLang="en-US" sz="2200" dirty="0">
                <a:latin typeface="Comic Sans MS" panose="030F0702030302020204" pitchFamily="66" charset="0"/>
              </a:rPr>
              <a:t>the spring of 1884, the Metis decided that they needed a leader who could get the government to pay attention to their petitions. They chose Louis </a:t>
            </a:r>
            <a:r>
              <a:rPr lang="en-CA" altLang="en-US" sz="2200" dirty="0" smtClean="0">
                <a:latin typeface="Comic Sans MS" panose="030F0702030302020204" pitchFamily="66" charset="0"/>
              </a:rPr>
              <a:t>Riel. Gabriel </a:t>
            </a:r>
            <a:r>
              <a:rPr lang="en-CA" altLang="en-US" sz="2200" dirty="0">
                <a:latin typeface="Comic Sans MS" panose="030F0702030302020204" pitchFamily="66" charset="0"/>
              </a:rPr>
              <a:t>Dumont led a small group of Metis representatives to find Riel. Riel agreed to return to Canada to help the Metis fight the government</a:t>
            </a:r>
            <a:r>
              <a:rPr lang="en-CA" altLang="en-US" sz="2200" dirty="0" smtClean="0">
                <a:latin typeface="Comic Sans MS" panose="030F0702030302020204" pitchFamily="66" charset="0"/>
              </a:rPr>
              <a:t>.</a:t>
            </a:r>
          </a:p>
          <a:p>
            <a:endParaRPr lang="en-CA" altLang="en-US" sz="2200" dirty="0">
              <a:latin typeface="Comic Sans MS" panose="030F0702030302020204" pitchFamily="66" charset="0"/>
            </a:endParaRPr>
          </a:p>
          <a:p>
            <a:r>
              <a:rPr lang="en-CA" altLang="en-US" sz="2200" dirty="0">
                <a:latin typeface="Comic Sans MS" panose="030F0702030302020204" pitchFamily="66" charset="0"/>
              </a:rPr>
              <a:t>That fall, Riel wrote the Metis Bill of Rights. This document presented the Metis problems and concerns</a:t>
            </a:r>
            <a:r>
              <a:rPr lang="en-CA" altLang="en-US" sz="2200" dirty="0" smtClean="0">
                <a:latin typeface="Comic Sans MS" panose="030F0702030302020204" pitchFamily="66" charset="0"/>
              </a:rPr>
              <a:t>. William Henry Jackson helped Riel write the Metis Bill of Rights. Jackson was a representative of the local European farmers.</a:t>
            </a:r>
          </a:p>
          <a:p>
            <a:endParaRPr lang="en-CA" altLang="en-US" sz="2200" dirty="0">
              <a:latin typeface="Comic Sans MS" panose="030F0702030302020204" pitchFamily="66" charset="0"/>
            </a:endParaRPr>
          </a:p>
          <a:p>
            <a:r>
              <a:rPr lang="en-CA" altLang="en-US" sz="2200" dirty="0">
                <a:latin typeface="Comic Sans MS" panose="030F0702030302020204" pitchFamily="66" charset="0"/>
              </a:rPr>
              <a:t>The Metis Bill of Rights was sent to Ottawa in December 1884. </a:t>
            </a:r>
            <a:endParaRPr lang="en-US" altLang="en-US" sz="1800" dirty="0" smtClean="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572000"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1557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Trouble Builds in the Northwest</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62500" lnSpcReduction="20000"/>
          </a:bodyPr>
          <a:lstStyle/>
          <a:p>
            <a:r>
              <a:rPr lang="en-CA" altLang="en-US" sz="3200" dirty="0" smtClean="0">
                <a:latin typeface="Comic Sans MS" panose="030F0702030302020204" pitchFamily="66" charset="0"/>
              </a:rPr>
              <a:t>John </a:t>
            </a:r>
            <a:r>
              <a:rPr lang="en-CA" altLang="en-US" sz="3200" dirty="0">
                <a:latin typeface="Comic Sans MS" panose="030F0702030302020204" pitchFamily="66" charset="0"/>
              </a:rPr>
              <a:t>A. Macdonald’s government had many crises, most of them about the railway. Some people think that Macdonald saw Riel’s pressure as a good thing. He could allow Riel to make trouble. Military could be sent by train to defend Canada. Then, everybody would see the value of having a railway. Then they would give him the money to continue building the railway</a:t>
            </a:r>
            <a:r>
              <a:rPr lang="en-CA" altLang="en-US" sz="3200" dirty="0" smtClean="0">
                <a:latin typeface="Comic Sans MS" panose="030F0702030302020204" pitchFamily="66" charset="0"/>
              </a:rPr>
              <a:t>.</a:t>
            </a:r>
          </a:p>
          <a:p>
            <a:endParaRPr lang="en-CA" altLang="en-US" sz="3200" dirty="0">
              <a:latin typeface="Comic Sans MS" panose="030F0702030302020204" pitchFamily="66" charset="0"/>
            </a:endParaRPr>
          </a:p>
          <a:p>
            <a:r>
              <a:rPr lang="en-CA" altLang="en-US" sz="3200" dirty="0">
                <a:latin typeface="Comic Sans MS" panose="030F0702030302020204" pitchFamily="66" charset="0"/>
              </a:rPr>
              <a:t>Lawrence Clarke </a:t>
            </a:r>
            <a:r>
              <a:rPr lang="en-CA" altLang="en-US" sz="3200" dirty="0" smtClean="0">
                <a:latin typeface="Comic Sans MS" panose="030F0702030302020204" pitchFamily="66" charset="0"/>
              </a:rPr>
              <a:t>become </a:t>
            </a:r>
            <a:r>
              <a:rPr lang="en-CA" altLang="en-US" sz="3200" dirty="0">
                <a:latin typeface="Comic Sans MS" panose="030F0702030302020204" pitchFamily="66" charset="0"/>
              </a:rPr>
              <a:t>a land speculator. He thought that if the Metis got their land, he would lose a lot of money. He wanted Riel to make trouble so that the Canadian government could send in the </a:t>
            </a:r>
            <a:r>
              <a:rPr lang="en-CA" altLang="en-US" sz="3200" dirty="0" smtClean="0">
                <a:latin typeface="Comic Sans MS" panose="030F0702030302020204" pitchFamily="66" charset="0"/>
              </a:rPr>
              <a:t>military. Clarke started </a:t>
            </a:r>
            <a:r>
              <a:rPr lang="en-CA" altLang="en-US" sz="3200" dirty="0">
                <a:latin typeface="Comic Sans MS" panose="030F0702030302020204" pitchFamily="66" charset="0"/>
              </a:rPr>
              <a:t>false rumors to build tension in the Metis community</a:t>
            </a:r>
            <a:r>
              <a:rPr lang="en-CA" altLang="en-US" dirty="0">
                <a:latin typeface="Comic Sans MS" panose="030F0702030302020204" pitchFamily="66" charset="0"/>
              </a:rPr>
              <a:t>. </a:t>
            </a:r>
          </a:p>
          <a:p>
            <a:endParaRPr lang="en-US" altLang="en-US" sz="1800" dirty="0" smtClean="0"/>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799"/>
            <a:ext cx="4495800"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4405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“Justice Commands Us”</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85000" lnSpcReduction="20000"/>
          </a:bodyPr>
          <a:lstStyle/>
          <a:p>
            <a:r>
              <a:rPr lang="en-CA" altLang="en-US" sz="2400" dirty="0" smtClean="0">
                <a:latin typeface="Comic Sans MS" panose="030F0702030302020204" pitchFamily="66" charset="0"/>
              </a:rPr>
              <a:t>The </a:t>
            </a:r>
            <a:r>
              <a:rPr lang="en-CA" altLang="en-US" sz="2400" dirty="0">
                <a:latin typeface="Comic Sans MS" panose="030F0702030302020204" pitchFamily="66" charset="0"/>
              </a:rPr>
              <a:t>Metis knew that the Canadian government had acknowledged the Metis Bill of Rights. Riel decided to send another petition. </a:t>
            </a:r>
            <a:endParaRPr lang="en-CA" altLang="en-US" sz="2400" dirty="0" smtClean="0">
              <a:latin typeface="Comic Sans MS" panose="030F0702030302020204" pitchFamily="66" charset="0"/>
            </a:endParaRPr>
          </a:p>
          <a:p>
            <a:endParaRPr lang="en-CA" altLang="en-US" sz="2400" dirty="0">
              <a:latin typeface="Comic Sans MS" panose="030F0702030302020204" pitchFamily="66" charset="0"/>
            </a:endParaRPr>
          </a:p>
          <a:p>
            <a:r>
              <a:rPr lang="en-CA" altLang="en-US" sz="2400" dirty="0" smtClean="0">
                <a:latin typeface="Comic Sans MS" panose="030F0702030302020204" pitchFamily="66" charset="0"/>
              </a:rPr>
              <a:t>This </a:t>
            </a:r>
            <a:r>
              <a:rPr lang="en-CA" altLang="en-US" sz="2400" dirty="0">
                <a:latin typeface="Comic Sans MS" panose="030F0702030302020204" pitchFamily="66" charset="0"/>
              </a:rPr>
              <a:t>petition demanded responsible government for the North-West Territories. They asked Lawrence Clarke to be their representative and present their petition to Ottawa</a:t>
            </a:r>
            <a:r>
              <a:rPr lang="en-CA" altLang="en-US" sz="2400" dirty="0" smtClean="0">
                <a:latin typeface="Comic Sans MS" panose="030F0702030302020204" pitchFamily="66" charset="0"/>
              </a:rPr>
              <a:t>.</a:t>
            </a:r>
          </a:p>
          <a:p>
            <a:endParaRPr lang="en-CA" altLang="en-US" sz="2400" dirty="0">
              <a:latin typeface="Comic Sans MS" panose="030F0702030302020204" pitchFamily="66" charset="0"/>
            </a:endParaRPr>
          </a:p>
          <a:p>
            <a:r>
              <a:rPr lang="en-CA" altLang="en-US" sz="2400" dirty="0">
                <a:latin typeface="Comic Sans MS" panose="030F0702030302020204" pitchFamily="66" charset="0"/>
              </a:rPr>
              <a:t>Clarke came back and said that Ottawa opposed the petition. Riel spoke to the </a:t>
            </a:r>
            <a:r>
              <a:rPr lang="en-CA" altLang="en-US" sz="2400" dirty="0" smtClean="0">
                <a:latin typeface="Comic Sans MS" panose="030F0702030302020204" pitchFamily="66" charset="0"/>
              </a:rPr>
              <a:t>Metis at </a:t>
            </a:r>
            <a:r>
              <a:rPr lang="en-CA" altLang="en-US" sz="2400" dirty="0" err="1" smtClean="0">
                <a:latin typeface="Comic Sans MS" panose="030F0702030302020204" pitchFamily="66" charset="0"/>
              </a:rPr>
              <a:t>Batoche</a:t>
            </a:r>
            <a:r>
              <a:rPr lang="en-CA" altLang="en-US" sz="2400" dirty="0" smtClean="0">
                <a:latin typeface="Comic Sans MS" panose="030F0702030302020204" pitchFamily="66" charset="0"/>
              </a:rPr>
              <a:t> </a:t>
            </a:r>
            <a:r>
              <a:rPr lang="en-CA" altLang="en-US" sz="2400" dirty="0">
                <a:latin typeface="Comic Sans MS" panose="030F0702030302020204" pitchFamily="66" charset="0"/>
              </a:rPr>
              <a:t>on March 19. He said that a peaceful solution was impossible. The Canadian government was determined to make war. He said, “Justice commands us to take up arms”. </a:t>
            </a:r>
          </a:p>
          <a:p>
            <a:endParaRPr lang="en-US" altLang="en-US" sz="1800" dirty="0" smtClean="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4958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1277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Conflict Begins</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62500" lnSpcReduction="20000"/>
          </a:bodyPr>
          <a:lstStyle/>
          <a:p>
            <a:r>
              <a:rPr lang="en-CA" altLang="en-US" sz="3200" dirty="0" smtClean="0">
                <a:latin typeface="Comic Sans MS" panose="030F0702030302020204" pitchFamily="66" charset="0"/>
              </a:rPr>
              <a:t>The </a:t>
            </a:r>
            <a:r>
              <a:rPr lang="en-CA" altLang="en-US" sz="3200" dirty="0">
                <a:latin typeface="Comic Sans MS" panose="030F0702030302020204" pitchFamily="66" charset="0"/>
              </a:rPr>
              <a:t>only North West Mounted Police (NWMP) in the area was the group at Fort Carlton</a:t>
            </a:r>
            <a:r>
              <a:rPr lang="en-CA" altLang="en-US" sz="3200" dirty="0" smtClean="0">
                <a:latin typeface="Comic Sans MS" panose="030F0702030302020204" pitchFamily="66" charset="0"/>
              </a:rPr>
              <a:t>.</a:t>
            </a:r>
          </a:p>
          <a:p>
            <a:pPr marL="0" indent="0">
              <a:buNone/>
            </a:pPr>
            <a:r>
              <a:rPr lang="en-CA" altLang="en-US" sz="3200" dirty="0" smtClean="0">
                <a:latin typeface="Comic Sans MS" panose="030F0702030302020204" pitchFamily="66" charset="0"/>
              </a:rPr>
              <a:t> </a:t>
            </a:r>
            <a:endParaRPr lang="en-CA" altLang="en-US" sz="3200" dirty="0">
              <a:latin typeface="Comic Sans MS" panose="030F0702030302020204" pitchFamily="66" charset="0"/>
            </a:endParaRPr>
          </a:p>
          <a:p>
            <a:r>
              <a:rPr lang="en-CA" altLang="en-US" sz="3200" dirty="0">
                <a:latin typeface="Comic Sans MS" panose="030F0702030302020204" pitchFamily="66" charset="0"/>
              </a:rPr>
              <a:t>Reinforcements were coming, but would take a week to arrive. Metis went to Fort Carlton to seize supplies. </a:t>
            </a:r>
            <a:endParaRPr lang="en-CA" altLang="en-US" sz="3200" dirty="0" smtClean="0">
              <a:latin typeface="Comic Sans MS" panose="030F0702030302020204" pitchFamily="66" charset="0"/>
            </a:endParaRPr>
          </a:p>
          <a:p>
            <a:endParaRPr lang="en-CA" altLang="en-US" sz="3200" dirty="0">
              <a:latin typeface="Comic Sans MS" panose="030F0702030302020204" pitchFamily="66" charset="0"/>
            </a:endParaRPr>
          </a:p>
          <a:p>
            <a:r>
              <a:rPr lang="en-CA" altLang="en-US" sz="3200" dirty="0">
                <a:latin typeface="Comic Sans MS" panose="030F0702030302020204" pitchFamily="66" charset="0"/>
              </a:rPr>
              <a:t>Lawrence Clarke sent a message to the reinforcements to come one day later. He also sent a message to NWMP leader Crozier. He called Crozier a coward. Crozier was angry and came out with his men to fight. The NWMP met the Metis at Duck Lake on March 26. The Metis won the Battle of Duck Lake with 12 NWMP dead and 25 wounded. Crozier escaped Fort Carlton the next day</a:t>
            </a:r>
            <a:r>
              <a:rPr lang="en-CA" altLang="en-US" sz="3200" dirty="0" smtClean="0">
                <a:latin typeface="Comic Sans MS" panose="030F0702030302020204" pitchFamily="66" charset="0"/>
              </a:rPr>
              <a:t>.</a:t>
            </a:r>
            <a:endParaRPr lang="en-CA" altLang="en-US" sz="3200" dirty="0">
              <a:latin typeface="Comic Sans MS" panose="030F0702030302020204" pitchFamily="66" charset="0"/>
            </a:endParaRPr>
          </a:p>
          <a:p>
            <a:endParaRPr lang="en-US" altLang="en-US" sz="1800" dirty="0" smtClean="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434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7930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Battles at Fish Creek and </a:t>
            </a:r>
            <a:r>
              <a:rPr lang="en-US" altLang="en-US" sz="2800" dirty="0" err="1" smtClean="0">
                <a:latin typeface="Comic Sans MS" charset="0"/>
              </a:rPr>
              <a:t>Batoche</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smtClean="0">
                <a:latin typeface="Comic Sans MS" panose="030F0702030302020204" pitchFamily="66" charset="0"/>
              </a:rPr>
              <a:t>The </a:t>
            </a:r>
            <a:r>
              <a:rPr lang="en-CA" altLang="en-US" sz="1900" dirty="0">
                <a:latin typeface="Comic Sans MS" panose="030F0702030302020204" pitchFamily="66" charset="0"/>
              </a:rPr>
              <a:t>Canadian government sent more than 5000 Canadian soldiers to the Northwest Territories. They came on the new railway</a:t>
            </a:r>
            <a:r>
              <a:rPr lang="en-CA" altLang="en-US" sz="1900" dirty="0" smtClean="0">
                <a:latin typeface="Comic Sans MS" panose="030F0702030302020204" pitchFamily="66" charset="0"/>
              </a:rPr>
              <a:t>.</a:t>
            </a:r>
          </a:p>
          <a:p>
            <a:endParaRPr lang="en-CA" altLang="en-US" sz="1900" dirty="0">
              <a:latin typeface="Comic Sans MS" panose="030F0702030302020204" pitchFamily="66" charset="0"/>
            </a:endParaRPr>
          </a:p>
          <a:p>
            <a:r>
              <a:rPr lang="en-CA" altLang="en-US" sz="1900" dirty="0" smtClean="0">
                <a:latin typeface="Comic Sans MS" panose="030F0702030302020204" pitchFamily="66" charset="0"/>
              </a:rPr>
              <a:t>Gabriel Dumont’s Metis warriors ambushed the Canadian troops </a:t>
            </a:r>
            <a:r>
              <a:rPr lang="en-CA" altLang="en-US" sz="1900" dirty="0">
                <a:latin typeface="Comic Sans MS" panose="030F0702030302020204" pitchFamily="66" charset="0"/>
              </a:rPr>
              <a:t>at Fish Creek. Less than 300 Metis stopped 1600 Canadian militia</a:t>
            </a:r>
            <a:r>
              <a:rPr lang="en-CA" altLang="en-US" sz="1900" dirty="0" smtClean="0">
                <a:latin typeface="Comic Sans MS" panose="030F0702030302020204" pitchFamily="66" charset="0"/>
              </a:rPr>
              <a:t>.</a:t>
            </a:r>
          </a:p>
          <a:p>
            <a:endParaRPr lang="en-CA" altLang="en-US" sz="1900" dirty="0">
              <a:latin typeface="Comic Sans MS" panose="030F0702030302020204" pitchFamily="66" charset="0"/>
            </a:endParaRPr>
          </a:p>
          <a:p>
            <a:r>
              <a:rPr lang="en-CA" altLang="en-US" sz="1900" dirty="0" smtClean="0">
                <a:latin typeface="Comic Sans MS" panose="030F0702030302020204" pitchFamily="66" charset="0"/>
              </a:rPr>
              <a:t>Canadian </a:t>
            </a:r>
            <a:r>
              <a:rPr lang="en-CA" altLang="en-US" sz="1900" dirty="0">
                <a:latin typeface="Comic Sans MS" panose="030F0702030302020204" pitchFamily="66" charset="0"/>
              </a:rPr>
              <a:t>troops attacked </a:t>
            </a:r>
            <a:r>
              <a:rPr lang="en-CA" altLang="en-US" sz="1900" dirty="0" err="1" smtClean="0">
                <a:latin typeface="Comic Sans MS" panose="030F0702030302020204" pitchFamily="66" charset="0"/>
              </a:rPr>
              <a:t>Batoche</a:t>
            </a:r>
            <a:r>
              <a:rPr lang="en-CA" altLang="en-US" sz="1900" dirty="0" smtClean="0">
                <a:latin typeface="Comic Sans MS" panose="030F0702030302020204" pitchFamily="66" charset="0"/>
              </a:rPr>
              <a:t>. They </a:t>
            </a:r>
            <a:r>
              <a:rPr lang="en-CA" altLang="en-US" sz="1900" dirty="0">
                <a:latin typeface="Comic Sans MS" panose="030F0702030302020204" pitchFamily="66" charset="0"/>
              </a:rPr>
              <a:t>had better guns </a:t>
            </a:r>
            <a:r>
              <a:rPr lang="en-CA" altLang="en-US" sz="1900" dirty="0" smtClean="0">
                <a:latin typeface="Comic Sans MS" panose="030F0702030302020204" pitchFamily="66" charset="0"/>
              </a:rPr>
              <a:t>than the Metis. The Metis </a:t>
            </a:r>
            <a:r>
              <a:rPr lang="en-CA" altLang="en-US" sz="1900" dirty="0">
                <a:latin typeface="Comic Sans MS" panose="030F0702030302020204" pitchFamily="66" charset="0"/>
              </a:rPr>
              <a:t>ran out of ammunition after fighting for three days. They were exhausted, and half of them were wounded. Dumont fled to the United States. Riel surrendered on May </a:t>
            </a:r>
            <a:r>
              <a:rPr lang="en-CA" altLang="en-US" sz="1900" dirty="0" smtClean="0">
                <a:latin typeface="Comic Sans MS" panose="030F0702030302020204" pitchFamily="66" charset="0"/>
              </a:rPr>
              <a:t>15, 1885.</a:t>
            </a:r>
            <a:endParaRPr lang="en-US" altLang="en-US" sz="1900"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370" y="1066800"/>
            <a:ext cx="463463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8000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Trial of Louis Riel</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2000" dirty="0" smtClean="0">
                <a:latin typeface="Comic Sans MS" panose="030F0702030302020204" pitchFamily="66" charset="0"/>
              </a:rPr>
              <a:t>After </a:t>
            </a:r>
            <a:r>
              <a:rPr lang="en-CA" altLang="en-US" sz="2000" dirty="0">
                <a:latin typeface="Comic Sans MS" panose="030F0702030302020204" pitchFamily="66" charset="0"/>
              </a:rPr>
              <a:t>his surrender, Louis Riel was taken to Regina to stand trial. He was on trial for treason. </a:t>
            </a:r>
            <a:endParaRPr lang="en-CA" altLang="en-US" sz="2000" dirty="0" smtClean="0">
              <a:latin typeface="Comic Sans MS" panose="030F0702030302020204" pitchFamily="66" charset="0"/>
            </a:endParaRPr>
          </a:p>
          <a:p>
            <a:endParaRPr lang="en-CA" altLang="en-US" sz="2000" dirty="0">
              <a:latin typeface="Comic Sans MS" panose="030F0702030302020204" pitchFamily="66" charset="0"/>
            </a:endParaRPr>
          </a:p>
          <a:p>
            <a:r>
              <a:rPr lang="en-CA" altLang="en-US" sz="2000" dirty="0" smtClean="0">
                <a:latin typeface="Comic Sans MS" panose="030F0702030302020204" pitchFamily="66" charset="0"/>
              </a:rPr>
              <a:t>Riel </a:t>
            </a:r>
            <a:r>
              <a:rPr lang="en-CA" altLang="en-US" sz="2000" dirty="0">
                <a:latin typeface="Comic Sans MS" panose="030F0702030302020204" pitchFamily="66" charset="0"/>
              </a:rPr>
              <a:t>was defended by two </a:t>
            </a:r>
            <a:r>
              <a:rPr lang="en-CA" altLang="en-US" sz="2000" dirty="0" smtClean="0">
                <a:latin typeface="Comic Sans MS" panose="030F0702030302020204" pitchFamily="66" charset="0"/>
              </a:rPr>
              <a:t>lawyers. They </a:t>
            </a:r>
            <a:r>
              <a:rPr lang="en-CA" altLang="en-US" sz="2000" dirty="0">
                <a:latin typeface="Comic Sans MS" panose="030F0702030302020204" pitchFamily="66" charset="0"/>
              </a:rPr>
              <a:t>wanted to show that he was not guilty because he was insane. Riel did not want to use this strategy. </a:t>
            </a:r>
            <a:r>
              <a:rPr lang="en-CA" altLang="en-US" sz="2000" dirty="0" smtClean="0">
                <a:latin typeface="Comic Sans MS" panose="030F0702030302020204" pitchFamily="66" charset="0"/>
              </a:rPr>
              <a:t>He </a:t>
            </a:r>
            <a:r>
              <a:rPr lang="en-CA" altLang="en-US" sz="2000" dirty="0">
                <a:latin typeface="Comic Sans MS" panose="030F0702030302020204" pitchFamily="66" charset="0"/>
              </a:rPr>
              <a:t>wanted to make it clear that the Canadian government was trying to destroy the Metis</a:t>
            </a:r>
            <a:r>
              <a:rPr lang="en-CA" altLang="en-US" sz="2000" dirty="0" smtClean="0">
                <a:latin typeface="Comic Sans MS" panose="030F0702030302020204" pitchFamily="66" charset="0"/>
              </a:rPr>
              <a:t>.</a:t>
            </a:r>
          </a:p>
          <a:p>
            <a:endParaRPr lang="en-CA" altLang="en-US" sz="2000" dirty="0">
              <a:latin typeface="Comic Sans MS" panose="030F0702030302020204" pitchFamily="66" charset="0"/>
            </a:endParaRPr>
          </a:p>
          <a:p>
            <a:r>
              <a:rPr lang="en-CA" altLang="en-US" sz="2000" dirty="0" smtClean="0">
                <a:latin typeface="Comic Sans MS" panose="030F0702030302020204" pitchFamily="66" charset="0"/>
              </a:rPr>
              <a:t>The </a:t>
            </a:r>
            <a:r>
              <a:rPr lang="en-CA" altLang="en-US" sz="2000" dirty="0">
                <a:latin typeface="Comic Sans MS" panose="030F0702030302020204" pitchFamily="66" charset="0"/>
              </a:rPr>
              <a:t>trial started on July 28, 1885. The jury found Riel to be guilty on August 1. He was sentenced to death and executed on November 16.</a:t>
            </a:r>
          </a:p>
          <a:p>
            <a:endParaRPr lang="en-US" altLang="en-US" sz="2000" dirty="0" smtClean="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648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1114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Aftermath of the Uprising</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2000" dirty="0">
                <a:latin typeface="Comic Sans MS" panose="030F0702030302020204" pitchFamily="66" charset="0"/>
              </a:rPr>
              <a:t>The consequences of the Northwest Uprising were very bad for Metis. They lost the title to their land, and had to move farther north and west. They could not own land, so they had to live on public land, such as on roads. They faced decades of discrimination and prejudice. Many Metis moved to cities so they could hide their Metis identity. </a:t>
            </a:r>
            <a:endParaRPr lang="en-CA" altLang="en-US" sz="2000" dirty="0" smtClean="0">
              <a:latin typeface="Comic Sans MS" panose="030F0702030302020204" pitchFamily="66" charset="0"/>
            </a:endParaRPr>
          </a:p>
          <a:p>
            <a:endParaRPr lang="en-CA" altLang="en-US" sz="2000" dirty="0">
              <a:latin typeface="Comic Sans MS" panose="030F0702030302020204" pitchFamily="66" charset="0"/>
            </a:endParaRPr>
          </a:p>
          <a:p>
            <a:r>
              <a:rPr lang="en-CA" altLang="en-US" sz="2000" dirty="0">
                <a:latin typeface="Comic Sans MS" panose="030F0702030302020204" pitchFamily="66" charset="0"/>
              </a:rPr>
              <a:t>Many First Nations people also suffered in the uprising. Many were charged with treason, and also executed. Even the ones who were not executed usually died in prison.</a:t>
            </a:r>
          </a:p>
          <a:p>
            <a:endParaRPr lang="en-US" altLang="en-US" sz="2000" dirty="0" smtClean="0"/>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572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0992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Who Will Build the Railway?</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US" altLang="en-US" sz="2000" dirty="0" smtClean="0">
                <a:latin typeface="Comic Sans MS" panose="030F0702030302020204" pitchFamily="66" charset="0"/>
              </a:rPr>
              <a:t>In 1871, </a:t>
            </a:r>
            <a:r>
              <a:rPr lang="en-CA" altLang="en-US" sz="2000" dirty="0">
                <a:latin typeface="Comic Sans MS" panose="030F0702030302020204" pitchFamily="66" charset="0"/>
              </a:rPr>
              <a:t>British Columbia entered Confederation based </a:t>
            </a:r>
            <a:r>
              <a:rPr lang="en-CA" altLang="en-US" sz="2000" dirty="0" smtClean="0">
                <a:latin typeface="Comic Sans MS" panose="030F0702030302020204" pitchFamily="66" charset="0"/>
              </a:rPr>
              <a:t>on a promise of a </a:t>
            </a:r>
            <a:r>
              <a:rPr lang="en-CA" altLang="en-US" sz="2000" dirty="0">
                <a:latin typeface="Comic Sans MS" panose="030F0702030302020204" pitchFamily="66" charset="0"/>
              </a:rPr>
              <a:t>transcontinental railway </a:t>
            </a:r>
            <a:r>
              <a:rPr lang="en-CA" altLang="en-US" sz="2000" dirty="0" smtClean="0">
                <a:latin typeface="Comic Sans MS" panose="030F0702030302020204" pitchFamily="66" charset="0"/>
              </a:rPr>
              <a:t>connecting </a:t>
            </a:r>
            <a:r>
              <a:rPr lang="en-CA" altLang="en-US" sz="2000" dirty="0">
                <a:latin typeface="Comic Sans MS" panose="030F0702030302020204" pitchFamily="66" charset="0"/>
              </a:rPr>
              <a:t>it to the rest of Canada within 10 </a:t>
            </a:r>
            <a:r>
              <a:rPr lang="en-CA" altLang="en-US" sz="2000" dirty="0" smtClean="0">
                <a:latin typeface="Comic Sans MS" panose="030F0702030302020204" pitchFamily="66" charset="0"/>
              </a:rPr>
              <a:t>years.</a:t>
            </a:r>
          </a:p>
          <a:p>
            <a:endParaRPr lang="en-CA" altLang="en-US" sz="2000" dirty="0" smtClean="0">
              <a:latin typeface="Comic Sans MS" panose="030F0702030302020204" pitchFamily="66" charset="0"/>
            </a:endParaRPr>
          </a:p>
          <a:p>
            <a:r>
              <a:rPr lang="en-CA" altLang="en-US" sz="2000" dirty="0">
                <a:latin typeface="Comic Sans MS" panose="030F0702030302020204" pitchFamily="66" charset="0"/>
              </a:rPr>
              <a:t>To build the railroad, Macdonald needed outside backers to help build and finance the </a:t>
            </a:r>
            <a:r>
              <a:rPr lang="en-CA" altLang="en-US" sz="2000" dirty="0" smtClean="0">
                <a:latin typeface="Comic Sans MS" panose="030F0702030302020204" pitchFamily="66" charset="0"/>
              </a:rPr>
              <a:t>project.</a:t>
            </a:r>
          </a:p>
          <a:p>
            <a:endParaRPr lang="en-US" altLang="en-US" sz="2000" dirty="0">
              <a:latin typeface="Comic Sans MS" panose="030F0702030302020204" pitchFamily="66" charset="0"/>
            </a:endParaRPr>
          </a:p>
          <a:p>
            <a:r>
              <a:rPr lang="en-CA" altLang="en-US" sz="2000" dirty="0" smtClean="0">
                <a:latin typeface="Comic Sans MS" panose="030F0702030302020204" pitchFamily="66" charset="0"/>
              </a:rPr>
              <a:t>Hugh </a:t>
            </a:r>
            <a:r>
              <a:rPr lang="en-CA" altLang="en-US" sz="2000" dirty="0">
                <a:latin typeface="Comic Sans MS" panose="030F0702030302020204" pitchFamily="66" charset="0"/>
              </a:rPr>
              <a:t>Allan, </a:t>
            </a:r>
            <a:r>
              <a:rPr lang="en-CA" altLang="en-US" sz="2000" dirty="0" smtClean="0">
                <a:latin typeface="Comic Sans MS" panose="030F0702030302020204" pitchFamily="66" charset="0"/>
              </a:rPr>
              <a:t>a Canadian </a:t>
            </a:r>
            <a:r>
              <a:rPr lang="en-CA" altLang="en-US" sz="2000" dirty="0">
                <a:latin typeface="Comic Sans MS" panose="030F0702030302020204" pitchFamily="66" charset="0"/>
              </a:rPr>
              <a:t>shipping and manufacturing </a:t>
            </a:r>
            <a:r>
              <a:rPr lang="en-CA" altLang="en-US" sz="2000" dirty="0" smtClean="0">
                <a:latin typeface="Comic Sans MS" panose="030F0702030302020204" pitchFamily="66" charset="0"/>
              </a:rPr>
              <a:t>tycoon created the Canadian Pacific Railroad company. </a:t>
            </a:r>
            <a:r>
              <a:rPr lang="en-CA" altLang="en-US" sz="2000" dirty="0">
                <a:latin typeface="Comic Sans MS" panose="030F0702030302020204" pitchFamily="66" charset="0"/>
              </a:rPr>
              <a:t>However, this was not </a:t>
            </a:r>
            <a:r>
              <a:rPr lang="en-CA" altLang="en-US" sz="2000" dirty="0" smtClean="0">
                <a:latin typeface="Comic Sans MS" panose="030F0702030302020204" pitchFamily="66" charset="0"/>
              </a:rPr>
              <a:t>a Canadian </a:t>
            </a:r>
            <a:r>
              <a:rPr lang="en-CA" altLang="en-US" sz="2000" dirty="0">
                <a:latin typeface="Comic Sans MS" panose="030F0702030302020204" pitchFamily="66" charset="0"/>
              </a:rPr>
              <a:t>company, the CPR was actually controlled by the Northern Pacific Railway, </a:t>
            </a:r>
            <a:r>
              <a:rPr lang="en-CA" altLang="en-US" sz="2000" dirty="0" smtClean="0">
                <a:latin typeface="Comic Sans MS" panose="030F0702030302020204" pitchFamily="66" charset="0"/>
              </a:rPr>
              <a:t>owned by American, </a:t>
            </a:r>
            <a:r>
              <a:rPr lang="en-CA" altLang="en-US" sz="2000" dirty="0">
                <a:latin typeface="Comic Sans MS" panose="030F0702030302020204" pitchFamily="66" charset="0"/>
              </a:rPr>
              <a:t>Jay </a:t>
            </a:r>
            <a:r>
              <a:rPr lang="en-CA" altLang="en-US" sz="2000" dirty="0" smtClean="0">
                <a:latin typeface="Comic Sans MS" panose="030F0702030302020204" pitchFamily="66" charset="0"/>
              </a:rPr>
              <a:t>Cooke</a:t>
            </a:r>
            <a:r>
              <a:rPr lang="en-CA" altLang="en-US" sz="2000" dirty="0">
                <a:latin typeface="Comic Sans MS" panose="030F0702030302020204" pitchFamily="66" charset="0"/>
              </a:rPr>
              <a:t>.</a:t>
            </a:r>
          </a:p>
          <a:p>
            <a:endParaRPr lang="en-CA" altLang="en-US" sz="2000" dirty="0"/>
          </a:p>
          <a:p>
            <a:endParaRPr lang="en-US" alt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1066800"/>
            <a:ext cx="452437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9713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Manitoba Act</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10000"/>
          </a:bodyPr>
          <a:lstStyle/>
          <a:p>
            <a:pPr eaLnBrk="1" hangingPunct="1"/>
            <a:r>
              <a:rPr lang="en-US" altLang="en-US" sz="2200" dirty="0" smtClean="0">
                <a:latin typeface="Comic Sans MS" charset="0"/>
              </a:rPr>
              <a:t>The Manitoba Act was passed in 1870, making the lands surrounding the Red River the new province of Manitoba.</a:t>
            </a:r>
          </a:p>
          <a:p>
            <a:pPr eaLnBrk="1" hangingPunct="1"/>
            <a:endParaRPr lang="en-US" altLang="en-US" sz="2200" dirty="0">
              <a:latin typeface="Comic Sans MS" charset="0"/>
            </a:endParaRPr>
          </a:p>
          <a:p>
            <a:pPr eaLnBrk="1" hangingPunct="1"/>
            <a:r>
              <a:rPr lang="en-US" altLang="en-US" sz="2200" dirty="0" smtClean="0">
                <a:latin typeface="Comic Sans MS" charset="0"/>
              </a:rPr>
              <a:t>The act made French and English the official languages of the province, and made two education systems – one Protestant and one Roman Catholic. In addition, 566,580 hectares were put aside for the “children of the Metis” as farmland, and the rights of the Metis to their existing lands were protected.</a:t>
            </a:r>
          </a:p>
          <a:p>
            <a:pPr eaLnBrk="1" hangingPunct="1"/>
            <a:endParaRPr lang="en-US" altLang="en-US" sz="2200" dirty="0">
              <a:latin typeface="Comic Sans MS" charset="0"/>
            </a:endParaRPr>
          </a:p>
          <a:p>
            <a:pPr lvl="0">
              <a:buClr>
                <a:srgbClr val="B13F9A"/>
              </a:buClr>
            </a:pPr>
            <a:r>
              <a:rPr lang="en-US" altLang="en-US" sz="2200" dirty="0" smtClean="0">
                <a:latin typeface="Comic Sans MS" charset="0"/>
              </a:rPr>
              <a:t>The Metis provisional government ended and Manitoba became firmly under the control of Ottawa.</a:t>
            </a:r>
            <a:endParaRPr lang="en-US" altLang="en-US" sz="2200" dirty="0">
              <a:latin typeface="Comic Sans MS" charset="0"/>
            </a:endParaRPr>
          </a:p>
          <a:p>
            <a:pPr eaLnBrk="1" hangingPunct="1"/>
            <a:endParaRPr lang="en-US" altLang="en-US" sz="2200" dirty="0" smtClean="0">
              <a:latin typeface="Comic Sans MS" charset="0"/>
            </a:endParaRPr>
          </a:p>
          <a:p>
            <a:pPr eaLnBrk="1" hangingPunct="1"/>
            <a:endParaRPr lang="en-US" altLang="en-US" sz="2000" dirty="0">
              <a:latin typeface="Comic Sans MS" charset="0"/>
            </a:endParaRPr>
          </a:p>
          <a:p>
            <a:endParaRPr lang="en-US" altLang="en-US" sz="1800" dirty="0" smtClean="0"/>
          </a:p>
          <a:p>
            <a:pPr eaLnBrk="1" hangingPunct="1">
              <a:buFontTx/>
              <a:buNone/>
            </a:pPr>
            <a:endParaRPr lang="en-US" altLang="en-US" sz="1800" dirty="0" smtClean="0"/>
          </a:p>
          <a:p>
            <a:pPr eaLnBrk="1" hangingPunct="1">
              <a:buFontTx/>
              <a:buNone/>
            </a:pPr>
            <a:endParaRPr lang="en-US" altLang="en-US" sz="1800" dirty="0" smtClean="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1"/>
            <a:ext cx="4648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Pacific Scandal</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smtClean="0">
                <a:latin typeface="Comic Sans MS" panose="030F0702030302020204" pitchFamily="66" charset="0"/>
              </a:rPr>
              <a:t>In </a:t>
            </a:r>
            <a:r>
              <a:rPr lang="en-CA" altLang="en-US" sz="1900" dirty="0">
                <a:latin typeface="Comic Sans MS" panose="030F0702030302020204" pitchFamily="66" charset="0"/>
              </a:rPr>
              <a:t>1872, Macdonald called the first election in Canada since Confederation. </a:t>
            </a:r>
            <a:r>
              <a:rPr lang="en-CA" altLang="en-US" sz="1900" dirty="0" smtClean="0">
                <a:latin typeface="Comic Sans MS" panose="030F0702030302020204" pitchFamily="66" charset="0"/>
              </a:rPr>
              <a:t>Macdonald </a:t>
            </a:r>
            <a:r>
              <a:rPr lang="en-CA" altLang="en-US" sz="1900" dirty="0">
                <a:latin typeface="Comic Sans MS" panose="030F0702030302020204" pitchFamily="66" charset="0"/>
              </a:rPr>
              <a:t>realized that he needed more money in order to successfully </a:t>
            </a:r>
            <a:r>
              <a:rPr lang="en-CA" altLang="en-US" sz="1900" dirty="0" smtClean="0">
                <a:latin typeface="Comic Sans MS" panose="030F0702030302020204" pitchFamily="66" charset="0"/>
              </a:rPr>
              <a:t>campaign during the election.</a:t>
            </a:r>
          </a:p>
          <a:p>
            <a:endParaRPr lang="en-US" altLang="en-US" sz="1900" dirty="0">
              <a:latin typeface="Comic Sans MS" panose="030F0702030302020204" pitchFamily="66" charset="0"/>
            </a:endParaRPr>
          </a:p>
          <a:p>
            <a:r>
              <a:rPr lang="en-CA" altLang="en-US" sz="1900" dirty="0" smtClean="0">
                <a:latin typeface="Comic Sans MS" panose="030F0702030302020204" pitchFamily="66" charset="0"/>
              </a:rPr>
              <a:t>Macdonald asked </a:t>
            </a:r>
            <a:r>
              <a:rPr lang="en-CA" altLang="en-US" sz="1900" dirty="0">
                <a:latin typeface="Comic Sans MS" panose="030F0702030302020204" pitchFamily="66" charset="0"/>
              </a:rPr>
              <a:t>George-Etienne Cartier to ask Hugh Allan if he would agree to finance Macdonald’s next election campaign in exchange for a </a:t>
            </a:r>
            <a:r>
              <a:rPr lang="en-CA" altLang="en-US" sz="1900" dirty="0" smtClean="0">
                <a:latin typeface="Comic Sans MS" panose="030F0702030302020204" pitchFamily="66" charset="0"/>
              </a:rPr>
              <a:t>contract </a:t>
            </a:r>
            <a:r>
              <a:rPr lang="en-CA" altLang="en-US" sz="1900" dirty="0">
                <a:latin typeface="Comic Sans MS" panose="030F0702030302020204" pitchFamily="66" charset="0"/>
              </a:rPr>
              <a:t>to build the </a:t>
            </a:r>
            <a:r>
              <a:rPr lang="en-CA" altLang="en-US" sz="1900" dirty="0" smtClean="0">
                <a:latin typeface="Comic Sans MS" panose="030F0702030302020204" pitchFamily="66" charset="0"/>
              </a:rPr>
              <a:t>CPR.</a:t>
            </a:r>
          </a:p>
          <a:p>
            <a:endParaRPr lang="en-US" altLang="en-US" sz="1900" dirty="0">
              <a:latin typeface="Comic Sans MS" panose="030F0702030302020204" pitchFamily="66" charset="0"/>
            </a:endParaRPr>
          </a:p>
          <a:p>
            <a:r>
              <a:rPr lang="en-CA" altLang="en-US" sz="1900" dirty="0">
                <a:latin typeface="Comic Sans MS" panose="030F0702030302020204" pitchFamily="66" charset="0"/>
              </a:rPr>
              <a:t>One of Cartier’s letters to Allan was </a:t>
            </a:r>
            <a:r>
              <a:rPr lang="en-CA" altLang="en-US" sz="1900" dirty="0" smtClean="0">
                <a:latin typeface="Comic Sans MS" panose="030F0702030302020204" pitchFamily="66" charset="0"/>
              </a:rPr>
              <a:t>publicized. It seemed to Canadians that Macdonald accepted </a:t>
            </a:r>
            <a:r>
              <a:rPr lang="en-CA" altLang="en-US" sz="1900" dirty="0">
                <a:latin typeface="Comic Sans MS" panose="030F0702030302020204" pitchFamily="66" charset="0"/>
              </a:rPr>
              <a:t>a bribe in order to secure campaign </a:t>
            </a:r>
            <a:r>
              <a:rPr lang="en-CA" altLang="en-US" sz="1900" dirty="0" smtClean="0">
                <a:latin typeface="Comic Sans MS" panose="030F0702030302020204" pitchFamily="66" charset="0"/>
              </a:rPr>
              <a:t>funding</a:t>
            </a:r>
            <a:r>
              <a:rPr lang="en-CA" altLang="en-US" sz="1900" dirty="0" smtClean="0"/>
              <a:t>.</a:t>
            </a:r>
            <a:endParaRPr lang="en-CA" altLang="en-US" sz="1900" dirty="0"/>
          </a:p>
          <a:p>
            <a:endParaRPr lang="en-CA" altLang="en-US" sz="2000" dirty="0"/>
          </a:p>
          <a:p>
            <a:endParaRPr lang="en-CA" altLang="en-US" sz="2000" dirty="0"/>
          </a:p>
          <a:p>
            <a:endParaRPr lang="en-US" altLang="en-US" sz="2000" dirty="0" smtClean="0"/>
          </a:p>
        </p:txBody>
      </p:sp>
      <p:pic>
        <p:nvPicPr>
          <p:cNvPr id="51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07" r="7935"/>
          <a:stretch/>
        </p:blipFill>
        <p:spPr bwMode="auto">
          <a:xfrm>
            <a:off x="4572000" y="990600"/>
            <a:ext cx="457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9510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Alexander Mackenzie and the Railway</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smtClean="0">
                <a:latin typeface="Comic Sans MS" panose="030F0702030302020204" pitchFamily="66" charset="0"/>
              </a:rPr>
              <a:t>Macdonald </a:t>
            </a:r>
            <a:r>
              <a:rPr lang="en-CA" altLang="en-US" sz="1900" dirty="0">
                <a:latin typeface="Comic Sans MS" panose="030F0702030302020204" pitchFamily="66" charset="0"/>
              </a:rPr>
              <a:t>stepped down as Prime Minster in </a:t>
            </a:r>
            <a:r>
              <a:rPr lang="en-CA" altLang="en-US" sz="1900" dirty="0" smtClean="0">
                <a:latin typeface="Comic Sans MS" panose="030F0702030302020204" pitchFamily="66" charset="0"/>
              </a:rPr>
              <a:t>1873. </a:t>
            </a:r>
            <a:r>
              <a:rPr lang="en-CA" altLang="en-US" sz="1900" dirty="0">
                <a:latin typeface="Comic Sans MS" panose="030F0702030302020204" pitchFamily="66" charset="0"/>
              </a:rPr>
              <a:t>T</a:t>
            </a:r>
            <a:r>
              <a:rPr lang="en-CA" altLang="en-US" sz="1900" dirty="0" smtClean="0">
                <a:latin typeface="Comic Sans MS" panose="030F0702030302020204" pitchFamily="66" charset="0"/>
              </a:rPr>
              <a:t>he </a:t>
            </a:r>
            <a:r>
              <a:rPr lang="en-CA" altLang="en-US" sz="1900" dirty="0">
                <a:latin typeface="Comic Sans MS" panose="030F0702030302020204" pitchFamily="66" charset="0"/>
              </a:rPr>
              <a:t>leader of the Liberal Party, Alexander Mackenzie, became the new Prime </a:t>
            </a:r>
            <a:r>
              <a:rPr lang="en-CA" altLang="en-US" sz="1900" dirty="0" smtClean="0">
                <a:latin typeface="Comic Sans MS" panose="030F0702030302020204" pitchFamily="66" charset="0"/>
              </a:rPr>
              <a:t>Minister.</a:t>
            </a:r>
          </a:p>
          <a:p>
            <a:endParaRPr lang="en-US" altLang="en-US" sz="1900" dirty="0">
              <a:latin typeface="Comic Sans MS" panose="030F0702030302020204" pitchFamily="66" charset="0"/>
            </a:endParaRPr>
          </a:p>
          <a:p>
            <a:r>
              <a:rPr lang="en-CA" altLang="en-US" sz="1900" dirty="0">
                <a:latin typeface="Comic Sans MS" panose="030F0702030302020204" pitchFamily="66" charset="0"/>
              </a:rPr>
              <a:t>Mackenzie </a:t>
            </a:r>
            <a:r>
              <a:rPr lang="en-CA" altLang="en-US" sz="1900" dirty="0" smtClean="0">
                <a:latin typeface="Comic Sans MS" panose="030F0702030302020204" pitchFamily="66" charset="0"/>
              </a:rPr>
              <a:t>did </a:t>
            </a:r>
            <a:r>
              <a:rPr lang="en-CA" altLang="en-US" sz="1900" dirty="0">
                <a:latin typeface="Comic Sans MS" panose="030F0702030302020204" pitchFamily="66" charset="0"/>
              </a:rPr>
              <a:t>not </a:t>
            </a:r>
            <a:r>
              <a:rPr lang="en-CA" altLang="en-US" sz="1900" dirty="0" smtClean="0">
                <a:latin typeface="Comic Sans MS" panose="030F0702030302020204" pitchFamily="66" charset="0"/>
              </a:rPr>
              <a:t>think building a railway was necessary. He thought it was a waste of time and money. An </a:t>
            </a:r>
            <a:r>
              <a:rPr lang="en-CA" altLang="en-US" sz="1900" dirty="0">
                <a:latin typeface="Comic Sans MS" panose="030F0702030302020204" pitchFamily="66" charset="0"/>
              </a:rPr>
              <a:t>economic depression </a:t>
            </a:r>
            <a:r>
              <a:rPr lang="en-CA" altLang="en-US" sz="1900" dirty="0" smtClean="0">
                <a:latin typeface="Comic Sans MS" panose="030F0702030302020204" pitchFamily="66" charset="0"/>
              </a:rPr>
              <a:t>hit </a:t>
            </a:r>
            <a:r>
              <a:rPr lang="en-CA" altLang="en-US" sz="1900" dirty="0">
                <a:latin typeface="Comic Sans MS" panose="030F0702030302020204" pitchFamily="66" charset="0"/>
              </a:rPr>
              <a:t>all of North America in 1873, </a:t>
            </a:r>
            <a:r>
              <a:rPr lang="en-CA" altLang="en-US" sz="1900" dirty="0" smtClean="0">
                <a:latin typeface="Comic Sans MS" panose="030F0702030302020204" pitchFamily="66" charset="0"/>
              </a:rPr>
              <a:t>reducing the money </a:t>
            </a:r>
            <a:r>
              <a:rPr lang="en-CA" altLang="en-US" sz="1900" dirty="0">
                <a:latin typeface="Comic Sans MS" panose="030F0702030302020204" pitchFamily="66" charset="0"/>
              </a:rPr>
              <a:t>the government </a:t>
            </a:r>
            <a:r>
              <a:rPr lang="en-CA" altLang="en-US" sz="1900" dirty="0" smtClean="0">
                <a:latin typeface="Comic Sans MS" panose="030F0702030302020204" pitchFamily="66" charset="0"/>
              </a:rPr>
              <a:t>had.</a:t>
            </a:r>
          </a:p>
          <a:p>
            <a:endParaRPr lang="en-US" altLang="en-US" sz="1900" dirty="0">
              <a:latin typeface="Comic Sans MS" panose="030F0702030302020204" pitchFamily="66" charset="0"/>
            </a:endParaRPr>
          </a:p>
          <a:p>
            <a:r>
              <a:rPr lang="en-US" altLang="en-US" sz="1900" dirty="0" smtClean="0">
                <a:latin typeface="Comic Sans MS" panose="030F0702030302020204" pitchFamily="66" charset="0"/>
              </a:rPr>
              <a:t>British Columbian politicians were mad. They threatened to withdraw from Confederation if the railway was not built as promised. Mackenzie decided to allow the railway land survey to continue.</a:t>
            </a:r>
            <a:endParaRPr lang="en-CA" altLang="en-US" sz="1900" dirty="0">
              <a:latin typeface="Comic Sans MS" panose="030F0702030302020204" pitchFamily="66" charset="0"/>
            </a:endParaRPr>
          </a:p>
          <a:p>
            <a:endParaRPr lang="en-CA" altLang="en-US" sz="2000" dirty="0" smtClean="0"/>
          </a:p>
          <a:p>
            <a:endParaRPr lang="en-CA" altLang="en-US" sz="2000" dirty="0"/>
          </a:p>
          <a:p>
            <a:endParaRPr lang="en-CA" altLang="en-US" sz="2000" dirty="0" smtClean="0"/>
          </a:p>
          <a:p>
            <a:endParaRPr lang="en-US" altLang="en-US" sz="2000" dirty="0"/>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64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1027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The National Policy</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US" altLang="en-US" sz="1900" dirty="0" smtClean="0">
                <a:latin typeface="Comic Sans MS" panose="030F0702030302020204" pitchFamily="66" charset="0"/>
              </a:rPr>
              <a:t>John A. Macdonald developed the National Policy, which became the basis of the Conservative election platform in 1878. The voters agreed with Macdonald’s vision, and he and his party returned to office with a large majority.</a:t>
            </a:r>
          </a:p>
          <a:p>
            <a:endParaRPr lang="en-US" altLang="en-US" sz="1900" dirty="0">
              <a:latin typeface="Comic Sans MS" panose="030F0702030302020204" pitchFamily="66" charset="0"/>
            </a:endParaRPr>
          </a:p>
          <a:p>
            <a:r>
              <a:rPr lang="en-CA" altLang="en-US" sz="1900" dirty="0" smtClean="0">
                <a:latin typeface="Comic Sans MS" panose="030F0702030302020204" pitchFamily="66" charset="0"/>
              </a:rPr>
              <a:t>The National Policy had three major parts. Tariffs were applied to American goods to protect Canadian manufacturing, mining, and agriculture by making American goods more expensive. Immigrant farmers were encouraged to settle the west and produce and export grain. The railway would be used to transport goods and people across Canada.</a:t>
            </a:r>
            <a:endParaRPr lang="en-US" altLang="en-US" sz="1900" dirty="0">
              <a:latin typeface="Comic Sans MS" panose="030F0702030302020204" pitchFamily="66" charset="0"/>
            </a:endParaRPr>
          </a:p>
          <a:p>
            <a:endParaRPr lang="en-US" altLang="en-US" sz="2000" dirty="0" smtClean="0"/>
          </a:p>
          <a:p>
            <a:endParaRPr lang="en-CA" altLang="en-US" sz="2000" dirty="0" smtClean="0"/>
          </a:p>
          <a:p>
            <a:pPr marL="0" indent="0">
              <a:buNone/>
            </a:pPr>
            <a:endParaRPr lang="en-CA" altLang="en-US" sz="2000" dirty="0"/>
          </a:p>
          <a:p>
            <a:endParaRPr lang="en-CA" altLang="en-US" sz="2000" dirty="0" smtClean="0"/>
          </a:p>
          <a:p>
            <a:endParaRPr lang="en-US" altLang="en-US" sz="2000" dirty="0"/>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1"/>
            <a:ext cx="441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9076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The CPR Syndicate</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smtClean="0">
                <a:latin typeface="Comic Sans MS" panose="030F0702030302020204" pitchFamily="66" charset="0"/>
              </a:rPr>
              <a:t>After </a:t>
            </a:r>
            <a:r>
              <a:rPr lang="en-CA" altLang="en-US" sz="1900" dirty="0">
                <a:latin typeface="Comic Sans MS" panose="030F0702030302020204" pitchFamily="66" charset="0"/>
              </a:rPr>
              <a:t>two years of searching, the government found three private </a:t>
            </a:r>
            <a:r>
              <a:rPr lang="en-CA" altLang="en-US" sz="1900" dirty="0" smtClean="0">
                <a:latin typeface="Comic Sans MS" panose="030F0702030302020204" pitchFamily="66" charset="0"/>
              </a:rPr>
              <a:t>investors to finance the building of the railway: </a:t>
            </a:r>
            <a:r>
              <a:rPr lang="en-CA" altLang="en-US" sz="1900" dirty="0">
                <a:latin typeface="Comic Sans MS" panose="030F0702030302020204" pitchFamily="66" charset="0"/>
              </a:rPr>
              <a:t>George </a:t>
            </a:r>
            <a:r>
              <a:rPr lang="en-CA" altLang="en-US" sz="1900" dirty="0" smtClean="0">
                <a:latin typeface="Comic Sans MS" panose="030F0702030302020204" pitchFamily="66" charset="0"/>
              </a:rPr>
              <a:t>Stephen, president </a:t>
            </a:r>
            <a:r>
              <a:rPr lang="en-CA" altLang="en-US" sz="1900" dirty="0">
                <a:latin typeface="Comic Sans MS" panose="030F0702030302020204" pitchFamily="66" charset="0"/>
              </a:rPr>
              <a:t>of the Bank of Montreal, Donald Smith of the Hudson’s Bay Company, and James J. Hill, an expatriate Canadian who invested in US railways. </a:t>
            </a:r>
            <a:endParaRPr lang="en-CA" altLang="en-US" sz="1900" dirty="0" smtClean="0">
              <a:latin typeface="Comic Sans MS" panose="030F0702030302020204" pitchFamily="66" charset="0"/>
            </a:endParaRPr>
          </a:p>
          <a:p>
            <a:endParaRPr lang="en-CA" altLang="en-US" sz="1900" dirty="0">
              <a:latin typeface="Comic Sans MS" panose="030F0702030302020204" pitchFamily="66" charset="0"/>
            </a:endParaRPr>
          </a:p>
          <a:p>
            <a:r>
              <a:rPr lang="en-CA" altLang="en-US" sz="1900" dirty="0" smtClean="0">
                <a:latin typeface="Comic Sans MS" panose="030F0702030302020204" pitchFamily="66" charset="0"/>
              </a:rPr>
              <a:t>The </a:t>
            </a:r>
            <a:r>
              <a:rPr lang="en-CA" altLang="en-US" sz="1900" dirty="0">
                <a:latin typeface="Comic Sans MS" panose="030F0702030302020204" pitchFamily="66" charset="0"/>
              </a:rPr>
              <a:t>three investors, known as the CPR syndicate, </a:t>
            </a:r>
            <a:r>
              <a:rPr lang="en-CA" altLang="en-US" sz="1900" dirty="0" smtClean="0">
                <a:latin typeface="Comic Sans MS" panose="030F0702030302020204" pitchFamily="66" charset="0"/>
              </a:rPr>
              <a:t>received </a:t>
            </a:r>
            <a:r>
              <a:rPr lang="en-CA" altLang="en-US" sz="1900" dirty="0">
                <a:latin typeface="Comic Sans MS" panose="030F0702030302020204" pitchFamily="66" charset="0"/>
              </a:rPr>
              <a:t>over </a:t>
            </a:r>
            <a:r>
              <a:rPr lang="en-CA" altLang="en-US" sz="1900" dirty="0" smtClean="0">
                <a:latin typeface="Comic Sans MS" panose="030F0702030302020204" pitchFamily="66" charset="0"/>
              </a:rPr>
              <a:t>25 million dollars, a </a:t>
            </a:r>
            <a:r>
              <a:rPr lang="en-CA" altLang="en-US" sz="1900" dirty="0">
                <a:latin typeface="Comic Sans MS" panose="030F0702030302020204" pitchFamily="66" charset="0"/>
              </a:rPr>
              <a:t>land grant of 25 million </a:t>
            </a:r>
            <a:r>
              <a:rPr lang="en-CA" altLang="en-US" sz="1900" dirty="0" smtClean="0">
                <a:latin typeface="Comic Sans MS" panose="030F0702030302020204" pitchFamily="66" charset="0"/>
              </a:rPr>
              <a:t>acres, and a monopoly west of Lake Superior for 20 years. In return, the </a:t>
            </a:r>
            <a:r>
              <a:rPr lang="en-CA" altLang="en-US" sz="1900" dirty="0">
                <a:latin typeface="Comic Sans MS" panose="030F0702030302020204" pitchFamily="66" charset="0"/>
              </a:rPr>
              <a:t>CPR syndicate promised </a:t>
            </a:r>
            <a:r>
              <a:rPr lang="en-CA" altLang="en-US" sz="1900" dirty="0" smtClean="0">
                <a:latin typeface="Comic Sans MS" panose="030F0702030302020204" pitchFamily="66" charset="0"/>
              </a:rPr>
              <a:t>to complete the construction of the railway </a:t>
            </a:r>
            <a:r>
              <a:rPr lang="en-CA" altLang="en-US" sz="1900" dirty="0">
                <a:latin typeface="Comic Sans MS" panose="030F0702030302020204" pitchFamily="66" charset="0"/>
              </a:rPr>
              <a:t>within ten years. </a:t>
            </a:r>
          </a:p>
          <a:p>
            <a:endParaRPr lang="en-CA" altLang="en-US" sz="2000" dirty="0" smtClean="0"/>
          </a:p>
          <a:p>
            <a:endParaRPr lang="en-US" altLang="en-US" sz="2000" dirty="0"/>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747" y="2286000"/>
            <a:ext cx="237905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805" y="990600"/>
            <a:ext cx="221419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804" y="3886200"/>
            <a:ext cx="221419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2130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Planning the Railway</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a:latin typeface="Comic Sans MS" panose="030F0702030302020204" pitchFamily="66" charset="0"/>
              </a:rPr>
              <a:t>T</a:t>
            </a:r>
            <a:r>
              <a:rPr lang="en-CA" altLang="en-US" sz="1900" dirty="0" smtClean="0">
                <a:latin typeface="Comic Sans MS" panose="030F0702030302020204" pitchFamily="66" charset="0"/>
              </a:rPr>
              <a:t>he planned route of the railway, through land between Saskatoon and Edmonton, was moved 300km south by the CPR Syndicate. This gave the Syndicate control over the land the CPR would cross. Since there were no speculators or homesteaders in the area, the CPR would control the location of the railway stations and towns. </a:t>
            </a:r>
          </a:p>
          <a:p>
            <a:endParaRPr lang="en-CA" altLang="en-US" sz="1900" dirty="0" smtClean="0">
              <a:latin typeface="Comic Sans MS" panose="030F0702030302020204" pitchFamily="66" charset="0"/>
            </a:endParaRPr>
          </a:p>
          <a:p>
            <a:r>
              <a:rPr lang="en-CA" altLang="en-US" sz="1900" dirty="0" smtClean="0">
                <a:latin typeface="Comic Sans MS" panose="030F0702030302020204" pitchFamily="66" charset="0"/>
              </a:rPr>
              <a:t>Railway construction </a:t>
            </a:r>
            <a:r>
              <a:rPr lang="en-CA" altLang="en-US" sz="1900" dirty="0">
                <a:latin typeface="Comic Sans MS" panose="030F0702030302020204" pitchFamily="66" charset="0"/>
              </a:rPr>
              <a:t>began in </a:t>
            </a:r>
            <a:r>
              <a:rPr lang="en-CA" altLang="en-US" sz="1900" dirty="0" smtClean="0">
                <a:latin typeface="Comic Sans MS" panose="030F0702030302020204" pitchFamily="66" charset="0"/>
              </a:rPr>
              <a:t>the Spring of 1881. But, by the end of the year, only 230km had been built. At this rate, the railway would not be finished in 10 years.</a:t>
            </a:r>
          </a:p>
          <a:p>
            <a:endParaRPr lang="en-US" altLang="en-US" sz="1900" dirty="0">
              <a:latin typeface="Comic Sans MS" panose="030F0702030302020204" pitchFamily="66" charset="0"/>
            </a:endParaRPr>
          </a:p>
          <a:p>
            <a:r>
              <a:rPr lang="en-US" altLang="en-US" sz="1900" dirty="0" smtClean="0">
                <a:latin typeface="Comic Sans MS" panose="030F0702030302020204" pitchFamily="66" charset="0"/>
              </a:rPr>
              <a:t>William Van Horne was chosen as the CPR’s new general manager.</a:t>
            </a:r>
            <a:endParaRPr lang="en-CA" altLang="en-US" sz="1900" dirty="0" smtClean="0">
              <a:latin typeface="Comic Sans MS" panose="030F0702030302020204" pitchFamily="66" charset="0"/>
            </a:endParaRPr>
          </a:p>
          <a:p>
            <a:endParaRPr lang="en-CA" altLang="en-US" sz="2000" dirty="0"/>
          </a:p>
          <a:p>
            <a:pPr marL="0" indent="0">
              <a:buNone/>
            </a:pPr>
            <a:endParaRPr lang="en-US" altLang="en-US" sz="2000" dirty="0"/>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6469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4498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Building “The Impossible Railway”</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US" altLang="en-US" sz="1900" dirty="0" smtClean="0">
                <a:latin typeface="Comic Sans MS" panose="030F0702030302020204" pitchFamily="66" charset="0"/>
              </a:rPr>
              <a:t>Van Horne’s drive and efficiency sped up the CPR building process.</a:t>
            </a:r>
            <a:r>
              <a:rPr lang="en-CA" altLang="en-US" sz="1900" dirty="0" smtClean="0">
                <a:latin typeface="Comic Sans MS" panose="030F0702030302020204" pitchFamily="66" charset="0"/>
              </a:rPr>
              <a:t> He </a:t>
            </a:r>
            <a:r>
              <a:rPr lang="en-CA" altLang="en-US" sz="1900" dirty="0">
                <a:latin typeface="Comic Sans MS" panose="030F0702030302020204" pitchFamily="66" charset="0"/>
              </a:rPr>
              <a:t>was able to have </a:t>
            </a:r>
            <a:r>
              <a:rPr lang="en-CA" altLang="en-US" sz="1900" dirty="0" smtClean="0">
                <a:latin typeface="Comic Sans MS" panose="030F0702030302020204" pitchFamily="66" charset="0"/>
              </a:rPr>
              <a:t>1600km of track </a:t>
            </a:r>
            <a:r>
              <a:rPr lang="en-CA" altLang="en-US" sz="1900" dirty="0">
                <a:latin typeface="Comic Sans MS" panose="030F0702030302020204" pitchFamily="66" charset="0"/>
              </a:rPr>
              <a:t>laid </a:t>
            </a:r>
            <a:r>
              <a:rPr lang="en-CA" altLang="en-US" sz="1900" dirty="0" smtClean="0">
                <a:latin typeface="Comic Sans MS" panose="030F0702030302020204" pitchFamily="66" charset="0"/>
              </a:rPr>
              <a:t>between </a:t>
            </a:r>
            <a:r>
              <a:rPr lang="en-CA" altLang="en-US" sz="1900" dirty="0">
                <a:latin typeface="Comic Sans MS" panose="030F0702030302020204" pitchFamily="66" charset="0"/>
              </a:rPr>
              <a:t>1882 and 1883. </a:t>
            </a:r>
            <a:endParaRPr lang="en-CA" altLang="en-US" sz="1900" dirty="0" smtClean="0">
              <a:latin typeface="Comic Sans MS" panose="030F0702030302020204" pitchFamily="66" charset="0"/>
            </a:endParaRPr>
          </a:p>
          <a:p>
            <a:endParaRPr lang="en-US" altLang="en-US" sz="1900" dirty="0">
              <a:latin typeface="Comic Sans MS" panose="030F0702030302020204" pitchFamily="66" charset="0"/>
            </a:endParaRPr>
          </a:p>
          <a:p>
            <a:r>
              <a:rPr lang="en-CA" altLang="en-US" sz="1900" dirty="0" smtClean="0">
                <a:latin typeface="Comic Sans MS" panose="030F0702030302020204" pitchFamily="66" charset="0"/>
              </a:rPr>
              <a:t>By the end of 1883</a:t>
            </a:r>
            <a:r>
              <a:rPr lang="en-CA" altLang="en-US" sz="1900" dirty="0">
                <a:latin typeface="Comic Sans MS" panose="030F0702030302020204" pitchFamily="66" charset="0"/>
              </a:rPr>
              <a:t>, the company was running out of money and the </a:t>
            </a:r>
            <a:r>
              <a:rPr lang="en-CA" altLang="en-US" sz="1900" dirty="0" smtClean="0">
                <a:latin typeface="Comic Sans MS" panose="030F0702030302020204" pitchFamily="66" charset="0"/>
              </a:rPr>
              <a:t>most costly and difficult sections in B.C. had yet to </a:t>
            </a:r>
            <a:r>
              <a:rPr lang="en-CA" altLang="en-US" sz="1900" dirty="0">
                <a:latin typeface="Comic Sans MS" panose="030F0702030302020204" pitchFamily="66" charset="0"/>
              </a:rPr>
              <a:t>be built. </a:t>
            </a:r>
            <a:r>
              <a:rPr lang="en-CA" altLang="en-US" sz="1900" dirty="0" smtClean="0">
                <a:latin typeface="Comic Sans MS" panose="030F0702030302020204" pitchFamily="66" charset="0"/>
              </a:rPr>
              <a:t>In 1884, the government </a:t>
            </a:r>
            <a:r>
              <a:rPr lang="en-CA" altLang="en-US" sz="1900" dirty="0">
                <a:latin typeface="Comic Sans MS" panose="030F0702030302020204" pitchFamily="66" charset="0"/>
              </a:rPr>
              <a:t>passed a bill that provided </a:t>
            </a:r>
            <a:r>
              <a:rPr lang="en-CA" altLang="en-US" sz="1900" dirty="0" smtClean="0">
                <a:latin typeface="Comic Sans MS" panose="030F0702030302020204" pitchFamily="66" charset="0"/>
              </a:rPr>
              <a:t>another $22.5 million.</a:t>
            </a:r>
          </a:p>
          <a:p>
            <a:endParaRPr lang="en-US" altLang="en-US" sz="1900" dirty="0">
              <a:latin typeface="Comic Sans MS" panose="030F0702030302020204" pitchFamily="66" charset="0"/>
            </a:endParaRPr>
          </a:p>
          <a:p>
            <a:r>
              <a:rPr lang="en-CA" altLang="en-US" sz="1900" dirty="0" smtClean="0">
                <a:latin typeface="Comic Sans MS" panose="030F0702030302020204" pitchFamily="66" charset="0"/>
              </a:rPr>
              <a:t>Between </a:t>
            </a:r>
            <a:r>
              <a:rPr lang="en-CA" altLang="en-US" sz="1900" dirty="0">
                <a:latin typeface="Comic Sans MS" panose="030F0702030302020204" pitchFamily="66" charset="0"/>
              </a:rPr>
              <a:t>1882 and 1885, </a:t>
            </a:r>
            <a:r>
              <a:rPr lang="en-CA" altLang="en-US" sz="1900" dirty="0" smtClean="0">
                <a:latin typeface="Comic Sans MS" panose="030F0702030302020204" pitchFamily="66" charset="0"/>
              </a:rPr>
              <a:t>more than 35,000 workers </a:t>
            </a:r>
            <a:r>
              <a:rPr lang="en-CA" altLang="en-US" sz="1900" dirty="0">
                <a:latin typeface="Comic Sans MS" panose="030F0702030302020204" pitchFamily="66" charset="0"/>
              </a:rPr>
              <a:t>were </a:t>
            </a:r>
            <a:r>
              <a:rPr lang="en-CA" altLang="en-US" sz="1900" dirty="0" smtClean="0">
                <a:latin typeface="Comic Sans MS" panose="030F0702030302020204" pitchFamily="66" charset="0"/>
              </a:rPr>
              <a:t>employed to build the railway. Many </a:t>
            </a:r>
            <a:r>
              <a:rPr lang="en-CA" altLang="en-US" sz="1900" dirty="0">
                <a:latin typeface="Comic Sans MS" panose="030F0702030302020204" pitchFamily="66" charset="0"/>
              </a:rPr>
              <a:t>of these workers came from China</a:t>
            </a:r>
            <a:r>
              <a:rPr lang="en-CA" altLang="en-US" sz="1900" dirty="0" smtClean="0">
                <a:latin typeface="Comic Sans MS" panose="030F0702030302020204" pitchFamily="66" charset="0"/>
              </a:rPr>
              <a:t>. Living and working conditions were terrible.</a:t>
            </a:r>
            <a:endParaRPr lang="en-US" altLang="en-US" sz="1900" dirty="0">
              <a:latin typeface="Comic Sans MS" panose="030F0702030302020204" pitchFamily="66" charset="0"/>
            </a:endParaRPr>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57304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2852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normAutofit/>
          </a:bodyPr>
          <a:lstStyle/>
          <a:p>
            <a:pPr algn="ctr" eaLnBrk="1" hangingPunct="1"/>
            <a:r>
              <a:rPr lang="en-US" altLang="en-US" sz="2800" dirty="0" smtClean="0">
                <a:latin typeface="Comic Sans MS" charset="0"/>
              </a:rPr>
              <a:t>The CPR and the Northwest Uprising</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Autofit/>
          </a:bodyPr>
          <a:lstStyle/>
          <a:p>
            <a:r>
              <a:rPr lang="en-CA" altLang="en-US" sz="1900" dirty="0" smtClean="0">
                <a:latin typeface="Comic Sans MS" panose="030F0702030302020204" pitchFamily="66" charset="0"/>
              </a:rPr>
              <a:t>When </a:t>
            </a:r>
            <a:r>
              <a:rPr lang="en-CA" altLang="en-US" sz="1900" dirty="0">
                <a:latin typeface="Comic Sans MS" panose="030F0702030302020204" pitchFamily="66" charset="0"/>
              </a:rPr>
              <a:t>the Northwest Uprising broke out in 1885, the Canadian government needed to move troops to </a:t>
            </a:r>
            <a:r>
              <a:rPr lang="en-CA" altLang="en-US" sz="1900" dirty="0" smtClean="0">
                <a:latin typeface="Comic Sans MS" panose="030F0702030302020204" pitchFamily="66" charset="0"/>
              </a:rPr>
              <a:t>the Northwest </a:t>
            </a:r>
            <a:r>
              <a:rPr lang="en-CA" altLang="en-US" sz="1900" dirty="0">
                <a:latin typeface="Comic Sans MS" panose="030F0702030302020204" pitchFamily="66" charset="0"/>
              </a:rPr>
              <a:t>quickly</a:t>
            </a:r>
            <a:r>
              <a:rPr lang="en-CA" altLang="en-US" sz="1900" dirty="0" smtClean="0">
                <a:latin typeface="Comic Sans MS" panose="030F0702030302020204" pitchFamily="66" charset="0"/>
              </a:rPr>
              <a:t>.</a:t>
            </a:r>
          </a:p>
          <a:p>
            <a:pPr marL="0" indent="0">
              <a:buNone/>
            </a:pPr>
            <a:endParaRPr lang="en-CA" altLang="en-US" sz="1900" dirty="0">
              <a:latin typeface="Comic Sans MS" panose="030F0702030302020204" pitchFamily="66" charset="0"/>
            </a:endParaRPr>
          </a:p>
          <a:p>
            <a:r>
              <a:rPr lang="en-CA" altLang="en-US" sz="1900" dirty="0">
                <a:latin typeface="Comic Sans MS" panose="030F0702030302020204" pitchFamily="66" charset="0"/>
              </a:rPr>
              <a:t>Thanks to the CPR, </a:t>
            </a:r>
            <a:r>
              <a:rPr lang="en-CA" altLang="en-US" sz="1900" dirty="0" smtClean="0">
                <a:latin typeface="Comic Sans MS" panose="030F0702030302020204" pitchFamily="66" charset="0"/>
              </a:rPr>
              <a:t>troops </a:t>
            </a:r>
            <a:r>
              <a:rPr lang="en-CA" altLang="en-US" sz="1900" dirty="0">
                <a:latin typeface="Comic Sans MS" panose="030F0702030302020204" pitchFamily="66" charset="0"/>
              </a:rPr>
              <a:t>made it to the Prairies </a:t>
            </a:r>
            <a:r>
              <a:rPr lang="en-CA" altLang="en-US" sz="1900" dirty="0" smtClean="0">
                <a:latin typeface="Comic Sans MS" panose="030F0702030302020204" pitchFamily="66" charset="0"/>
              </a:rPr>
              <a:t>fast in </a:t>
            </a:r>
            <a:r>
              <a:rPr lang="en-CA" altLang="en-US" sz="1900" dirty="0">
                <a:latin typeface="Comic Sans MS" panose="030F0702030302020204" pitchFamily="66" charset="0"/>
              </a:rPr>
              <a:t>10 </a:t>
            </a:r>
            <a:r>
              <a:rPr lang="en-CA" altLang="en-US" sz="1900" dirty="0" smtClean="0">
                <a:latin typeface="Comic Sans MS" panose="030F0702030302020204" pitchFamily="66" charset="0"/>
              </a:rPr>
              <a:t>days.</a:t>
            </a:r>
          </a:p>
          <a:p>
            <a:endParaRPr lang="en-CA" altLang="en-US" sz="1900" dirty="0">
              <a:latin typeface="Comic Sans MS" panose="030F0702030302020204" pitchFamily="66" charset="0"/>
            </a:endParaRPr>
          </a:p>
          <a:p>
            <a:r>
              <a:rPr lang="en-CA" altLang="en-US" sz="1900" dirty="0">
                <a:latin typeface="Comic Sans MS" panose="030F0702030302020204" pitchFamily="66" charset="0"/>
              </a:rPr>
              <a:t>This proved to </a:t>
            </a:r>
            <a:r>
              <a:rPr lang="en-CA" altLang="en-US" sz="1900" dirty="0" smtClean="0">
                <a:latin typeface="Comic Sans MS" panose="030F0702030302020204" pitchFamily="66" charset="0"/>
              </a:rPr>
              <a:t>Canadians </a:t>
            </a:r>
            <a:r>
              <a:rPr lang="en-CA" altLang="en-US" sz="1900" dirty="0">
                <a:latin typeface="Comic Sans MS" panose="030F0702030302020204" pitchFamily="66" charset="0"/>
              </a:rPr>
              <a:t>that the railway was </a:t>
            </a:r>
            <a:r>
              <a:rPr lang="en-CA" altLang="en-US" sz="1900" dirty="0" smtClean="0">
                <a:latin typeface="Comic Sans MS" panose="030F0702030302020204" pitchFamily="66" charset="0"/>
              </a:rPr>
              <a:t>necessary for the protection of the country. It also made it </a:t>
            </a:r>
            <a:r>
              <a:rPr lang="en-CA" altLang="en-US" sz="1900" dirty="0">
                <a:latin typeface="Comic Sans MS" panose="030F0702030302020204" pitchFamily="66" charset="0"/>
              </a:rPr>
              <a:t>possible for </a:t>
            </a:r>
            <a:r>
              <a:rPr lang="en-CA" altLang="en-US" sz="1900" dirty="0" smtClean="0">
                <a:latin typeface="Comic Sans MS" panose="030F0702030302020204" pitchFamily="66" charset="0"/>
              </a:rPr>
              <a:t>Macdonald </a:t>
            </a:r>
            <a:r>
              <a:rPr lang="en-CA" altLang="en-US" sz="1900" dirty="0">
                <a:latin typeface="Comic Sans MS" panose="030F0702030302020204" pitchFamily="66" charset="0"/>
              </a:rPr>
              <a:t>to secure more money for </a:t>
            </a:r>
            <a:r>
              <a:rPr lang="en-CA" altLang="en-US" sz="1900" dirty="0" smtClean="0">
                <a:latin typeface="Comic Sans MS" panose="030F0702030302020204" pitchFamily="66" charset="0"/>
              </a:rPr>
              <a:t>building the CPR </a:t>
            </a:r>
            <a:r>
              <a:rPr lang="en-CA" altLang="en-US" sz="1900" dirty="0">
                <a:latin typeface="Comic Sans MS" panose="030F0702030302020204" pitchFamily="66" charset="0"/>
              </a:rPr>
              <a:t>from the public</a:t>
            </a:r>
            <a:r>
              <a:rPr lang="en-CA" altLang="en-US" sz="1900" dirty="0" smtClean="0">
                <a:latin typeface="Comic Sans MS" panose="030F0702030302020204" pitchFamily="66" charset="0"/>
              </a:rPr>
              <a:t>.</a:t>
            </a:r>
          </a:p>
          <a:p>
            <a:endParaRPr lang="en-CA" altLang="en-US" sz="1900" dirty="0">
              <a:latin typeface="Comic Sans MS" panose="030F0702030302020204" pitchFamily="66" charset="0"/>
            </a:endParaRPr>
          </a:p>
          <a:p>
            <a:r>
              <a:rPr lang="en-CA" altLang="en-US" sz="1900" dirty="0">
                <a:latin typeface="Comic Sans MS" panose="030F0702030302020204" pitchFamily="66" charset="0"/>
              </a:rPr>
              <a:t>The CPR was completed in November </a:t>
            </a:r>
            <a:r>
              <a:rPr lang="en-CA" altLang="en-US" sz="1900" dirty="0" smtClean="0">
                <a:latin typeface="Comic Sans MS" panose="030F0702030302020204" pitchFamily="66" charset="0"/>
              </a:rPr>
              <a:t>1885</a:t>
            </a:r>
            <a:r>
              <a:rPr lang="en-CA" altLang="en-US" sz="1900" dirty="0">
                <a:latin typeface="Comic Sans MS" panose="030F0702030302020204" pitchFamily="66" charset="0"/>
              </a:rPr>
              <a:t> </a:t>
            </a:r>
            <a:r>
              <a:rPr lang="en-CA" altLang="en-US" sz="1900" dirty="0" smtClean="0">
                <a:latin typeface="Comic Sans MS" panose="030F0702030302020204" pitchFamily="66" charset="0"/>
              </a:rPr>
              <a:t>- </a:t>
            </a:r>
            <a:r>
              <a:rPr lang="en-CA" altLang="en-US" sz="1900" dirty="0">
                <a:latin typeface="Comic Sans MS" panose="030F0702030302020204" pitchFamily="66" charset="0"/>
              </a:rPr>
              <a:t>f</a:t>
            </a:r>
            <a:r>
              <a:rPr lang="en-CA" altLang="en-US" sz="1900" dirty="0" smtClean="0">
                <a:latin typeface="Comic Sans MS" panose="030F0702030302020204" pitchFamily="66" charset="0"/>
              </a:rPr>
              <a:t>ive years </a:t>
            </a:r>
            <a:r>
              <a:rPr lang="en-CA" altLang="en-US" sz="1900" dirty="0">
                <a:latin typeface="Comic Sans MS" panose="030F0702030302020204" pitchFamily="66" charset="0"/>
              </a:rPr>
              <a:t>ahead of schedule!</a:t>
            </a:r>
          </a:p>
          <a:p>
            <a:endParaRPr lang="en-CA" altLang="en-US" sz="2000" dirty="0" smtClean="0"/>
          </a:p>
          <a:p>
            <a:endParaRPr lang="en-CA" altLang="en-US" sz="2000" dirty="0"/>
          </a:p>
          <a:p>
            <a:endParaRPr lang="en-CA" altLang="en-US" sz="2000" dirty="0"/>
          </a:p>
          <a:p>
            <a:endParaRPr lang="en-CA" altLang="en-US" sz="2000" dirty="0"/>
          </a:p>
          <a:p>
            <a:endParaRPr lang="en-US" alt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53211"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9829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Issue of Land</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85000" lnSpcReduction="10000"/>
          </a:bodyPr>
          <a:lstStyle/>
          <a:p>
            <a:r>
              <a:rPr lang="en-US" sz="2200" dirty="0" smtClean="0">
                <a:latin typeface="Comic Sans MS" panose="030F0702030302020204" pitchFamily="66" charset="0"/>
              </a:rPr>
              <a:t>The </a:t>
            </a:r>
            <a:r>
              <a:rPr lang="en-US" sz="2200" dirty="0">
                <a:latin typeface="Comic Sans MS" panose="030F0702030302020204" pitchFamily="66" charset="0"/>
              </a:rPr>
              <a:t>Metis wanted legal title to the land they were using</a:t>
            </a:r>
            <a:r>
              <a:rPr lang="en-US" sz="2200" dirty="0" smtClean="0">
                <a:latin typeface="Comic Sans MS" panose="030F0702030302020204" pitchFamily="66" charset="0"/>
              </a:rPr>
              <a:t>. However, in order to gain title to the land that was reserved for them, all Metis in Manitoba were required to have scrip, a piece of paper similar to money.</a:t>
            </a:r>
          </a:p>
          <a:p>
            <a:endParaRPr lang="en-US" sz="2200" dirty="0">
              <a:latin typeface="Comic Sans MS" panose="030F0702030302020204" pitchFamily="66" charset="0"/>
            </a:endParaRPr>
          </a:p>
          <a:p>
            <a:r>
              <a:rPr lang="en-US" sz="2200" dirty="0" smtClean="0">
                <a:latin typeface="Comic Sans MS" panose="030F0702030302020204" pitchFamily="66" charset="0"/>
              </a:rPr>
              <a:t>Money scrip was worth $160 or $240, based on the value of the farmland. Land scrip could be exchanged for a homesteader’s land grant – 160 acres. Both kinds of scrip could be sold for cash.</a:t>
            </a:r>
          </a:p>
          <a:p>
            <a:pPr marL="0" indent="0">
              <a:buNone/>
            </a:pPr>
            <a:endParaRPr lang="en-US" sz="2200" dirty="0">
              <a:latin typeface="Comic Sans MS" panose="030F0702030302020204" pitchFamily="66" charset="0"/>
            </a:endParaRPr>
          </a:p>
          <a:p>
            <a:r>
              <a:rPr lang="en-US" sz="2200" dirty="0" smtClean="0">
                <a:latin typeface="Comic Sans MS" panose="030F0702030302020204" pitchFamily="66" charset="0"/>
              </a:rPr>
              <a:t>The children’s land grant was not what the Metis had expected. The land was open prairie up to 6 km away from the river. The recipients also had no control over where their land grant was located.</a:t>
            </a:r>
            <a:endParaRPr lang="en-US" sz="2200" dirty="0">
              <a:latin typeface="Comic Sans MS" panose="030F0702030302020204" pitchFamily="66" charset="0"/>
            </a:endParaRPr>
          </a:p>
          <a:p>
            <a:endParaRPr lang="en-US" sz="2400" dirty="0" smtClean="0"/>
          </a:p>
          <a:p>
            <a:pPr eaLnBrk="1" hangingPunct="1"/>
            <a:endParaRPr lang="en-US" altLang="en-US" sz="2200" dirty="0">
              <a:solidFill>
                <a:prstClr val="black"/>
              </a:solidFill>
              <a:latin typeface="Comic Sans MS" charset="0"/>
            </a:endParaRPr>
          </a:p>
          <a:p>
            <a:pPr eaLnBrk="1" hangingPunct="1"/>
            <a:endParaRPr lang="en-US" altLang="en-US" sz="2200" dirty="0" smtClean="0">
              <a:latin typeface="Comic Sans MS" charset="0"/>
            </a:endParaRPr>
          </a:p>
          <a:p>
            <a:pPr eaLnBrk="1" hangingPunct="1"/>
            <a:endParaRPr lang="en-US" altLang="en-US" sz="2000" dirty="0">
              <a:latin typeface="Comic Sans MS" charset="0"/>
            </a:endParaRPr>
          </a:p>
          <a:p>
            <a:endParaRPr lang="en-US" altLang="en-US" sz="1800" dirty="0" smtClean="0"/>
          </a:p>
          <a:p>
            <a:pPr eaLnBrk="1" hangingPunct="1">
              <a:buFontTx/>
              <a:buNone/>
            </a:pPr>
            <a:endParaRPr lang="en-US" altLang="en-US" sz="1800" dirty="0" smtClean="0"/>
          </a:p>
          <a:p>
            <a:pPr eaLnBrk="1" hangingPunct="1">
              <a:buFontTx/>
              <a:buNone/>
            </a:pPr>
            <a:endParaRPr lang="en-US" altLang="en-US" sz="1800" dirty="0" smtClean="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14400"/>
            <a:ext cx="4648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6449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Land Speculation in Manitoba</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10000"/>
          </a:bodyPr>
          <a:lstStyle/>
          <a:p>
            <a:r>
              <a:rPr lang="en-US" sz="2200" dirty="0" smtClean="0">
                <a:latin typeface="Comic Sans MS" panose="030F0702030302020204" pitchFamily="66" charset="0"/>
              </a:rPr>
              <a:t>By the early 1870s, the number of bison decreased significantly in the eastern Prairies. The declining number of bison negatively impacted the Metis economy.</a:t>
            </a:r>
          </a:p>
          <a:p>
            <a:endParaRPr lang="en-US" sz="2200" dirty="0">
              <a:latin typeface="Comic Sans MS" panose="030F0702030302020204" pitchFamily="66" charset="0"/>
            </a:endParaRPr>
          </a:p>
          <a:p>
            <a:r>
              <a:rPr lang="en-US" sz="2200" dirty="0" smtClean="0">
                <a:latin typeface="Comic Sans MS" panose="030F0702030302020204" pitchFamily="66" charset="0"/>
              </a:rPr>
              <a:t>The shrinking number of bison and slow process of land distribution led many frustrated Metis to sell their land entitlements and leave.</a:t>
            </a:r>
          </a:p>
          <a:p>
            <a:endParaRPr lang="en-US" sz="2200" dirty="0">
              <a:latin typeface="Comic Sans MS" panose="030F0702030302020204" pitchFamily="66" charset="0"/>
            </a:endParaRPr>
          </a:p>
          <a:p>
            <a:r>
              <a:rPr lang="en-US" sz="2200" dirty="0" smtClean="0">
                <a:latin typeface="Comic Sans MS" panose="030F0702030302020204" pitchFamily="66" charset="0"/>
              </a:rPr>
              <a:t>Land speculators who bought and sold land for a profit </a:t>
            </a:r>
            <a:r>
              <a:rPr lang="en-CA" sz="2200" dirty="0" smtClean="0">
                <a:latin typeface="Comic Sans MS" panose="030F0702030302020204" pitchFamily="66" charset="0"/>
              </a:rPr>
              <a:t>often pressured the Metis </a:t>
            </a:r>
            <a:r>
              <a:rPr lang="en-CA" sz="2200" dirty="0">
                <a:latin typeface="Comic Sans MS" panose="030F0702030302020204" pitchFamily="66" charset="0"/>
              </a:rPr>
              <a:t>to </a:t>
            </a:r>
            <a:r>
              <a:rPr lang="en-CA" sz="2200" dirty="0" smtClean="0">
                <a:latin typeface="Comic Sans MS" panose="030F0702030302020204" pitchFamily="66" charset="0"/>
              </a:rPr>
              <a:t>sell their scrip </a:t>
            </a:r>
            <a:r>
              <a:rPr lang="en-CA" sz="2200" dirty="0">
                <a:latin typeface="Comic Sans MS" panose="030F0702030302020204" pitchFamily="66" charset="0"/>
              </a:rPr>
              <a:t>cheaply on the spot</a:t>
            </a:r>
            <a:r>
              <a:rPr lang="en-CA" sz="2200" dirty="0" smtClean="0">
                <a:latin typeface="Comic Sans MS" panose="030F0702030302020204" pitchFamily="66" charset="0"/>
              </a:rPr>
              <a:t>. These entitlements were sold for far less than what the scrip was worth.</a:t>
            </a:r>
            <a:endParaRPr lang="en-US" sz="2200" dirty="0">
              <a:latin typeface="Comic Sans MS" panose="030F0702030302020204" pitchFamily="66" charset="0"/>
            </a:endParaRPr>
          </a:p>
          <a:p>
            <a:pPr marL="0" indent="0">
              <a:buNone/>
            </a:pPr>
            <a:endParaRPr lang="en-US" sz="2200" dirty="0">
              <a:latin typeface="Comic Sans MS" panose="030F0702030302020204" pitchFamily="66" charset="0"/>
            </a:endParaRPr>
          </a:p>
          <a:p>
            <a:endParaRPr lang="en-US" sz="2400" dirty="0" smtClean="0"/>
          </a:p>
          <a:p>
            <a:pPr eaLnBrk="1" hangingPunct="1"/>
            <a:endParaRPr lang="en-US" altLang="en-US" sz="2200" dirty="0">
              <a:solidFill>
                <a:prstClr val="black"/>
              </a:solidFill>
              <a:latin typeface="Comic Sans MS" charset="0"/>
            </a:endParaRPr>
          </a:p>
          <a:p>
            <a:pPr eaLnBrk="1" hangingPunct="1"/>
            <a:endParaRPr lang="en-US" altLang="en-US" sz="2200" dirty="0" smtClean="0">
              <a:latin typeface="Comic Sans MS" charset="0"/>
            </a:endParaRPr>
          </a:p>
          <a:p>
            <a:pPr eaLnBrk="1" hangingPunct="1"/>
            <a:endParaRPr lang="en-US" altLang="en-US" sz="2000" dirty="0">
              <a:latin typeface="Comic Sans MS" charset="0"/>
            </a:endParaRPr>
          </a:p>
          <a:p>
            <a:endParaRPr lang="en-US" altLang="en-US" sz="1800" dirty="0" smtClean="0"/>
          </a:p>
          <a:p>
            <a:pPr eaLnBrk="1" hangingPunct="1">
              <a:buFontTx/>
              <a:buNone/>
            </a:pPr>
            <a:endParaRPr lang="en-US" altLang="en-US" sz="1800" dirty="0" smtClean="0"/>
          </a:p>
          <a:p>
            <a:pPr eaLnBrk="1" hangingPunct="1">
              <a:buFontTx/>
              <a:buNone/>
            </a:pPr>
            <a:endParaRPr lang="en-US" altLang="en-US" sz="1800" dirty="0" smtClean="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572000"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1223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What Happened to the Bison</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25000" lnSpcReduction="20000"/>
          </a:bodyPr>
          <a:lstStyle/>
          <a:p>
            <a:r>
              <a:rPr lang="en-US" sz="8000" dirty="0">
                <a:latin typeface="Comic Sans MS" panose="030F0702030302020204" pitchFamily="66" charset="0"/>
              </a:rPr>
              <a:t>T</a:t>
            </a:r>
            <a:r>
              <a:rPr lang="en-US" sz="8000" dirty="0" smtClean="0">
                <a:latin typeface="Comic Sans MS" panose="030F0702030302020204" pitchFamily="66" charset="0"/>
              </a:rPr>
              <a:t>he shrinking number of bison threatened the livelihood and the existence of the Blackfoot, </a:t>
            </a:r>
            <a:r>
              <a:rPr lang="en-US" sz="8000" dirty="0" err="1" smtClean="0">
                <a:latin typeface="Comic Sans MS" panose="030F0702030302020204" pitchFamily="66" charset="0"/>
              </a:rPr>
              <a:t>Nakoda</a:t>
            </a:r>
            <a:r>
              <a:rPr lang="en-US" sz="8000" dirty="0" smtClean="0">
                <a:latin typeface="Comic Sans MS" panose="030F0702030302020204" pitchFamily="66" charset="0"/>
              </a:rPr>
              <a:t>, Sioux, and the Metis. These groups depended on the bison for food and shelter. To prevent starvation, many First Nations were forced to ask the government for assistance.</a:t>
            </a:r>
          </a:p>
          <a:p>
            <a:endParaRPr lang="en-US" sz="8000" dirty="0">
              <a:latin typeface="Comic Sans MS" panose="030F0702030302020204" pitchFamily="66" charset="0"/>
            </a:endParaRPr>
          </a:p>
          <a:p>
            <a:r>
              <a:rPr lang="en-US" sz="8000" dirty="0" smtClean="0">
                <a:latin typeface="Comic Sans MS" panose="030F0702030302020204" pitchFamily="66" charset="0"/>
              </a:rPr>
              <a:t>The American government encouraged Europeans to slaughter bison in order to force First Nations onto reservations so that the American West could be made available to European settlers.</a:t>
            </a:r>
          </a:p>
          <a:p>
            <a:endParaRPr lang="en-US" sz="8000" dirty="0">
              <a:latin typeface="Comic Sans MS" panose="030F0702030302020204" pitchFamily="66" charset="0"/>
            </a:endParaRPr>
          </a:p>
          <a:p>
            <a:r>
              <a:rPr lang="en-US" sz="8000" dirty="0" smtClean="0">
                <a:latin typeface="Comic Sans MS" panose="030F0702030302020204" pitchFamily="66" charset="0"/>
              </a:rPr>
              <a:t>The pemmican and hide trade also reduced the bison population, as well as the building of the railways which brought in more hunters.</a:t>
            </a:r>
            <a:endParaRPr lang="en-US" altLang="en-US" sz="8000" dirty="0">
              <a:solidFill>
                <a:prstClr val="black"/>
              </a:solidFill>
              <a:latin typeface="Comic Sans MS" charset="0"/>
            </a:endParaRPr>
          </a:p>
          <a:p>
            <a:pPr eaLnBrk="1" hangingPunct="1"/>
            <a:endParaRPr lang="en-US" altLang="en-US" sz="2200" dirty="0" smtClean="0">
              <a:latin typeface="Comic Sans MS" charset="0"/>
            </a:endParaRPr>
          </a:p>
          <a:p>
            <a:pPr eaLnBrk="1" hangingPunct="1"/>
            <a:endParaRPr lang="en-US" altLang="en-US" sz="2000" dirty="0">
              <a:latin typeface="Comic Sans MS" charset="0"/>
            </a:endParaRPr>
          </a:p>
          <a:p>
            <a:endParaRPr lang="en-US" altLang="en-US" sz="1800" dirty="0" smtClean="0"/>
          </a:p>
          <a:p>
            <a:pPr eaLnBrk="1" hangingPunct="1">
              <a:buFontTx/>
              <a:buNone/>
            </a:pPr>
            <a:endParaRPr lang="en-US" altLang="en-US" sz="1800" dirty="0" smtClean="0"/>
          </a:p>
          <a:p>
            <a:pPr eaLnBrk="1" hangingPunct="1">
              <a:buFontTx/>
              <a:buNone/>
            </a:pPr>
            <a:endParaRPr lang="en-US" altLang="en-US"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462836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8200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North West Mounted Police</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lnSpcReduction="10000"/>
          </a:bodyPr>
          <a:lstStyle/>
          <a:p>
            <a:r>
              <a:rPr lang="en-US" altLang="en-US" sz="2000" dirty="0" smtClean="0">
                <a:latin typeface="Comic Sans MS" panose="030F0702030302020204" pitchFamily="66" charset="0"/>
              </a:rPr>
              <a:t>American fur traders traded strong, cheap liquor called “firewater” to First Nations trappers in exchange for furs.</a:t>
            </a:r>
          </a:p>
          <a:p>
            <a:endParaRPr lang="en-US" altLang="en-US" sz="2000" dirty="0">
              <a:latin typeface="Comic Sans MS" panose="030F0702030302020204" pitchFamily="66" charset="0"/>
            </a:endParaRPr>
          </a:p>
          <a:p>
            <a:r>
              <a:rPr lang="en-US" altLang="en-US" sz="2000" dirty="0">
                <a:latin typeface="Comic Sans MS" panose="030F0702030302020204" pitchFamily="66" charset="0"/>
              </a:rPr>
              <a:t>T</a:t>
            </a:r>
            <a:r>
              <a:rPr lang="en-US" altLang="en-US" sz="2000" dirty="0" smtClean="0">
                <a:latin typeface="Comic Sans MS" panose="030F0702030302020204" pitchFamily="66" charset="0"/>
              </a:rPr>
              <a:t>his trade was outlawed. The whiskey trade devastated local Blackfoot communities, leading to widespread alcoholism, malnutrition, disease and death.</a:t>
            </a:r>
          </a:p>
          <a:p>
            <a:endParaRPr lang="en-US" altLang="en-US" sz="2000" dirty="0">
              <a:latin typeface="Comic Sans MS" panose="030F0702030302020204" pitchFamily="66" charset="0"/>
            </a:endParaRPr>
          </a:p>
          <a:p>
            <a:r>
              <a:rPr lang="en-US" altLang="en-US" sz="2000" dirty="0" smtClean="0">
                <a:latin typeface="Comic Sans MS" panose="030F0702030302020204" pitchFamily="66" charset="0"/>
              </a:rPr>
              <a:t>The Canadian government worried that the presence of the American traders might lead to the loss of the territory to the Americans. In 1873, the government created the North West Mounted Police. This group enforced the law and had a Canadian presence in the region.</a:t>
            </a:r>
            <a:endParaRPr lang="en-US" altLang="en-US" sz="2000" dirty="0" smtClean="0">
              <a:latin typeface="Comic Sans MS" charset="0"/>
            </a:endParaRPr>
          </a:p>
          <a:p>
            <a:pPr eaLnBrk="1" hangingPunct="1"/>
            <a:endParaRPr lang="en-US" altLang="en-US" sz="2000" dirty="0">
              <a:latin typeface="Comic Sans MS" charset="0"/>
            </a:endParaRPr>
          </a:p>
          <a:p>
            <a:endParaRPr lang="en-US" altLang="en-US" sz="1800" dirty="0" smtClean="0"/>
          </a:p>
          <a:p>
            <a:pPr eaLnBrk="1" hangingPunct="1">
              <a:buFontTx/>
              <a:buNone/>
            </a:pPr>
            <a:endParaRPr lang="en-US" altLang="en-US" sz="1800" dirty="0" smtClean="0"/>
          </a:p>
          <a:p>
            <a:pPr eaLnBrk="1" hangingPunct="1">
              <a:buFontTx/>
              <a:buNone/>
            </a:pPr>
            <a:endParaRPr lang="en-US" altLang="en-US" sz="1800" dirty="0" smtClean="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4648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1613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Numbered Treaties 1871-1877</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62500" lnSpcReduction="20000"/>
          </a:bodyPr>
          <a:lstStyle/>
          <a:p>
            <a:r>
              <a:rPr lang="en-US" altLang="en-US" sz="3200" dirty="0" smtClean="0">
                <a:latin typeface="Comic Sans MS" panose="030F0702030302020204" pitchFamily="66" charset="0"/>
              </a:rPr>
              <a:t>The Canadian government was determined to open up the Prairies to European and Canadian settlers. </a:t>
            </a:r>
            <a:endParaRPr lang="en-CA" altLang="en-US" sz="3200" dirty="0" smtClean="0">
              <a:latin typeface="Comic Sans MS" panose="030F0702030302020204" pitchFamily="66" charset="0"/>
            </a:endParaRPr>
          </a:p>
          <a:p>
            <a:endParaRPr lang="en-CA" altLang="en-US" sz="3200" dirty="0">
              <a:latin typeface="Comic Sans MS" panose="030F0702030302020204" pitchFamily="66" charset="0"/>
            </a:endParaRPr>
          </a:p>
          <a:p>
            <a:r>
              <a:rPr lang="en-CA" altLang="en-US" sz="3200" dirty="0" smtClean="0">
                <a:latin typeface="Comic Sans MS" panose="030F0702030302020204" pitchFamily="66" charset="0"/>
              </a:rPr>
              <a:t>The government gained </a:t>
            </a:r>
            <a:r>
              <a:rPr lang="en-CA" altLang="en-US" sz="3200" dirty="0">
                <a:latin typeface="Comic Sans MS" panose="030F0702030302020204" pitchFamily="66" charset="0"/>
              </a:rPr>
              <a:t>title to lands in the </a:t>
            </a:r>
            <a:r>
              <a:rPr lang="en-CA" altLang="en-US" sz="3200" dirty="0" smtClean="0">
                <a:latin typeface="Comic Sans MS" panose="030F0702030302020204" pitchFamily="66" charset="0"/>
              </a:rPr>
              <a:t>Northwest by promising First Nations rights to health care and education, as well as access to farming </a:t>
            </a:r>
            <a:r>
              <a:rPr lang="en-CA" altLang="en-US" sz="3200" dirty="0">
                <a:latin typeface="Comic Sans MS" panose="030F0702030302020204" pitchFamily="66" charset="0"/>
              </a:rPr>
              <a:t>seeds, </a:t>
            </a:r>
            <a:r>
              <a:rPr lang="en-CA" altLang="en-US" sz="3200" dirty="0" smtClean="0">
                <a:latin typeface="Comic Sans MS" panose="030F0702030302020204" pitchFamily="66" charset="0"/>
              </a:rPr>
              <a:t>farming equipment</a:t>
            </a:r>
            <a:r>
              <a:rPr lang="en-CA" altLang="en-US" sz="3200" dirty="0">
                <a:latin typeface="Comic Sans MS" panose="030F0702030302020204" pitchFamily="66" charset="0"/>
              </a:rPr>
              <a:t>, and </a:t>
            </a:r>
            <a:r>
              <a:rPr lang="en-CA" altLang="en-US" sz="3200" dirty="0" smtClean="0">
                <a:latin typeface="Comic Sans MS" panose="030F0702030302020204" pitchFamily="66" charset="0"/>
              </a:rPr>
              <a:t>training in farming techniques.</a:t>
            </a:r>
          </a:p>
          <a:p>
            <a:endParaRPr lang="en-CA" altLang="en-US" sz="3200" dirty="0">
              <a:latin typeface="Comic Sans MS" panose="030F0702030302020204" pitchFamily="66" charset="0"/>
            </a:endParaRPr>
          </a:p>
          <a:p>
            <a:r>
              <a:rPr lang="en-CA" altLang="en-US" sz="3200" dirty="0" smtClean="0">
                <a:latin typeface="Comic Sans MS" panose="030F0702030302020204" pitchFamily="66" charset="0"/>
              </a:rPr>
              <a:t>First Nations </a:t>
            </a:r>
            <a:r>
              <a:rPr lang="en-CA" altLang="en-US" sz="3200" dirty="0">
                <a:latin typeface="Comic Sans MS" panose="030F0702030302020204" pitchFamily="66" charset="0"/>
              </a:rPr>
              <a:t>had a long-standing tradition of negotiating agreements. First </a:t>
            </a:r>
            <a:r>
              <a:rPr lang="en-CA" altLang="en-US" sz="3200" dirty="0" smtClean="0">
                <a:latin typeface="Comic Sans MS" panose="030F0702030302020204" pitchFamily="66" charset="0"/>
              </a:rPr>
              <a:t>Nations </a:t>
            </a:r>
            <a:r>
              <a:rPr lang="en-CA" altLang="en-US" sz="3200" dirty="0">
                <a:latin typeface="Comic Sans MS" panose="030F0702030302020204" pitchFamily="66" charset="0"/>
              </a:rPr>
              <a:t>tended to </a:t>
            </a:r>
            <a:r>
              <a:rPr lang="en-CA" altLang="en-US" sz="3200" dirty="0" smtClean="0">
                <a:latin typeface="Comic Sans MS" panose="030F0702030302020204" pitchFamily="66" charset="0"/>
              </a:rPr>
              <a:t>stand </a:t>
            </a:r>
            <a:r>
              <a:rPr lang="en-CA" altLang="en-US" sz="3200" dirty="0">
                <a:latin typeface="Comic Sans MS" panose="030F0702030302020204" pitchFamily="66" charset="0"/>
              </a:rPr>
              <a:t>by their word and </a:t>
            </a:r>
            <a:r>
              <a:rPr lang="en-CA" altLang="en-US" sz="3200" dirty="0" smtClean="0">
                <a:latin typeface="Comic Sans MS" panose="030F0702030302020204" pitchFamily="66" charset="0"/>
              </a:rPr>
              <a:t>mean </a:t>
            </a:r>
            <a:r>
              <a:rPr lang="en-CA" altLang="en-US" sz="3200" dirty="0">
                <a:latin typeface="Comic Sans MS" panose="030F0702030302020204" pitchFamily="66" charset="0"/>
              </a:rPr>
              <a:t>what they said</a:t>
            </a:r>
            <a:r>
              <a:rPr lang="en-CA" altLang="en-US" sz="3200" dirty="0" smtClean="0">
                <a:latin typeface="Comic Sans MS" panose="030F0702030302020204" pitchFamily="66" charset="0"/>
              </a:rPr>
              <a:t>. </a:t>
            </a:r>
            <a:r>
              <a:rPr lang="en-CA" altLang="en-US" sz="3200" dirty="0">
                <a:latin typeface="Comic Sans MS" panose="030F0702030302020204" pitchFamily="66" charset="0"/>
              </a:rPr>
              <a:t>T</a:t>
            </a:r>
            <a:r>
              <a:rPr lang="en-CA" altLang="en-US" sz="3200" dirty="0" smtClean="0">
                <a:latin typeface="Comic Sans MS" panose="030F0702030302020204" pitchFamily="66" charset="0"/>
              </a:rPr>
              <a:t>hey </a:t>
            </a:r>
            <a:r>
              <a:rPr lang="en-CA" altLang="en-US" sz="3200" dirty="0">
                <a:latin typeface="Comic Sans MS" panose="030F0702030302020204" pitchFamily="66" charset="0"/>
              </a:rPr>
              <a:t>believed they were making an exchange – sharing their land for the protection and support of their people.</a:t>
            </a:r>
            <a:endParaRPr lang="en-US" altLang="en-US" sz="3200" dirty="0" smtClean="0"/>
          </a:p>
          <a:p>
            <a:pPr eaLnBrk="1" hangingPunct="1">
              <a:buFontTx/>
              <a:buNone/>
            </a:pPr>
            <a:endParaRPr lang="en-US" altLang="en-US" sz="1800" dirty="0" smtClean="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648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1610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First Nations Farming</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10000"/>
          </a:bodyPr>
          <a:lstStyle/>
          <a:p>
            <a:r>
              <a:rPr lang="en-US" altLang="en-US" sz="2200" dirty="0" smtClean="0">
                <a:latin typeface="Comic Sans MS" panose="030F0702030302020204" pitchFamily="66" charset="0"/>
              </a:rPr>
              <a:t>Farming on the Prairies was a challenge. Many farmers, both European and First Nations, struggled with poor crops, insects, and drought. With the poor harvests, many people were on the brink of starvation.</a:t>
            </a:r>
          </a:p>
          <a:p>
            <a:endParaRPr lang="en-CA" altLang="en-US" sz="2200" dirty="0">
              <a:latin typeface="Comic Sans MS" panose="030F0702030302020204" pitchFamily="66" charset="0"/>
            </a:endParaRPr>
          </a:p>
          <a:p>
            <a:r>
              <a:rPr lang="en-CA" altLang="en-US" sz="2200" dirty="0" smtClean="0">
                <a:latin typeface="Comic Sans MS" panose="030F0702030302020204" pitchFamily="66" charset="0"/>
              </a:rPr>
              <a:t>The </a:t>
            </a:r>
            <a:r>
              <a:rPr lang="en-CA" altLang="en-US" sz="2200" dirty="0">
                <a:latin typeface="Comic Sans MS" panose="030F0702030302020204" pitchFamily="66" charset="0"/>
              </a:rPr>
              <a:t>tools, supplies, animals, and instruction </a:t>
            </a:r>
            <a:r>
              <a:rPr lang="en-CA" altLang="en-US" sz="2200" dirty="0" smtClean="0">
                <a:latin typeface="Comic Sans MS" panose="030F0702030302020204" pitchFamily="66" charset="0"/>
              </a:rPr>
              <a:t>proved inadequate. </a:t>
            </a:r>
          </a:p>
          <a:p>
            <a:endParaRPr lang="en-CA" altLang="en-US" sz="2200" dirty="0">
              <a:latin typeface="Comic Sans MS" panose="030F0702030302020204" pitchFamily="66" charset="0"/>
            </a:endParaRPr>
          </a:p>
          <a:p>
            <a:r>
              <a:rPr lang="en-CA" altLang="en-US" sz="2200" dirty="0" smtClean="0">
                <a:latin typeface="Comic Sans MS" panose="030F0702030302020204" pitchFamily="66" charset="0"/>
              </a:rPr>
              <a:t>The </a:t>
            </a:r>
            <a:r>
              <a:rPr lang="en-CA" altLang="en-US" sz="2200" dirty="0">
                <a:latin typeface="Comic Sans MS" panose="030F0702030302020204" pitchFamily="66" charset="0"/>
              </a:rPr>
              <a:t>plows were poorly made and were useless for prairie soils. T</a:t>
            </a:r>
            <a:r>
              <a:rPr lang="en-CA" altLang="en-US" sz="2200" dirty="0" smtClean="0">
                <a:latin typeface="Comic Sans MS" panose="030F0702030302020204" pitchFamily="66" charset="0"/>
              </a:rPr>
              <a:t>he </a:t>
            </a:r>
            <a:r>
              <a:rPr lang="en-CA" altLang="en-US" sz="2200" dirty="0">
                <a:latin typeface="Comic Sans MS" panose="030F0702030302020204" pitchFamily="66" charset="0"/>
              </a:rPr>
              <a:t>oxen that were provided could not pull plows. The seed was sent too late in the year, and First Nations farmers were forbidden to use steam-powered threshing machines after the harvest.</a:t>
            </a:r>
            <a:endParaRPr lang="en-US" altLang="en-US" sz="2200" dirty="0" smtClean="0">
              <a:latin typeface="Comic Sans MS" panose="030F0702030302020204" pitchFamily="66" charset="0"/>
            </a:endParaRPr>
          </a:p>
          <a:p>
            <a:pPr eaLnBrk="1" hangingPunct="1">
              <a:buFontTx/>
              <a:buNone/>
            </a:pPr>
            <a:endParaRPr lang="en-US" altLang="en-US" sz="1800" dirty="0" smtClean="0"/>
          </a:p>
          <a:p>
            <a:pPr eaLnBrk="1" hangingPunct="1">
              <a:buFontTx/>
              <a:buNone/>
            </a:pPr>
            <a:endParaRPr lang="en-US" altLang="en-US" sz="1800" dirty="0" smtClean="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7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0402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93725"/>
          </a:xfrm>
        </p:spPr>
        <p:txBody>
          <a:bodyPr/>
          <a:lstStyle/>
          <a:p>
            <a:pPr algn="ctr" eaLnBrk="1" hangingPunct="1"/>
            <a:r>
              <a:rPr lang="en-US" altLang="en-US" sz="2800" dirty="0" smtClean="0">
                <a:latin typeface="Comic Sans MS" charset="0"/>
              </a:rPr>
              <a:t>The Indian Act</a:t>
            </a:r>
            <a:endParaRPr lang="en-US" altLang="en-US" sz="2800" dirty="0" smtClean="0"/>
          </a:p>
        </p:txBody>
      </p:sp>
      <p:sp>
        <p:nvSpPr>
          <p:cNvPr id="14339" name="Rectangle 3"/>
          <p:cNvSpPr>
            <a:spLocks noGrp="1" noChangeArrowheads="1"/>
          </p:cNvSpPr>
          <p:nvPr>
            <p:ph idx="1"/>
          </p:nvPr>
        </p:nvSpPr>
        <p:spPr>
          <a:xfrm>
            <a:off x="0" y="914400"/>
            <a:ext cx="4572000" cy="5943600"/>
          </a:xfrm>
        </p:spPr>
        <p:txBody>
          <a:bodyPr>
            <a:normAutofit fontScale="92500" lnSpcReduction="20000"/>
          </a:bodyPr>
          <a:lstStyle/>
          <a:p>
            <a:r>
              <a:rPr lang="en-CA" altLang="en-US" sz="2200" dirty="0" smtClean="0">
                <a:latin typeface="Comic Sans MS" panose="030F0702030302020204" pitchFamily="66" charset="0"/>
              </a:rPr>
              <a:t>First </a:t>
            </a:r>
            <a:r>
              <a:rPr lang="en-CA" altLang="en-US" sz="2200" dirty="0">
                <a:latin typeface="Comic Sans MS" panose="030F0702030302020204" pitchFamily="66" charset="0"/>
              </a:rPr>
              <a:t>Nations </a:t>
            </a:r>
            <a:r>
              <a:rPr lang="en-CA" altLang="en-US" sz="2200" dirty="0" smtClean="0">
                <a:latin typeface="Comic Sans MS" panose="030F0702030302020204" pitchFamily="66" charset="0"/>
              </a:rPr>
              <a:t>became </a:t>
            </a:r>
            <a:r>
              <a:rPr lang="en-CA" altLang="en-US" sz="2200" dirty="0">
                <a:latin typeface="Comic Sans MS" panose="030F0702030302020204" pitchFamily="66" charset="0"/>
              </a:rPr>
              <a:t>wards of the </a:t>
            </a:r>
            <a:r>
              <a:rPr lang="en-CA" altLang="en-US" sz="2200" dirty="0" smtClean="0">
                <a:latin typeface="Comic Sans MS" panose="030F0702030302020204" pitchFamily="66" charset="0"/>
              </a:rPr>
              <a:t>government, only allowed to live on reserves.</a:t>
            </a:r>
          </a:p>
          <a:p>
            <a:endParaRPr lang="en-CA" altLang="en-US" sz="2200" dirty="0">
              <a:latin typeface="Comic Sans MS" panose="030F0702030302020204" pitchFamily="66" charset="0"/>
            </a:endParaRPr>
          </a:p>
          <a:p>
            <a:r>
              <a:rPr lang="en-CA" altLang="en-US" sz="2200" dirty="0" smtClean="0">
                <a:latin typeface="Comic Sans MS" panose="030F0702030302020204" pitchFamily="66" charset="0"/>
              </a:rPr>
              <a:t>First Nations were required to </a:t>
            </a:r>
            <a:r>
              <a:rPr lang="en-CA" altLang="en-US" sz="2200" dirty="0">
                <a:latin typeface="Comic Sans MS" panose="030F0702030302020204" pitchFamily="66" charset="0"/>
              </a:rPr>
              <a:t>register with the government to </a:t>
            </a:r>
            <a:r>
              <a:rPr lang="en-CA" altLang="en-US" sz="2200" dirty="0" smtClean="0">
                <a:latin typeface="Comic Sans MS" panose="030F0702030302020204" pitchFamily="66" charset="0"/>
              </a:rPr>
              <a:t>receive status. If they did not, they would lose their rights.</a:t>
            </a:r>
          </a:p>
          <a:p>
            <a:endParaRPr lang="en-CA" altLang="en-US" sz="2200" dirty="0">
              <a:latin typeface="Comic Sans MS" panose="030F0702030302020204" pitchFamily="66" charset="0"/>
            </a:endParaRPr>
          </a:p>
          <a:p>
            <a:r>
              <a:rPr lang="en-CA" altLang="en-US" sz="2200" dirty="0" smtClean="0">
                <a:latin typeface="Comic Sans MS" panose="030F0702030302020204" pitchFamily="66" charset="0"/>
              </a:rPr>
              <a:t>First Nations were not </a:t>
            </a:r>
            <a:r>
              <a:rPr lang="en-CA" altLang="en-US" sz="2200" dirty="0">
                <a:latin typeface="Comic Sans MS" panose="030F0702030302020204" pitchFamily="66" charset="0"/>
              </a:rPr>
              <a:t>allowed to leave reserves without </a:t>
            </a:r>
            <a:r>
              <a:rPr lang="en-CA" altLang="en-US" sz="2200" dirty="0" smtClean="0">
                <a:latin typeface="Comic Sans MS" panose="030F0702030302020204" pitchFamily="66" charset="0"/>
              </a:rPr>
              <a:t>a special pass given by an </a:t>
            </a:r>
            <a:r>
              <a:rPr lang="en-CA" altLang="en-US" sz="2200" dirty="0">
                <a:latin typeface="Comic Sans MS" panose="030F0702030302020204" pitchFamily="66" charset="0"/>
              </a:rPr>
              <a:t>Indian </a:t>
            </a:r>
            <a:r>
              <a:rPr lang="en-CA" altLang="en-US" sz="2200" dirty="0" smtClean="0">
                <a:latin typeface="Comic Sans MS" panose="030F0702030302020204" pitchFamily="66" charset="0"/>
              </a:rPr>
              <a:t>Agent.</a:t>
            </a:r>
          </a:p>
          <a:p>
            <a:endParaRPr lang="en-CA" altLang="en-US" sz="2200" dirty="0">
              <a:latin typeface="Comic Sans MS" panose="030F0702030302020204" pitchFamily="66" charset="0"/>
            </a:endParaRPr>
          </a:p>
          <a:p>
            <a:r>
              <a:rPr lang="en-CA" altLang="en-US" sz="2200" dirty="0" smtClean="0">
                <a:latin typeface="Comic Sans MS" panose="030F0702030302020204" pitchFamily="66" charset="0"/>
              </a:rPr>
              <a:t>First Nations children were forced to go to </a:t>
            </a:r>
            <a:r>
              <a:rPr lang="en-CA" altLang="en-US" sz="2200" dirty="0">
                <a:latin typeface="Comic Sans MS" panose="030F0702030302020204" pitchFamily="66" charset="0"/>
              </a:rPr>
              <a:t>residential </a:t>
            </a:r>
            <a:r>
              <a:rPr lang="en-CA" altLang="en-US" sz="2200" dirty="0" smtClean="0">
                <a:latin typeface="Comic Sans MS" panose="030F0702030302020204" pitchFamily="66" charset="0"/>
              </a:rPr>
              <a:t>school, designed to assimilate them.</a:t>
            </a:r>
          </a:p>
          <a:p>
            <a:endParaRPr lang="en-CA" altLang="en-US" sz="2200" dirty="0" smtClean="0">
              <a:latin typeface="Comic Sans MS" panose="030F0702030302020204" pitchFamily="66" charset="0"/>
            </a:endParaRPr>
          </a:p>
          <a:p>
            <a:r>
              <a:rPr lang="en-CA" altLang="en-US" sz="2200" dirty="0">
                <a:latin typeface="Comic Sans MS" panose="030F0702030302020204" pitchFamily="66" charset="0"/>
              </a:rPr>
              <a:t>T</a:t>
            </a:r>
            <a:r>
              <a:rPr lang="en-CA" altLang="en-US" sz="2200" dirty="0" smtClean="0">
                <a:latin typeface="Comic Sans MS" panose="030F0702030302020204" pitchFamily="66" charset="0"/>
              </a:rPr>
              <a:t>raditional </a:t>
            </a:r>
            <a:r>
              <a:rPr lang="en-CA" altLang="en-US" sz="2200" dirty="0">
                <a:latin typeface="Comic Sans MS" panose="030F0702030302020204" pitchFamily="66" charset="0"/>
              </a:rPr>
              <a:t>ceremonies and forms of governance </a:t>
            </a:r>
            <a:r>
              <a:rPr lang="en-CA" altLang="en-US" sz="2200" dirty="0" smtClean="0">
                <a:latin typeface="Comic Sans MS" panose="030F0702030302020204" pitchFamily="66" charset="0"/>
              </a:rPr>
              <a:t>were abolished.</a:t>
            </a:r>
            <a:endParaRPr lang="en-US" altLang="en-US" sz="1800" dirty="0" smtClean="0"/>
          </a:p>
          <a:p>
            <a:pPr eaLnBrk="1" hangingPunct="1">
              <a:buFontTx/>
              <a:buNone/>
            </a:pPr>
            <a:endParaRPr lang="en-US" altLang="en-US" sz="1800" dirty="0" smtClean="0"/>
          </a:p>
        </p:txBody>
      </p:sp>
      <p:pic>
        <p:nvPicPr>
          <p:cNvPr id="409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084"/>
          <a:stretch/>
        </p:blipFill>
        <p:spPr bwMode="auto">
          <a:xfrm>
            <a:off x="4572000" y="990600"/>
            <a:ext cx="4572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0892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2551</TotalTime>
  <Words>2610</Words>
  <Application>Microsoft Office PowerPoint</Application>
  <PresentationFormat>On-screen Show (4:3)</PresentationFormat>
  <Paragraphs>196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Changes Come to the Prairies</vt:lpstr>
      <vt:lpstr>The Manitoba Act</vt:lpstr>
      <vt:lpstr>The Issue of Land</vt:lpstr>
      <vt:lpstr>Land Speculation in Manitoba</vt:lpstr>
      <vt:lpstr>What Happened to the Bison</vt:lpstr>
      <vt:lpstr>The North West Mounted Police</vt:lpstr>
      <vt:lpstr>The Numbered Treaties 1871-1877</vt:lpstr>
      <vt:lpstr>First Nations Farming</vt:lpstr>
      <vt:lpstr>The Indian Act</vt:lpstr>
      <vt:lpstr>The Metis Petitions</vt:lpstr>
      <vt:lpstr>The Government’s Agenda</vt:lpstr>
      <vt:lpstr>Louis Riel Returns</vt:lpstr>
      <vt:lpstr>Trouble Builds in the Northwest</vt:lpstr>
      <vt:lpstr>“Justice Commands Us”</vt:lpstr>
      <vt:lpstr>Conflict Begins</vt:lpstr>
      <vt:lpstr>Battles at Fish Creek and Batoche</vt:lpstr>
      <vt:lpstr>The Trial of Louis Riel</vt:lpstr>
      <vt:lpstr>Aftermath of the Uprising</vt:lpstr>
      <vt:lpstr>Who Will Build the Railway?</vt:lpstr>
      <vt:lpstr>The Pacific Scandal</vt:lpstr>
      <vt:lpstr>Alexander Mackenzie and the Railway</vt:lpstr>
      <vt:lpstr>The National Policy</vt:lpstr>
      <vt:lpstr>The CPR Syndicate</vt:lpstr>
      <vt:lpstr>Planning the Railway</vt:lpstr>
      <vt:lpstr>Building “The Impossible Railway”</vt:lpstr>
      <vt:lpstr>The CPR and the Northwest Uprising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River Rebellion</dc:title>
  <dc:creator>Owner;Graeme Arkell</dc:creator>
  <cp:lastModifiedBy>Samsung</cp:lastModifiedBy>
  <cp:revision>139</cp:revision>
  <cp:lastPrinted>2018-08-18T19:02:44Z</cp:lastPrinted>
  <dcterms:created xsi:type="dcterms:W3CDTF">2014-04-11T15:06:02Z</dcterms:created>
  <dcterms:modified xsi:type="dcterms:W3CDTF">2019-05-13T01:19:18Z</dcterms:modified>
</cp:coreProperties>
</file>