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83" r:id="rId3"/>
    <p:sldId id="266" r:id="rId4"/>
    <p:sldId id="294" r:id="rId5"/>
    <p:sldId id="284" r:id="rId6"/>
    <p:sldId id="292" r:id="rId7"/>
    <p:sldId id="293" r:id="rId8"/>
    <p:sldId id="260" r:id="rId9"/>
    <p:sldId id="261" r:id="rId10"/>
    <p:sldId id="285" r:id="rId11"/>
    <p:sldId id="288" r:id="rId12"/>
    <p:sldId id="289" r:id="rId13"/>
    <p:sldId id="290" r:id="rId14"/>
    <p:sldId id="29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2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04EC7632-C399-4033-A1C7-AE9DDF730C24}" type="datetimeFigureOut">
              <a:rPr lang="en-US" smtClean="0"/>
              <a:t>7/16/2018</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DB5F1DD-9D13-40BA-A4D6-4F691E6DA544}"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EC7632-C399-4033-A1C7-AE9DDF730C24}" type="datetimeFigureOut">
              <a:rPr lang="en-US" smtClean="0"/>
              <a:t>7/16/2018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5F1DD-9D13-40BA-A4D6-4F691E6DA544}"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EC7632-C399-4033-A1C7-AE9DDF730C24}" type="datetimeFigureOut">
              <a:rPr lang="en-US" smtClean="0"/>
              <a:t>7/16/2018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5F1DD-9D13-40BA-A4D6-4F691E6DA544}"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EC7632-C399-4033-A1C7-AE9DDF730C24}" type="datetimeFigureOut">
              <a:rPr lang="en-US" smtClean="0"/>
              <a:t>7/16/2018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5F1DD-9D13-40BA-A4D6-4F691E6DA544}"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EC7632-C399-4033-A1C7-AE9DDF730C24}" type="datetimeFigureOut">
              <a:rPr lang="en-US" smtClean="0"/>
              <a:t>7/16/2018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5F1DD-9D13-40BA-A4D6-4F691E6DA54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4EC7632-C399-4033-A1C7-AE9DDF730C24}" type="datetimeFigureOut">
              <a:rPr lang="en-US" smtClean="0"/>
              <a:t>7/16/2018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5F1DD-9D13-40BA-A4D6-4F691E6DA544}"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4EC7632-C399-4033-A1C7-AE9DDF730C24}" type="datetimeFigureOut">
              <a:rPr lang="en-US" smtClean="0"/>
              <a:t>7/16/2018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B5F1DD-9D13-40BA-A4D6-4F691E6DA544}"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4EC7632-C399-4033-A1C7-AE9DDF730C24}" type="datetimeFigureOut">
              <a:rPr lang="en-US" smtClean="0"/>
              <a:t>7/16/2018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B5F1DD-9D13-40BA-A4D6-4F691E6DA544}"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EC7632-C399-4033-A1C7-AE9DDF730C24}" type="datetimeFigureOut">
              <a:rPr lang="en-US" smtClean="0"/>
              <a:t>7/16/2018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B5F1DD-9D13-40BA-A4D6-4F691E6DA54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EC7632-C399-4033-A1C7-AE9DDF730C24}" type="datetimeFigureOut">
              <a:rPr lang="en-US" smtClean="0"/>
              <a:t>7/16/2018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5F1DD-9D13-40BA-A4D6-4F691E6DA54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EC7632-C399-4033-A1C7-AE9DDF730C24}" type="datetimeFigureOut">
              <a:rPr lang="en-US" smtClean="0"/>
              <a:t>7/16/2018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5F1DD-9D13-40BA-A4D6-4F691E6DA54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04EC7632-C399-4033-A1C7-AE9DDF730C24}" type="datetimeFigureOut">
              <a:rPr lang="en-US" smtClean="0"/>
              <a:t>7/16/2018</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DB5F1DD-9D13-40BA-A4D6-4F691E6DA54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France and the Fur Trade</a:t>
            </a:r>
            <a:endParaRPr lang="en-US" dirty="0"/>
          </a:p>
        </p:txBody>
      </p:sp>
      <p:pic>
        <p:nvPicPr>
          <p:cNvPr id="1029"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32868" y="2247900"/>
            <a:ext cx="3878263" cy="3878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07664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2248347"/>
            <a:ext cx="4572000" cy="4609653"/>
          </a:xfrm>
        </p:spPr>
        <p:txBody>
          <a:bodyPr>
            <a:normAutofit fontScale="92500" lnSpcReduction="20000"/>
          </a:bodyPr>
          <a:lstStyle/>
          <a:p>
            <a:r>
              <a:rPr lang="en-CA" dirty="0" smtClean="0"/>
              <a:t>The </a:t>
            </a:r>
            <a:r>
              <a:rPr lang="en-CA" dirty="0"/>
              <a:t>fur trade provided Indigenous peoples with European </a:t>
            </a:r>
            <a:r>
              <a:rPr lang="en-CA" dirty="0" smtClean="0"/>
              <a:t>goods that they wanted such as kettles, knives, blankets, guns, and glass beads. </a:t>
            </a:r>
            <a:r>
              <a:rPr lang="en-CA" dirty="0"/>
              <a:t>The French forged military alliances with their Indigenous allies in order to maintain good trade and social </a:t>
            </a:r>
            <a:r>
              <a:rPr lang="en-CA" dirty="0" smtClean="0"/>
              <a:t>relations.</a:t>
            </a:r>
          </a:p>
          <a:p>
            <a:r>
              <a:rPr lang="en-CA" dirty="0" smtClean="0"/>
              <a:t>The fur trade also had </a:t>
            </a:r>
            <a:r>
              <a:rPr lang="en-CA" dirty="0"/>
              <a:t>huge drawbacks for Indians. </a:t>
            </a:r>
            <a:r>
              <a:rPr lang="en-CA" dirty="0" smtClean="0"/>
              <a:t>Many became addicted to alcohol (traded to them) and they </a:t>
            </a:r>
            <a:r>
              <a:rPr lang="en-CA" dirty="0"/>
              <a:t>were decimated by white </a:t>
            </a:r>
            <a:r>
              <a:rPr lang="en-CA" dirty="0" smtClean="0"/>
              <a:t>diseases like smallpox and measles.</a:t>
            </a:r>
            <a:endParaRPr lang="en-US" dirty="0"/>
          </a:p>
        </p:txBody>
      </p:sp>
      <p:sp>
        <p:nvSpPr>
          <p:cNvPr id="3" name="Title 2"/>
          <p:cNvSpPr>
            <a:spLocks noGrp="1"/>
          </p:cNvSpPr>
          <p:nvPr>
            <p:ph type="title"/>
          </p:nvPr>
        </p:nvSpPr>
        <p:spPr/>
        <p:txBody>
          <a:bodyPr/>
          <a:lstStyle/>
          <a:p>
            <a:r>
              <a:rPr lang="en-US" dirty="0" smtClean="0"/>
              <a:t>First Nations in New France</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0" y="2106982"/>
            <a:ext cx="4762500"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93703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2248347"/>
            <a:ext cx="4572000" cy="4609653"/>
          </a:xfrm>
        </p:spPr>
        <p:txBody>
          <a:bodyPr>
            <a:normAutofit/>
          </a:bodyPr>
          <a:lstStyle/>
          <a:p>
            <a:r>
              <a:rPr lang="en-CA" dirty="0" smtClean="0"/>
              <a:t>Founded in 1670.</a:t>
            </a:r>
          </a:p>
          <a:p>
            <a:r>
              <a:rPr lang="en-CA" dirty="0" smtClean="0"/>
              <a:t>The Hudson`s Bay Company built trading posts at the mouths of rivers, on the shore of Hudson Bay.</a:t>
            </a:r>
          </a:p>
          <a:p>
            <a:r>
              <a:rPr lang="en-CA" dirty="0" smtClean="0"/>
              <a:t>First Nations trappers and traders travelled long distances to bring their furs to the trading posts and exchanged them for trade goods.</a:t>
            </a:r>
            <a:endParaRPr lang="en-US" dirty="0"/>
          </a:p>
        </p:txBody>
      </p:sp>
      <p:sp>
        <p:nvSpPr>
          <p:cNvPr id="3" name="Title 2"/>
          <p:cNvSpPr>
            <a:spLocks noGrp="1"/>
          </p:cNvSpPr>
          <p:nvPr>
            <p:ph type="title"/>
          </p:nvPr>
        </p:nvSpPr>
        <p:spPr/>
        <p:txBody>
          <a:bodyPr/>
          <a:lstStyle/>
          <a:p>
            <a:r>
              <a:rPr lang="en-US" dirty="0" smtClean="0"/>
              <a:t>Hudson`s Bay Company</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209800"/>
            <a:ext cx="46482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58182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2248347"/>
            <a:ext cx="4572000" cy="4609653"/>
          </a:xfrm>
        </p:spPr>
        <p:txBody>
          <a:bodyPr>
            <a:normAutofit/>
          </a:bodyPr>
          <a:lstStyle/>
          <a:p>
            <a:r>
              <a:rPr lang="en-CA" dirty="0" smtClean="0"/>
              <a:t>Founded in 1783.</a:t>
            </a:r>
          </a:p>
          <a:p>
            <a:r>
              <a:rPr lang="en-CA" dirty="0" smtClean="0"/>
              <a:t>The North West Company built trading posts along the rivers in the North West.</a:t>
            </a:r>
          </a:p>
          <a:p>
            <a:r>
              <a:rPr lang="en-CA" dirty="0" smtClean="0"/>
              <a:t>First Nations people traded more with the North West Company than the HBC because they did not have to travel as far as the shore of Hudson Bay.</a:t>
            </a:r>
            <a:endParaRPr lang="en-US" dirty="0"/>
          </a:p>
        </p:txBody>
      </p:sp>
      <p:sp>
        <p:nvSpPr>
          <p:cNvPr id="3" name="Title 2"/>
          <p:cNvSpPr>
            <a:spLocks noGrp="1"/>
          </p:cNvSpPr>
          <p:nvPr>
            <p:ph type="title"/>
          </p:nvPr>
        </p:nvSpPr>
        <p:spPr/>
        <p:txBody>
          <a:bodyPr/>
          <a:lstStyle/>
          <a:p>
            <a:r>
              <a:rPr lang="en-US" dirty="0" smtClean="0"/>
              <a:t>North West Company</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209800"/>
            <a:ext cx="47244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95664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2248347"/>
            <a:ext cx="4572000" cy="4609653"/>
          </a:xfrm>
        </p:spPr>
        <p:txBody>
          <a:bodyPr>
            <a:normAutofit fontScale="92500"/>
          </a:bodyPr>
          <a:lstStyle/>
          <a:p>
            <a:r>
              <a:rPr lang="en-CA" dirty="0" smtClean="0"/>
              <a:t>French-Canadian voyageurs were a main labour force for the fur trade in New France. These men paddled the canoes, and carried supplies and fur bales over the portages for the fur trading companies. </a:t>
            </a:r>
          </a:p>
          <a:p>
            <a:r>
              <a:rPr lang="en-CA" dirty="0" smtClean="0"/>
              <a:t>The route from Montreal to Lake Superior and back would take 12 – 16 weeks. The men paddled from sunrise to sunset, and carried back-breaking loads of trade goods and furs.</a:t>
            </a:r>
          </a:p>
        </p:txBody>
      </p:sp>
      <p:sp>
        <p:nvSpPr>
          <p:cNvPr id="3" name="Title 2"/>
          <p:cNvSpPr>
            <a:spLocks noGrp="1"/>
          </p:cNvSpPr>
          <p:nvPr>
            <p:ph type="title"/>
          </p:nvPr>
        </p:nvSpPr>
        <p:spPr/>
        <p:txBody>
          <a:bodyPr/>
          <a:lstStyle/>
          <a:p>
            <a:r>
              <a:rPr lang="en-US" dirty="0" smtClean="0"/>
              <a:t>Voyageurs</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095500"/>
            <a:ext cx="4572000"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9554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2248347"/>
            <a:ext cx="4572000" cy="4609653"/>
          </a:xfrm>
        </p:spPr>
        <p:txBody>
          <a:bodyPr>
            <a:normAutofit fontScale="85000" lnSpcReduction="10000"/>
          </a:bodyPr>
          <a:lstStyle/>
          <a:p>
            <a:r>
              <a:rPr lang="en-CA" dirty="0" smtClean="0"/>
              <a:t>First Nations women assisted European fur traders in collecting, processing and transporting furs. They also provided food, medicine, clothing and shelter. First Nations women worked as guides, interpreters, and negotiators, oftentimes travelling with traders.</a:t>
            </a:r>
            <a:endParaRPr lang="en-CA" dirty="0"/>
          </a:p>
          <a:p>
            <a:r>
              <a:rPr lang="en-CA" dirty="0" smtClean="0"/>
              <a:t>Sometimes the European traders married Aboriginal women and had families. The unions between European men and First Nations women solidified trade relations. Their children of European and Native blood become part of a new Canadian people, the Metis.</a:t>
            </a:r>
          </a:p>
        </p:txBody>
      </p:sp>
      <p:sp>
        <p:nvSpPr>
          <p:cNvPr id="3" name="Title 2"/>
          <p:cNvSpPr>
            <a:spLocks noGrp="1"/>
          </p:cNvSpPr>
          <p:nvPr>
            <p:ph type="title"/>
          </p:nvPr>
        </p:nvSpPr>
        <p:spPr/>
        <p:txBody>
          <a:bodyPr/>
          <a:lstStyle/>
          <a:p>
            <a:r>
              <a:rPr lang="en-US" dirty="0" smtClean="0"/>
              <a:t>Metis</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209800"/>
            <a:ext cx="4572000" cy="4648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45127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People in Canada</a:t>
            </a:r>
            <a:endParaRPr lang="en-US" dirty="0"/>
          </a:p>
        </p:txBody>
      </p:sp>
      <p:sp>
        <p:nvSpPr>
          <p:cNvPr id="3" name="Content Placeholder 2"/>
          <p:cNvSpPr>
            <a:spLocks noGrp="1"/>
          </p:cNvSpPr>
          <p:nvPr>
            <p:ph idx="1"/>
          </p:nvPr>
        </p:nvSpPr>
        <p:spPr>
          <a:xfrm>
            <a:off x="1" y="2248347"/>
            <a:ext cx="4572000" cy="4609653"/>
          </a:xfrm>
        </p:spPr>
        <p:txBody>
          <a:bodyPr/>
          <a:lstStyle/>
          <a:p>
            <a:r>
              <a:rPr lang="en-CA" dirty="0"/>
              <a:t>The first inhabitants of Canada came from Asia across the Bering Strait Land Bridge  about 15,000 years ago </a:t>
            </a:r>
          </a:p>
          <a:p>
            <a:endParaRPr lang="en-C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438400"/>
            <a:ext cx="45720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126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2248347"/>
            <a:ext cx="4572000" cy="4609653"/>
          </a:xfrm>
        </p:spPr>
        <p:txBody>
          <a:bodyPr>
            <a:normAutofit/>
          </a:bodyPr>
          <a:lstStyle/>
          <a:p>
            <a:r>
              <a:rPr lang="en-CA" dirty="0"/>
              <a:t>In 1608, Samuel de Champlain built the first permanent French settlement in New France—called </a:t>
            </a:r>
            <a:r>
              <a:rPr lang="en-CA" dirty="0" smtClean="0"/>
              <a:t>Quebec.</a:t>
            </a:r>
          </a:p>
          <a:p>
            <a:r>
              <a:rPr lang="en-CA" dirty="0"/>
              <a:t>Quebec was well located on the banks of the St. Lawrence River to allow the French to trade with the local Indians, who were skilled fur trappers. </a:t>
            </a:r>
          </a:p>
          <a:p>
            <a:endParaRPr lang="en-CA" dirty="0" smtClean="0"/>
          </a:p>
          <a:p>
            <a:endParaRPr lang="en-CA" dirty="0" smtClean="0"/>
          </a:p>
          <a:p>
            <a:endParaRPr lang="en-CA" dirty="0" smtClean="0"/>
          </a:p>
          <a:p>
            <a:endParaRPr lang="en-US" dirty="0"/>
          </a:p>
        </p:txBody>
      </p:sp>
      <p:sp>
        <p:nvSpPr>
          <p:cNvPr id="3" name="Title 2"/>
          <p:cNvSpPr>
            <a:spLocks noGrp="1"/>
          </p:cNvSpPr>
          <p:nvPr>
            <p:ph type="title"/>
          </p:nvPr>
        </p:nvSpPr>
        <p:spPr/>
        <p:txBody>
          <a:bodyPr/>
          <a:lstStyle/>
          <a:p>
            <a:r>
              <a:rPr lang="en-US" dirty="0" smtClean="0"/>
              <a:t>New France</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599" y="2057400"/>
            <a:ext cx="5105401"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3047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2248347"/>
            <a:ext cx="4572000" cy="4609653"/>
          </a:xfrm>
        </p:spPr>
        <p:txBody>
          <a:bodyPr>
            <a:normAutofit/>
          </a:bodyPr>
          <a:lstStyle/>
          <a:p>
            <a:r>
              <a:rPr lang="en-US" dirty="0" smtClean="0"/>
              <a:t>Mercantilism: An economic theory that there is a certain amount of wealth in the world and it’s in the country’s best interest to accumulate it. Through wealth, a nation can achieve power.</a:t>
            </a:r>
            <a:endParaRPr lang="en-CA" dirty="0" smtClean="0"/>
          </a:p>
          <a:p>
            <a:r>
              <a:rPr lang="en-US" dirty="0" smtClean="0"/>
              <a:t>Colonialism: The act of settling and controlling the lands of others for commercial advantage.</a:t>
            </a:r>
            <a:endParaRPr lang="en-CA" dirty="0" smtClean="0"/>
          </a:p>
          <a:p>
            <a:endParaRPr lang="en-CA" dirty="0" smtClean="0"/>
          </a:p>
          <a:p>
            <a:endParaRPr lang="en-CA" dirty="0" smtClean="0"/>
          </a:p>
          <a:p>
            <a:endParaRPr lang="en-US" dirty="0"/>
          </a:p>
        </p:txBody>
      </p:sp>
      <p:sp>
        <p:nvSpPr>
          <p:cNvPr id="3" name="Title 2"/>
          <p:cNvSpPr>
            <a:spLocks noGrp="1"/>
          </p:cNvSpPr>
          <p:nvPr>
            <p:ph type="title"/>
          </p:nvPr>
        </p:nvSpPr>
        <p:spPr/>
        <p:txBody>
          <a:bodyPr/>
          <a:lstStyle/>
          <a:p>
            <a:r>
              <a:rPr lang="en-US" dirty="0" smtClean="0"/>
              <a:t>Mercantilism and Colonialism</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295525"/>
            <a:ext cx="4724400"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8035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2248347"/>
            <a:ext cx="4572000" cy="4609653"/>
          </a:xfrm>
        </p:spPr>
        <p:txBody>
          <a:bodyPr>
            <a:normAutofit fontScale="92500" lnSpcReduction="10000"/>
          </a:bodyPr>
          <a:lstStyle/>
          <a:p>
            <a:r>
              <a:rPr lang="en-CA" dirty="0"/>
              <a:t>The government of New France was headed by a governor who was responsible to the King. </a:t>
            </a:r>
            <a:endParaRPr lang="en-CA" dirty="0" smtClean="0"/>
          </a:p>
          <a:p>
            <a:r>
              <a:rPr lang="en-CA" dirty="0" smtClean="0"/>
              <a:t>The </a:t>
            </a:r>
            <a:r>
              <a:rPr lang="en-CA" dirty="0"/>
              <a:t>governor took advice from a Sovereign Council which consisted of the intendant, the bishop and a number of high ranking seigneurs and clergy appointed by the governor. </a:t>
            </a:r>
            <a:endParaRPr lang="en-CA" dirty="0" smtClean="0"/>
          </a:p>
          <a:p>
            <a:r>
              <a:rPr lang="en-CA" dirty="0" smtClean="0"/>
              <a:t>The </a:t>
            </a:r>
            <a:r>
              <a:rPr lang="en-CA" dirty="0"/>
              <a:t>Sovereign Council was both a lawmaking body and a court for criminal and civil cases which had been referred from lower courts.</a:t>
            </a:r>
            <a:endParaRPr lang="en-CA" dirty="0" smtClean="0"/>
          </a:p>
          <a:p>
            <a:endParaRPr lang="en-CA" dirty="0" smtClean="0"/>
          </a:p>
          <a:p>
            <a:endParaRPr lang="en-CA" dirty="0" smtClean="0"/>
          </a:p>
          <a:p>
            <a:endParaRPr lang="en-CA" dirty="0"/>
          </a:p>
          <a:p>
            <a:endParaRPr lang="en-CA" dirty="0"/>
          </a:p>
          <a:p>
            <a:endParaRPr lang="en-US" dirty="0"/>
          </a:p>
        </p:txBody>
      </p:sp>
      <p:sp>
        <p:nvSpPr>
          <p:cNvPr id="3" name="Title 2"/>
          <p:cNvSpPr>
            <a:spLocks noGrp="1"/>
          </p:cNvSpPr>
          <p:nvPr>
            <p:ph type="title"/>
          </p:nvPr>
        </p:nvSpPr>
        <p:spPr/>
        <p:txBody>
          <a:bodyPr/>
          <a:lstStyle/>
          <a:p>
            <a:r>
              <a:rPr lang="en-US" dirty="0" smtClean="0"/>
              <a:t>Government in New France</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209800"/>
            <a:ext cx="4648199"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95078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2248347"/>
            <a:ext cx="4572000" cy="4609653"/>
          </a:xfrm>
        </p:spPr>
        <p:txBody>
          <a:bodyPr>
            <a:normAutofit fontScale="92500" lnSpcReduction="20000"/>
          </a:bodyPr>
          <a:lstStyle/>
          <a:p>
            <a:r>
              <a:rPr lang="en-CA" dirty="0" smtClean="0"/>
              <a:t>Seigneuries </a:t>
            </a:r>
            <a:r>
              <a:rPr lang="en-CA" dirty="0"/>
              <a:t>were plots of land given to noblemen - who were called seigneurs - in return for loyalty to the King and a promise to perform military service when necessary</a:t>
            </a:r>
            <a:r>
              <a:rPr lang="en-CA" dirty="0" smtClean="0"/>
              <a:t>.</a:t>
            </a:r>
          </a:p>
          <a:p>
            <a:r>
              <a:rPr lang="en-CA" dirty="0" smtClean="0"/>
              <a:t>Each seigneur </a:t>
            </a:r>
            <a:r>
              <a:rPr lang="en-CA" dirty="0"/>
              <a:t>sublet his land in smaller parcels to peasant farmers. </a:t>
            </a:r>
            <a:endParaRPr lang="en-CA" dirty="0" smtClean="0"/>
          </a:p>
          <a:p>
            <a:r>
              <a:rPr lang="en-CA" dirty="0"/>
              <a:t>The </a:t>
            </a:r>
            <a:r>
              <a:rPr lang="en-CA" dirty="0" smtClean="0"/>
              <a:t>peasant farmers paid rent </a:t>
            </a:r>
            <a:r>
              <a:rPr lang="en-CA" dirty="0"/>
              <a:t>for the land and </a:t>
            </a:r>
            <a:r>
              <a:rPr lang="en-CA" dirty="0" smtClean="0"/>
              <a:t>gave </a:t>
            </a:r>
            <a:r>
              <a:rPr lang="en-CA" dirty="0"/>
              <a:t>one-fourteenth of his grain harvest to the seigneur. The seigneur </a:t>
            </a:r>
            <a:r>
              <a:rPr lang="en-CA" dirty="0" smtClean="0"/>
              <a:t>built </a:t>
            </a:r>
            <a:r>
              <a:rPr lang="en-CA" dirty="0"/>
              <a:t>and </a:t>
            </a:r>
            <a:r>
              <a:rPr lang="en-CA" dirty="0" smtClean="0"/>
              <a:t>maintained </a:t>
            </a:r>
            <a:r>
              <a:rPr lang="en-CA" dirty="0"/>
              <a:t>a mill for grinding the grain. </a:t>
            </a:r>
            <a:endParaRPr lang="en-CA" dirty="0" smtClean="0"/>
          </a:p>
          <a:p>
            <a:pPr marL="0" indent="0">
              <a:buNone/>
            </a:pPr>
            <a:endParaRPr lang="en-CA" dirty="0" smtClean="0"/>
          </a:p>
          <a:p>
            <a:endParaRPr lang="en-CA" dirty="0" smtClean="0"/>
          </a:p>
          <a:p>
            <a:endParaRPr lang="en-CA" dirty="0"/>
          </a:p>
          <a:p>
            <a:endParaRPr lang="en-CA" dirty="0"/>
          </a:p>
          <a:p>
            <a:endParaRPr lang="en-US" dirty="0"/>
          </a:p>
        </p:txBody>
      </p:sp>
      <p:sp>
        <p:nvSpPr>
          <p:cNvPr id="3" name="Title 2"/>
          <p:cNvSpPr>
            <a:spLocks noGrp="1"/>
          </p:cNvSpPr>
          <p:nvPr>
            <p:ph type="title"/>
          </p:nvPr>
        </p:nvSpPr>
        <p:spPr/>
        <p:txBody>
          <a:bodyPr/>
          <a:lstStyle/>
          <a:p>
            <a:r>
              <a:rPr lang="en-US" dirty="0"/>
              <a:t>Seigneurial System</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209800"/>
            <a:ext cx="45720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30351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2248347"/>
            <a:ext cx="4572000" cy="4609653"/>
          </a:xfrm>
        </p:spPr>
        <p:txBody>
          <a:bodyPr>
            <a:normAutofit/>
          </a:bodyPr>
          <a:lstStyle/>
          <a:p>
            <a:r>
              <a:rPr lang="en-CA" dirty="0"/>
              <a:t>Most people were farmers growing wheat, peas, oats, rye, barley and maize on long, narrow farms huddled along the St. Lawrence River.</a:t>
            </a:r>
          </a:p>
          <a:p>
            <a:r>
              <a:rPr lang="en-CA" dirty="0" smtClean="0"/>
              <a:t>The </a:t>
            </a:r>
            <a:r>
              <a:rPr lang="en-CA" dirty="0"/>
              <a:t>Church provided social services and education to the community</a:t>
            </a:r>
            <a:r>
              <a:rPr lang="en-CA" dirty="0" smtClean="0"/>
              <a:t>.</a:t>
            </a:r>
          </a:p>
          <a:p>
            <a:r>
              <a:rPr lang="en-CA" dirty="0" smtClean="0"/>
              <a:t>Many people also participated in </a:t>
            </a:r>
            <a:r>
              <a:rPr lang="en-CA" dirty="0"/>
              <a:t>fur </a:t>
            </a:r>
            <a:r>
              <a:rPr lang="en-CA" dirty="0" smtClean="0"/>
              <a:t>trading.</a:t>
            </a:r>
          </a:p>
          <a:p>
            <a:endParaRPr lang="en-CA" dirty="0"/>
          </a:p>
          <a:p>
            <a:endParaRPr lang="en-CA" dirty="0"/>
          </a:p>
          <a:p>
            <a:endParaRPr lang="en-US" dirty="0"/>
          </a:p>
        </p:txBody>
      </p:sp>
      <p:sp>
        <p:nvSpPr>
          <p:cNvPr id="3" name="Title 2"/>
          <p:cNvSpPr>
            <a:spLocks noGrp="1"/>
          </p:cNvSpPr>
          <p:nvPr>
            <p:ph type="title"/>
          </p:nvPr>
        </p:nvSpPr>
        <p:spPr/>
        <p:txBody>
          <a:bodyPr/>
          <a:lstStyle/>
          <a:p>
            <a:r>
              <a:rPr lang="en-CA" dirty="0" smtClean="0"/>
              <a:t>Life </a:t>
            </a:r>
            <a:r>
              <a:rPr lang="en-CA" dirty="0"/>
              <a:t>in New France</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286000"/>
            <a:ext cx="4572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7581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2248347"/>
            <a:ext cx="4572000" cy="4609652"/>
          </a:xfrm>
        </p:spPr>
        <p:txBody>
          <a:bodyPr/>
          <a:lstStyle/>
          <a:p>
            <a:r>
              <a:rPr lang="en-CA" dirty="0"/>
              <a:t>The British colonized the region south of New France.</a:t>
            </a:r>
          </a:p>
          <a:p>
            <a:r>
              <a:rPr lang="en-CA" dirty="0"/>
              <a:t>They saw New France’s success in fur trapping and wanted to take control of the fur trade.</a:t>
            </a:r>
          </a:p>
          <a:p>
            <a:endParaRPr lang="en-US" dirty="0"/>
          </a:p>
        </p:txBody>
      </p:sp>
      <p:sp>
        <p:nvSpPr>
          <p:cNvPr id="3" name="Title 2"/>
          <p:cNvSpPr>
            <a:spLocks noGrp="1"/>
          </p:cNvSpPr>
          <p:nvPr>
            <p:ph type="title"/>
          </p:nvPr>
        </p:nvSpPr>
        <p:spPr/>
        <p:txBody>
          <a:bodyPr/>
          <a:lstStyle/>
          <a:p>
            <a:r>
              <a:rPr lang="en-US" dirty="0" smtClean="0"/>
              <a:t>British in North America</a:t>
            </a:r>
            <a:endParaRPr lang="en-US" dirty="0"/>
          </a:p>
        </p:txBody>
      </p:sp>
      <p:pic>
        <p:nvPicPr>
          <p:cNvPr id="4" name="Picture 3" descr="http://images.schoolinsites.com/SiSFiles/Schools/AL/SheffieldCity/SheffieldHigh/Uploads/TeacherSectionImages/%7bC5643D04-2256-4498-BB2F-FAAE6D6398F7%7d_13colonies_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990724"/>
            <a:ext cx="3371850"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3850" y="1975066"/>
            <a:ext cx="1379537"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3850" y="3429000"/>
            <a:ext cx="1379537"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3850" y="4906070"/>
            <a:ext cx="1379537"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32457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2248347"/>
            <a:ext cx="4572000" cy="4609653"/>
          </a:xfrm>
        </p:spPr>
        <p:txBody>
          <a:bodyPr>
            <a:normAutofit lnSpcReduction="10000"/>
          </a:bodyPr>
          <a:lstStyle/>
          <a:p>
            <a:r>
              <a:rPr lang="en-CA" dirty="0"/>
              <a:t>One valuable resource of New France </a:t>
            </a:r>
            <a:r>
              <a:rPr lang="en-CA" dirty="0" smtClean="0"/>
              <a:t>was beavers.</a:t>
            </a:r>
          </a:p>
          <a:p>
            <a:r>
              <a:rPr lang="en-CA" dirty="0" smtClean="0"/>
              <a:t>Men`s Beaver </a:t>
            </a:r>
            <a:r>
              <a:rPr lang="en-CA" dirty="0"/>
              <a:t>hats were very fashionable in </a:t>
            </a:r>
            <a:r>
              <a:rPr lang="en-CA" dirty="0" smtClean="0"/>
              <a:t>Europe.</a:t>
            </a:r>
          </a:p>
          <a:p>
            <a:r>
              <a:rPr lang="en-CA" dirty="0"/>
              <a:t>From roughly 1600 to 1650, the French forged alliances of kinship and trade with indigenous peoples: the Huron-</a:t>
            </a:r>
            <a:r>
              <a:rPr lang="en-CA" dirty="0" err="1"/>
              <a:t>Wendat</a:t>
            </a:r>
            <a:r>
              <a:rPr lang="en-CA" dirty="0"/>
              <a:t>, Algonquin and Innu. These peoples helped the French to collect and process beaver furs.</a:t>
            </a:r>
          </a:p>
          <a:p>
            <a:endParaRPr lang="en-CA" dirty="0" smtClean="0"/>
          </a:p>
        </p:txBody>
      </p:sp>
      <p:sp>
        <p:nvSpPr>
          <p:cNvPr id="3" name="Title 2"/>
          <p:cNvSpPr>
            <a:spLocks noGrp="1"/>
          </p:cNvSpPr>
          <p:nvPr>
            <p:ph type="title"/>
          </p:nvPr>
        </p:nvSpPr>
        <p:spPr/>
        <p:txBody>
          <a:bodyPr/>
          <a:lstStyle/>
          <a:p>
            <a:r>
              <a:rPr lang="en-US" dirty="0" smtClean="0"/>
              <a:t>Fur Trade</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209800"/>
            <a:ext cx="46482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00975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2609</TotalTime>
  <Words>765</Words>
  <Application>Microsoft Office PowerPoint</Application>
  <PresentationFormat>On-screen Show (4:3)</PresentationFormat>
  <Paragraphs>55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Hardcover</vt:lpstr>
      <vt:lpstr>New France and the Fur Trade</vt:lpstr>
      <vt:lpstr>First People in Canada</vt:lpstr>
      <vt:lpstr>New France</vt:lpstr>
      <vt:lpstr>Mercantilism and Colonialism</vt:lpstr>
      <vt:lpstr>Government in New France</vt:lpstr>
      <vt:lpstr>Seigneurial System</vt:lpstr>
      <vt:lpstr>Life in New France</vt:lpstr>
      <vt:lpstr>British in North America</vt:lpstr>
      <vt:lpstr>Fur Trade</vt:lpstr>
      <vt:lpstr>First Nations in New France</vt:lpstr>
      <vt:lpstr>Hudson`s Bay Company</vt:lpstr>
      <vt:lpstr>North West Company</vt:lpstr>
      <vt:lpstr>Voyageurs</vt:lpstr>
      <vt:lpstr>Metis</vt:lpstr>
    </vt:vector>
  </TitlesOfParts>
  <Company>LCPS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Graeme Arkell</dc:creator>
  <cp:lastModifiedBy>Samsung</cp:lastModifiedBy>
  <cp:revision>61</cp:revision>
  <cp:lastPrinted>2013-10-23T19:02:43Z</cp:lastPrinted>
  <dcterms:created xsi:type="dcterms:W3CDTF">2013-10-22T12:09:51Z</dcterms:created>
  <dcterms:modified xsi:type="dcterms:W3CDTF">2018-07-16T23:31:26Z</dcterms:modified>
</cp:coreProperties>
</file>