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2"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93FEA-630E-47F6-A231-94DC9F324E5B}" type="datetimeFigureOut">
              <a:rPr lang="en-CA" smtClean="0"/>
              <a:t>2018-08-19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2EB01-8465-41C9-80EA-59CFF6C557BE}" type="slidenum">
              <a:rPr lang="en-CA" smtClean="0"/>
              <a:t>‹#›</a:t>
            </a:fld>
            <a:endParaRPr lang="en-CA"/>
          </a:p>
        </p:txBody>
      </p:sp>
    </p:spTree>
    <p:extLst>
      <p:ext uri="{BB962C8B-B14F-4D97-AF65-F5344CB8AC3E}">
        <p14:creationId xmlns:p14="http://schemas.microsoft.com/office/powerpoint/2010/main" val="363063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8/19/2018 12:31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6595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7812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77594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4808558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extLst>
      <p:ext uri="{BB962C8B-B14F-4D97-AF65-F5344CB8AC3E}">
        <p14:creationId xmlns:p14="http://schemas.microsoft.com/office/powerpoint/2010/main" val="35276610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smtClean="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extLst>
      <p:ext uri="{BB962C8B-B14F-4D97-AF65-F5344CB8AC3E}">
        <p14:creationId xmlns:p14="http://schemas.microsoft.com/office/powerpoint/2010/main" val="2699250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19314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00703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829949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17199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11345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7091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6511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59095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The </a:t>
            </a:r>
            <a:r>
              <a:rPr lang="en-CA" b="1" dirty="0">
                <a:effectLst/>
              </a:rPr>
              <a:t>Northwest From 1800 to </a:t>
            </a:r>
            <a:r>
              <a:rPr lang="en-CA" b="1" dirty="0" smtClean="0">
                <a:effectLst/>
              </a:rPr>
              <a:t>1870</a:t>
            </a:r>
            <a:r>
              <a:rPr lang="en-CA" b="1" dirty="0">
                <a:effectLst/>
              </a:rPr>
              <a:t/>
            </a:r>
            <a:br>
              <a:rPr lang="en-CA" b="1" dirty="0">
                <a:effectLst/>
              </a:rPr>
            </a:b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597025"/>
            <a:ext cx="6157913"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19148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Rising Tensions In the Red River Settlement</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a:t>John Christian Schultz took over the only newspaper in the settlement, the </a:t>
            </a:r>
            <a:r>
              <a:rPr lang="en-CA" dirty="0" err="1"/>
              <a:t>Nor’Wester</a:t>
            </a:r>
            <a:r>
              <a:rPr lang="en-CA" dirty="0"/>
              <a:t>. </a:t>
            </a:r>
            <a:endParaRPr lang="en-CA" dirty="0" smtClean="0"/>
          </a:p>
          <a:p>
            <a:pPr marL="0" lvl="1" indent="0">
              <a:buNone/>
            </a:pPr>
            <a:endParaRPr lang="en-CA" dirty="0"/>
          </a:p>
          <a:p>
            <a:pPr marL="0" lvl="1" indent="0">
              <a:buNone/>
            </a:pPr>
            <a:r>
              <a:rPr lang="en-CA" dirty="0" smtClean="0"/>
              <a:t>Schultz </a:t>
            </a:r>
            <a:r>
              <a:rPr lang="en-CA" dirty="0"/>
              <a:t>used the </a:t>
            </a:r>
            <a:r>
              <a:rPr lang="en-CA" dirty="0" err="1"/>
              <a:t>Nor’Wester</a:t>
            </a:r>
            <a:r>
              <a:rPr lang="en-CA" dirty="0"/>
              <a:t> as a platform for his anti-Metis views. Discriminatory statements made by him and published in the newspaper only increased tension within the community</a:t>
            </a:r>
            <a:r>
              <a:rPr lang="en-CA" dirty="0" smtClean="0"/>
              <a:t>.</a:t>
            </a:r>
          </a:p>
          <a:p>
            <a:pPr marL="0" lvl="1" indent="0">
              <a:buNone/>
            </a:pPr>
            <a:endParaRPr lang="en-US" dirty="0"/>
          </a:p>
          <a:p>
            <a:pPr marL="0" lvl="1" indent="0">
              <a:buNone/>
            </a:pPr>
            <a:r>
              <a:rPr lang="en-CA" dirty="0"/>
              <a:t>By the end of the 1860’s he had organized a small group called the Canadian Party which </a:t>
            </a:r>
            <a:r>
              <a:rPr lang="en-CA" dirty="0" smtClean="0"/>
              <a:t>he hoped would </a:t>
            </a:r>
            <a:r>
              <a:rPr lang="en-CA" dirty="0"/>
              <a:t>gain </a:t>
            </a:r>
            <a:r>
              <a:rPr lang="en-CA" dirty="0" smtClean="0"/>
              <a:t>political control </a:t>
            </a:r>
            <a:r>
              <a:rPr lang="en-CA" dirty="0"/>
              <a:t>of the settlement.</a:t>
            </a:r>
          </a:p>
          <a:p>
            <a:pPr marL="0" lvl="1" indent="0">
              <a:buNone/>
            </a:pPr>
            <a:endParaRPr lang="en-CA" dirty="0" smtClean="0"/>
          </a:p>
          <a:p>
            <a:pPr marL="0" lvl="1" indent="0">
              <a:buNone/>
            </a:pPr>
            <a:endParaRPr lang="en-US" dirty="0"/>
          </a:p>
          <a:p>
            <a:pPr marL="0" lvl="1" indent="0">
              <a:buNone/>
            </a:pPr>
            <a:endParaRPr lang="en-US" dirty="0" smtClean="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1004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Rising Tensions In the Red River Settlement</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Economic </a:t>
            </a:r>
            <a:r>
              <a:rPr lang="en-CA" dirty="0"/>
              <a:t>problems during the </a:t>
            </a:r>
            <a:r>
              <a:rPr lang="en-CA" dirty="0" smtClean="0"/>
              <a:t>1860s at Red River </a:t>
            </a:r>
            <a:r>
              <a:rPr lang="en-CA" dirty="0"/>
              <a:t>also contributed to rising </a:t>
            </a:r>
            <a:r>
              <a:rPr lang="en-CA" dirty="0" smtClean="0"/>
              <a:t>tensions. </a:t>
            </a:r>
          </a:p>
          <a:p>
            <a:pPr marL="0" lvl="1" indent="0">
              <a:buNone/>
            </a:pPr>
            <a:endParaRPr lang="en-CA" dirty="0"/>
          </a:p>
          <a:p>
            <a:pPr marL="0" lvl="1" indent="0">
              <a:buNone/>
            </a:pPr>
            <a:r>
              <a:rPr lang="en-CA" dirty="0" smtClean="0"/>
              <a:t>There </a:t>
            </a:r>
            <a:r>
              <a:rPr lang="en-CA" dirty="0"/>
              <a:t>were several crop </a:t>
            </a:r>
            <a:r>
              <a:rPr lang="en-CA" dirty="0" smtClean="0"/>
              <a:t>failures.</a:t>
            </a:r>
          </a:p>
          <a:p>
            <a:pPr marL="0" lvl="1" indent="0">
              <a:buNone/>
            </a:pPr>
            <a:endParaRPr lang="en-CA" dirty="0"/>
          </a:p>
          <a:p>
            <a:pPr marL="0" lvl="1" indent="0">
              <a:buNone/>
            </a:pPr>
            <a:r>
              <a:rPr lang="en-CA" dirty="0" smtClean="0"/>
              <a:t>The </a:t>
            </a:r>
            <a:r>
              <a:rPr lang="en-CA" dirty="0"/>
              <a:t>bison hunts were less successful than in earlier years. </a:t>
            </a:r>
            <a:endParaRPr lang="en-CA" dirty="0" smtClean="0"/>
          </a:p>
          <a:p>
            <a:pPr marL="0" lvl="1" indent="0">
              <a:buNone/>
            </a:pPr>
            <a:endParaRPr lang="en-CA" dirty="0"/>
          </a:p>
          <a:p>
            <a:pPr marL="0" lvl="1" indent="0">
              <a:buNone/>
            </a:pPr>
            <a:r>
              <a:rPr lang="en-CA" dirty="0" smtClean="0"/>
              <a:t>The </a:t>
            </a:r>
            <a:r>
              <a:rPr lang="en-CA" dirty="0"/>
              <a:t>Hudson’s Bay Company was also losing interest in the area.</a:t>
            </a:r>
            <a:endParaRPr lang="en-CA" dirty="0" smtClean="0"/>
          </a:p>
          <a:p>
            <a:pPr marL="0" lvl="1" indent="0">
              <a:buNone/>
            </a:pPr>
            <a:endParaRPr lang="en-US" dirty="0"/>
          </a:p>
          <a:p>
            <a:pPr marL="0" lvl="1" indent="0">
              <a:buNone/>
            </a:pPr>
            <a:endParaRPr lang="en-US" dirty="0" smtClean="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330036"/>
            <a:ext cx="4641272" cy="552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2770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Rising Tensions In the Red River Settlement</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Rupert’s Land </a:t>
            </a:r>
            <a:r>
              <a:rPr lang="en-CA" dirty="0"/>
              <a:t>owned by the Hudson’s Bay Company was sold to </a:t>
            </a:r>
            <a:r>
              <a:rPr lang="en-CA" dirty="0" smtClean="0"/>
              <a:t>the Canadian government.</a:t>
            </a:r>
            <a:endParaRPr lang="en-CA" dirty="0"/>
          </a:p>
          <a:p>
            <a:pPr marL="0" lvl="1" indent="0">
              <a:buNone/>
            </a:pPr>
            <a:endParaRPr lang="en-CA" dirty="0" smtClean="0"/>
          </a:p>
          <a:p>
            <a:pPr marL="0" lvl="1" indent="0">
              <a:buNone/>
            </a:pPr>
            <a:r>
              <a:rPr lang="en-CA" dirty="0" smtClean="0"/>
              <a:t>The </a:t>
            </a:r>
            <a:r>
              <a:rPr lang="en-CA" dirty="0"/>
              <a:t>inhabitants of the Red River Settlement were not consulted during the negotiations between the Canadian government and the Hudson’s Bay Company to transfer control of Rupert’s Land. </a:t>
            </a:r>
            <a:endParaRPr lang="en-CA" dirty="0" smtClean="0"/>
          </a:p>
          <a:p>
            <a:pPr marL="0" lvl="1" indent="0">
              <a:buNone/>
            </a:pPr>
            <a:endParaRPr lang="en-CA" dirty="0"/>
          </a:p>
          <a:p>
            <a:pPr marL="0" lvl="1" indent="0">
              <a:buNone/>
            </a:pPr>
            <a:r>
              <a:rPr lang="en-CA" dirty="0" smtClean="0"/>
              <a:t>In </a:t>
            </a:r>
            <a:r>
              <a:rPr lang="en-CA" dirty="0"/>
              <a:t>1868, government surveyors arrived in the Red River Valley to survey the area. The surveyors assumed that the riverside farms of the Metis were not legally owned. </a:t>
            </a:r>
            <a:endParaRPr lang="en-US" dirty="0"/>
          </a:p>
          <a:p>
            <a:pPr marL="0" lvl="1" indent="0">
              <a:buNone/>
            </a:pPr>
            <a:endParaRPr lang="en-US" dirty="0" smtClean="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6827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Louis Riel</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He </a:t>
            </a:r>
            <a:r>
              <a:rPr lang="en-CA" dirty="0"/>
              <a:t>was a literate, well- educated </a:t>
            </a:r>
            <a:r>
              <a:rPr lang="en-CA" dirty="0" smtClean="0"/>
              <a:t>lawyer who was </a:t>
            </a:r>
            <a:r>
              <a:rPr lang="en-CA" dirty="0"/>
              <a:t>fluent in both English and </a:t>
            </a:r>
            <a:r>
              <a:rPr lang="en-CA" dirty="0" smtClean="0"/>
              <a:t>French. He was also </a:t>
            </a:r>
            <a:r>
              <a:rPr lang="en-CA" dirty="0"/>
              <a:t>an excellent </a:t>
            </a:r>
            <a:r>
              <a:rPr lang="en-CA" dirty="0" smtClean="0"/>
              <a:t>speaker.</a:t>
            </a:r>
          </a:p>
          <a:p>
            <a:pPr marL="0" lvl="1" indent="0">
              <a:buNone/>
            </a:pPr>
            <a:endParaRPr lang="en-US" dirty="0"/>
          </a:p>
          <a:p>
            <a:pPr marL="0" lvl="1" indent="0">
              <a:buNone/>
            </a:pPr>
            <a:r>
              <a:rPr lang="en-US" dirty="0" smtClean="0"/>
              <a:t>He, along with a party of horsemen, confronted the surveyors and told them that they were trespassing. One Metis even stood on the surveyors’ chain stopping their work.</a:t>
            </a:r>
          </a:p>
          <a:p>
            <a:pPr marL="0" lvl="1" indent="0">
              <a:buNone/>
            </a:pPr>
            <a:endParaRPr lang="en-US" dirty="0"/>
          </a:p>
          <a:p>
            <a:pPr marL="0" lvl="1" indent="0">
              <a:buNone/>
            </a:pPr>
            <a:r>
              <a:rPr lang="en-CA" dirty="0"/>
              <a:t>Although just </a:t>
            </a:r>
            <a:r>
              <a:rPr lang="en-CA" dirty="0" smtClean="0"/>
              <a:t>24 years old, </a:t>
            </a:r>
            <a:r>
              <a:rPr lang="en-CA" dirty="0"/>
              <a:t>he became the leader in what would become known as the Red River Resistance.</a:t>
            </a:r>
            <a:endParaRPr lang="en-US" dirty="0" smtClean="0"/>
          </a:p>
          <a:p>
            <a:pPr marL="0" lvl="1" indent="0">
              <a:buNone/>
            </a:pPr>
            <a:endParaRPr lang="en-US" dirty="0"/>
          </a:p>
          <a:p>
            <a:pPr marL="0" lvl="1" indent="0">
              <a:buNone/>
            </a:pPr>
            <a:endParaRPr lang="en-CA" dirty="0"/>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1"/>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4218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The Provisional Government</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A provisional </a:t>
            </a:r>
            <a:r>
              <a:rPr lang="en-CA" dirty="0"/>
              <a:t>government is a temporary government. </a:t>
            </a:r>
            <a:endParaRPr lang="en-CA" dirty="0" smtClean="0"/>
          </a:p>
          <a:p>
            <a:pPr marL="0" lvl="1" indent="0">
              <a:buNone/>
            </a:pPr>
            <a:endParaRPr lang="en-CA" dirty="0"/>
          </a:p>
          <a:p>
            <a:pPr marL="0" lvl="1" indent="0">
              <a:buNone/>
            </a:pPr>
            <a:r>
              <a:rPr lang="en-CA" dirty="0" smtClean="0"/>
              <a:t>When </a:t>
            </a:r>
            <a:r>
              <a:rPr lang="en-CA" dirty="0"/>
              <a:t>Riel set up a provisional government it helped maintain order and gave the people of Red River the power to negotiate an agreement to enter Confederation</a:t>
            </a:r>
            <a:r>
              <a:rPr lang="en-CA" dirty="0" smtClean="0"/>
              <a:t>.</a:t>
            </a:r>
          </a:p>
          <a:p>
            <a:pPr marL="0" lvl="1" indent="0">
              <a:buNone/>
            </a:pPr>
            <a:endParaRPr lang="en-US" dirty="0"/>
          </a:p>
          <a:p>
            <a:pPr marL="0" lvl="1" indent="0">
              <a:buNone/>
            </a:pPr>
            <a:r>
              <a:rPr lang="en-CA" dirty="0"/>
              <a:t>They wanted the Red River Settlement to join Canada as its own </a:t>
            </a:r>
            <a:r>
              <a:rPr lang="en-CA" dirty="0" smtClean="0"/>
              <a:t>province – Manitoba.</a:t>
            </a:r>
            <a:endParaRPr lang="en-CA" dirty="0"/>
          </a:p>
          <a:p>
            <a:pPr marL="0" lvl="1" indent="0">
              <a:buNone/>
            </a:pPr>
            <a:endParaRPr lang="en-CA" dirty="0"/>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37364" cy="5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5900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Riel Takes Action</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smtClean="0"/>
              <a:t>Fearing that  John Christian Schultz’s Canadian Party was armed and prepared to take control of the Red River Settlement, Riel ordered a party of armed Metis to arrest Schultz and 48 of his supporters. </a:t>
            </a:r>
          </a:p>
          <a:p>
            <a:pPr marL="0" lvl="1" indent="0">
              <a:buNone/>
            </a:pPr>
            <a:endParaRPr lang="en-US" dirty="0"/>
          </a:p>
          <a:p>
            <a:pPr marL="0" lvl="1" indent="0">
              <a:buNone/>
            </a:pPr>
            <a:r>
              <a:rPr lang="en-US" dirty="0" smtClean="0"/>
              <a:t>They were imprisoned in Upper Fort Garry. </a:t>
            </a:r>
            <a:r>
              <a:rPr lang="en-CA" dirty="0"/>
              <a:t>Schultz </a:t>
            </a:r>
            <a:r>
              <a:rPr lang="en-CA" dirty="0" smtClean="0"/>
              <a:t>and some of his men escaped and </a:t>
            </a:r>
            <a:r>
              <a:rPr lang="en-CA" dirty="0"/>
              <a:t>plotted to free the other </a:t>
            </a:r>
            <a:r>
              <a:rPr lang="en-CA" dirty="0" smtClean="0"/>
              <a:t>prisoners. However</a:t>
            </a:r>
            <a:r>
              <a:rPr lang="en-CA" dirty="0"/>
              <a:t>, the Metis arrested them again shortly </a:t>
            </a:r>
            <a:r>
              <a:rPr lang="en-CA" dirty="0" smtClean="0"/>
              <a:t>afterwards. One </a:t>
            </a:r>
            <a:r>
              <a:rPr lang="en-CA" dirty="0"/>
              <a:t>of the prisoners was a member of the Canadian Party </a:t>
            </a:r>
            <a:r>
              <a:rPr lang="en-CA" dirty="0" smtClean="0"/>
              <a:t>named Thomas Scott.</a:t>
            </a:r>
            <a:endParaRPr lang="en-US" dirty="0"/>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9730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Thomas Scott</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smtClean="0"/>
              <a:t>Thomas Scott was born in northern Ireland and settled in Red River in late 1869. </a:t>
            </a:r>
            <a:r>
              <a:rPr lang="en-CA" dirty="0" smtClean="0"/>
              <a:t>Scott was a </a:t>
            </a:r>
            <a:r>
              <a:rPr lang="en-CA" dirty="0"/>
              <a:t>labourer </a:t>
            </a:r>
            <a:r>
              <a:rPr lang="en-CA" dirty="0" smtClean="0"/>
              <a:t>and a </a:t>
            </a:r>
            <a:r>
              <a:rPr lang="en-CA" dirty="0"/>
              <a:t>bartender. </a:t>
            </a:r>
            <a:endParaRPr lang="en-CA" dirty="0" smtClean="0"/>
          </a:p>
          <a:p>
            <a:pPr marL="0" lvl="1" indent="0">
              <a:buNone/>
            </a:pPr>
            <a:endParaRPr lang="en-CA" dirty="0" smtClean="0"/>
          </a:p>
          <a:p>
            <a:pPr marL="0" lvl="1" indent="0">
              <a:buNone/>
            </a:pPr>
            <a:r>
              <a:rPr lang="en-CA" dirty="0" smtClean="0"/>
              <a:t>He was a Canadian Party member </a:t>
            </a:r>
            <a:r>
              <a:rPr lang="en-CA" dirty="0"/>
              <a:t>known f</a:t>
            </a:r>
            <a:r>
              <a:rPr lang="en-CA" dirty="0" smtClean="0"/>
              <a:t>or </a:t>
            </a:r>
            <a:r>
              <a:rPr lang="en-CA" dirty="0"/>
              <a:t>fighting, drinking and shouting his anti-Catholic and anti-Métis views</a:t>
            </a:r>
            <a:r>
              <a:rPr lang="en-CA" dirty="0" smtClean="0"/>
              <a:t>.</a:t>
            </a:r>
            <a:endParaRPr lang="en-US" dirty="0"/>
          </a:p>
          <a:p>
            <a:pPr marL="0" lvl="1" indent="0">
              <a:buNone/>
            </a:pPr>
            <a:endParaRPr lang="en-US" dirty="0" smtClean="0"/>
          </a:p>
          <a:p>
            <a:pPr marL="0" lvl="1" indent="0">
              <a:buNone/>
            </a:pPr>
            <a:r>
              <a:rPr lang="en-US" dirty="0" smtClean="0"/>
              <a:t>While in jail, he</a:t>
            </a:r>
            <a:r>
              <a:rPr lang="en-CA" dirty="0" smtClean="0"/>
              <a:t> was verbally </a:t>
            </a:r>
            <a:r>
              <a:rPr lang="en-CA" dirty="0"/>
              <a:t>and physically abusive to the </a:t>
            </a:r>
            <a:r>
              <a:rPr lang="en-CA" dirty="0" smtClean="0"/>
              <a:t>guards. He </a:t>
            </a:r>
            <a:r>
              <a:rPr lang="en-CA" dirty="0"/>
              <a:t>also threatened </a:t>
            </a:r>
            <a:r>
              <a:rPr lang="en-CA" dirty="0" smtClean="0"/>
              <a:t>to kill Louis Riel once he was released.</a:t>
            </a:r>
            <a:endParaRPr lang="en-CA" dirty="0"/>
          </a:p>
          <a:p>
            <a:pPr marL="0" lvl="1" indent="0">
              <a:buNone/>
            </a:pPr>
            <a:endParaRPr lang="en-US" dirty="0"/>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0590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The Execution of Thomas Scott</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While imprisoned, Scott constantly shouted </a:t>
            </a:r>
            <a:r>
              <a:rPr lang="en-CA" dirty="0"/>
              <a:t>violent threats and racist insults at his Métis guards. </a:t>
            </a:r>
            <a:r>
              <a:rPr lang="en-CA" dirty="0" smtClean="0"/>
              <a:t>Finally, after </a:t>
            </a:r>
            <a:r>
              <a:rPr lang="en-CA" dirty="0"/>
              <a:t>hitting a </a:t>
            </a:r>
            <a:r>
              <a:rPr lang="en-CA" dirty="0" smtClean="0"/>
              <a:t>guard</a:t>
            </a:r>
            <a:r>
              <a:rPr lang="en-CA" dirty="0"/>
              <a:t> </a:t>
            </a:r>
            <a:r>
              <a:rPr lang="en-CA" dirty="0" smtClean="0"/>
              <a:t>the guards convinced Riel to take action.</a:t>
            </a:r>
          </a:p>
          <a:p>
            <a:pPr marL="0" lvl="1" indent="0">
              <a:buNone/>
            </a:pPr>
            <a:endParaRPr lang="en-US" dirty="0"/>
          </a:p>
          <a:p>
            <a:pPr marL="0" lvl="1" indent="0">
              <a:buNone/>
            </a:pPr>
            <a:r>
              <a:rPr lang="en-CA" dirty="0"/>
              <a:t>In response to </a:t>
            </a:r>
            <a:r>
              <a:rPr lang="en-CA" dirty="0" smtClean="0"/>
              <a:t>Scott’s </a:t>
            </a:r>
            <a:r>
              <a:rPr lang="en-CA" dirty="0"/>
              <a:t>behaviour, </a:t>
            </a:r>
            <a:r>
              <a:rPr lang="en-CA" dirty="0" smtClean="0"/>
              <a:t>Riel’s </a:t>
            </a:r>
            <a:r>
              <a:rPr lang="en-CA" dirty="0"/>
              <a:t>provisional government decided </a:t>
            </a:r>
            <a:r>
              <a:rPr lang="en-CA" dirty="0" smtClean="0"/>
              <a:t>to put Scott on trial for treason. He was found guilty.</a:t>
            </a:r>
          </a:p>
          <a:p>
            <a:pPr marL="0" lvl="1" indent="0">
              <a:buNone/>
            </a:pPr>
            <a:endParaRPr lang="en-US" dirty="0"/>
          </a:p>
          <a:p>
            <a:pPr marL="0" lvl="1" indent="0">
              <a:buNone/>
            </a:pPr>
            <a:r>
              <a:rPr lang="en-US" dirty="0" smtClean="0"/>
              <a:t>On March 4</a:t>
            </a:r>
            <a:r>
              <a:rPr lang="en-US" baseline="30000" dirty="0" smtClean="0"/>
              <a:t>th</a:t>
            </a:r>
            <a:r>
              <a:rPr lang="en-US" dirty="0" smtClean="0"/>
              <a:t> 1870, Scott was executed.</a:t>
            </a:r>
            <a:r>
              <a:rPr lang="en-CA" dirty="0"/>
              <a:t> Schultz and the Orange Order made Thomas Scott into a Protestant martyr who had been cruelly murdered by the </a:t>
            </a:r>
            <a:r>
              <a:rPr lang="en-CA" dirty="0" smtClean="0"/>
              <a:t>Metis</a:t>
            </a:r>
            <a:r>
              <a:rPr lang="en-US" dirty="0" smtClean="0"/>
              <a:t>.</a:t>
            </a:r>
            <a:endParaRPr lang="en-CA" dirty="0"/>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1933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Manitoba is Created</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sz="2600" dirty="0" smtClean="0"/>
              <a:t>Prime Minister John A. Macdonald </a:t>
            </a:r>
            <a:r>
              <a:rPr lang="en-CA" sz="2600" dirty="0"/>
              <a:t>welcomed representatives from Red River to negotiate. </a:t>
            </a:r>
            <a:r>
              <a:rPr lang="en-CA" sz="2600" dirty="0" smtClean="0"/>
              <a:t>Although he </a:t>
            </a:r>
            <a:r>
              <a:rPr lang="en-CA" sz="2600" dirty="0"/>
              <a:t>did not allow provincial control of public </a:t>
            </a:r>
            <a:r>
              <a:rPr lang="en-CA" sz="2600" dirty="0" smtClean="0"/>
              <a:t>lands, he </a:t>
            </a:r>
            <a:r>
              <a:rPr lang="en-CA" sz="2600" dirty="0"/>
              <a:t>did give the Metis </a:t>
            </a:r>
            <a:r>
              <a:rPr lang="en-CA" sz="2600" dirty="0" smtClean="0"/>
              <a:t>200,000 </a:t>
            </a:r>
            <a:r>
              <a:rPr lang="en-CA" sz="2600" dirty="0"/>
              <a:t>hectares of </a:t>
            </a:r>
            <a:r>
              <a:rPr lang="en-CA" sz="2600" dirty="0" smtClean="0"/>
              <a:t>land.</a:t>
            </a:r>
            <a:endParaRPr lang="en-CA" sz="2600" dirty="0"/>
          </a:p>
          <a:p>
            <a:pPr marL="0" lvl="1" indent="0">
              <a:buNone/>
            </a:pPr>
            <a:endParaRPr lang="en-CA" sz="2600" dirty="0" smtClean="0"/>
          </a:p>
          <a:p>
            <a:pPr marL="0" lvl="1" indent="0">
              <a:buNone/>
            </a:pPr>
            <a:r>
              <a:rPr lang="en-CA" sz="2600" dirty="0" smtClean="0"/>
              <a:t>He </a:t>
            </a:r>
            <a:r>
              <a:rPr lang="en-CA" sz="2600" dirty="0"/>
              <a:t>agreed with most of Riel’s terms, including: the creation of the province of </a:t>
            </a:r>
            <a:r>
              <a:rPr lang="en-CA" sz="2600" dirty="0" smtClean="0"/>
              <a:t>Manitoba, protection </a:t>
            </a:r>
            <a:r>
              <a:rPr lang="en-CA" sz="2600" dirty="0"/>
              <a:t>for Métis land, the Catholic religion, and French </a:t>
            </a:r>
            <a:r>
              <a:rPr lang="en-CA" sz="2600" dirty="0" smtClean="0"/>
              <a:t>language. </a:t>
            </a:r>
            <a:r>
              <a:rPr lang="en-CA" sz="2600" dirty="0"/>
              <a:t>On July </a:t>
            </a:r>
            <a:r>
              <a:rPr lang="en-CA" sz="2600" dirty="0" smtClean="0"/>
              <a:t>15th </a:t>
            </a:r>
            <a:r>
              <a:rPr lang="en-CA" sz="2600" dirty="0"/>
              <a:t>1870 </a:t>
            </a:r>
            <a:r>
              <a:rPr lang="en-CA" sz="2600" dirty="0" smtClean="0"/>
              <a:t>Manitoba enters Confederation. </a:t>
            </a:r>
            <a:endParaRPr lang="en-CA" sz="2600" dirty="0"/>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1"/>
            <a:ext cx="4572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4392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The Metis</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W</a:t>
            </a:r>
            <a:r>
              <a:rPr lang="en-US" dirty="0"/>
              <a:t>hen English, Scottish, or French fur traders married First Nations women,</a:t>
            </a:r>
            <a:r>
              <a:rPr lang="en-CA" dirty="0"/>
              <a:t> their children of European and Native blood become part of a new Canadian people, the Metis</a:t>
            </a:r>
            <a:r>
              <a:rPr lang="en-CA" dirty="0" smtClean="0"/>
              <a:t>.</a:t>
            </a:r>
          </a:p>
          <a:p>
            <a:pPr marL="0" lvl="1" indent="0">
              <a:buNone/>
            </a:pPr>
            <a:endParaRPr lang="en-US" dirty="0"/>
          </a:p>
          <a:p>
            <a:pPr marL="0" lvl="1" indent="0">
              <a:buNone/>
            </a:pPr>
            <a:r>
              <a:rPr lang="en-CA" dirty="0"/>
              <a:t>Parents of both First Nations and European descent raised the Métis. These children learned several languages including French, English and one or more First Nations languages.</a:t>
            </a:r>
          </a:p>
          <a:p>
            <a:pPr marL="0" lvl="1" indent="0">
              <a:buNone/>
            </a:pPr>
            <a:endParaRPr lang="en-US" dirty="0"/>
          </a:p>
          <a:p>
            <a:pPr marL="0" indent="0">
              <a:buNone/>
            </a:pP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1053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Settling at Red River</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smtClean="0"/>
              <a:t>By 1810, a large number of Metis had settled in the Red River Valley, near the junction of the Red and Assiniboine Rivers, in what is now southern Manitoba.</a:t>
            </a:r>
            <a:endParaRPr lang="en-US" dirty="0"/>
          </a:p>
          <a:p>
            <a:pPr marL="0" lvl="1" indent="0">
              <a:buNone/>
            </a:pPr>
            <a:endParaRPr lang="en-US" dirty="0" smtClean="0"/>
          </a:p>
          <a:p>
            <a:pPr marL="0" lvl="1" indent="0">
              <a:buNone/>
            </a:pPr>
            <a:r>
              <a:rPr lang="en-US" dirty="0" smtClean="0"/>
              <a:t>This territory had some of the best farming land on the Prairies, and the Metis established farms along the Red and Assiniboine Rivers.</a:t>
            </a:r>
            <a:endParaRPr lang="en-US" dirty="0"/>
          </a:p>
          <a:p>
            <a:pPr marL="0" indent="0">
              <a:buNone/>
            </a:pP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6696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The Bison Hunt</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a:t>T</a:t>
            </a:r>
            <a:r>
              <a:rPr lang="en-CA" dirty="0" smtClean="0"/>
              <a:t>he </a:t>
            </a:r>
            <a:r>
              <a:rPr lang="en-CA" dirty="0"/>
              <a:t>buffalo hunt </a:t>
            </a:r>
            <a:r>
              <a:rPr lang="en-CA" dirty="0" smtClean="0"/>
              <a:t>supplied  the Metis with meat and hides. Most of the meat was dried to make pemmican. </a:t>
            </a:r>
            <a:r>
              <a:rPr lang="en-CA" dirty="0"/>
              <a:t>H</a:t>
            </a:r>
            <a:r>
              <a:rPr lang="en-CA" dirty="0" smtClean="0"/>
              <a:t>ides were tanned and made into buffalo robes. These goods were sold to the North West Company.</a:t>
            </a:r>
          </a:p>
          <a:p>
            <a:pPr marL="0" lvl="1" indent="0">
              <a:buNone/>
            </a:pPr>
            <a:endParaRPr lang="en-US" dirty="0"/>
          </a:p>
          <a:p>
            <a:pPr marL="0" lvl="1" indent="0">
              <a:buNone/>
            </a:pPr>
            <a:r>
              <a:rPr lang="en-US" dirty="0" smtClean="0"/>
              <a:t>The pemmican trade was very important to the Metis and the North West Company, since it provided income for the Metis and a source of food for the North West Company’s traders.</a:t>
            </a:r>
            <a:endParaRPr lang="en-CA" dirty="0" smtClean="0"/>
          </a:p>
          <a:p>
            <a:pPr marL="0" lvl="1" indent="0">
              <a:buNone/>
            </a:pPr>
            <a:endParaRPr lang="en-CA" dirty="0"/>
          </a:p>
          <a:p>
            <a:pPr marL="0" indent="0">
              <a:buNone/>
            </a:pP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2386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The Earl of Selkirk</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Lord Selkirk was a Scottish man who fought for the rights of the poor and the dispossessed.</a:t>
            </a:r>
          </a:p>
          <a:p>
            <a:pPr marL="0" lvl="1" indent="0">
              <a:buNone/>
            </a:pPr>
            <a:endParaRPr lang="en-CA" dirty="0"/>
          </a:p>
          <a:p>
            <a:pPr marL="0" lvl="1" indent="0">
              <a:buNone/>
            </a:pPr>
            <a:r>
              <a:rPr lang="en-US" dirty="0" smtClean="0"/>
              <a:t>Near the end of the 1700s, many landowners in Scotland began evicting their tenant farmers. Selkirk wanted to help these people by providing them with fertile farmland where they could settle along the Red River.</a:t>
            </a:r>
          </a:p>
          <a:p>
            <a:pPr marL="0" lvl="1" indent="0">
              <a:buNone/>
            </a:pPr>
            <a:endParaRPr lang="en-US" dirty="0" smtClean="0"/>
          </a:p>
          <a:p>
            <a:pPr marL="0" lvl="1" indent="0">
              <a:buNone/>
            </a:pPr>
            <a:r>
              <a:rPr lang="en-US" dirty="0" smtClean="0"/>
              <a:t>Since he was one of the directors of the Hudson’s Bay Company, he was able to convince the company to grant him 300,000 square kilometers of Rupert’s Land for settlement.</a:t>
            </a:r>
            <a:endParaRPr lang="en-US" dirty="0"/>
          </a:p>
          <a:p>
            <a:pPr marL="0" lvl="1" indent="0">
              <a:buNone/>
            </a:pPr>
            <a:endParaRPr lang="en-US" dirty="0" smtClean="0"/>
          </a:p>
          <a:p>
            <a:pPr marL="0" lvl="1" indent="0">
              <a:buNone/>
            </a:pPr>
            <a:endParaRPr lang="en-US" dirty="0"/>
          </a:p>
          <a:p>
            <a:pPr marL="0" lvl="1" indent="0">
              <a:buNone/>
            </a:pPr>
            <a:endParaRPr lang="en-CA" dirty="0" smtClean="0"/>
          </a:p>
          <a:p>
            <a:pPr marL="0" lvl="1" indent="0">
              <a:buNone/>
            </a:pPr>
            <a:endParaRPr lang="en-CA" dirty="0"/>
          </a:p>
          <a:p>
            <a:pPr marL="0" lvl="1" indent="0">
              <a:buNone/>
            </a:pPr>
            <a:endParaRPr lang="en-CA"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1295400"/>
            <a:ext cx="455121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3126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The Pemmican Proclamation</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Governor </a:t>
            </a:r>
            <a:r>
              <a:rPr lang="en-CA" dirty="0"/>
              <a:t>Miles </a:t>
            </a:r>
            <a:r>
              <a:rPr lang="en-CA" dirty="0" err="1" smtClean="0"/>
              <a:t>Macdonell</a:t>
            </a:r>
            <a:r>
              <a:rPr lang="en-CA" dirty="0" smtClean="0"/>
              <a:t> issued the Pemmican Proclamation in January 1814. This banned the sale and export of pemmican from the Red River Valley for one year.</a:t>
            </a:r>
          </a:p>
          <a:p>
            <a:pPr marL="0" lvl="1" indent="0">
              <a:buNone/>
            </a:pPr>
            <a:endParaRPr lang="en-US" dirty="0"/>
          </a:p>
          <a:p>
            <a:pPr marL="0" lvl="1" indent="0">
              <a:buNone/>
            </a:pPr>
            <a:r>
              <a:rPr lang="en-US" dirty="0" smtClean="0"/>
              <a:t>The purpose of this ban was to ensure that the new Scottish settlers would have enough food to eat.</a:t>
            </a:r>
            <a:endParaRPr lang="en-CA" dirty="0" smtClean="0"/>
          </a:p>
          <a:p>
            <a:pPr marL="0" lvl="1" indent="0">
              <a:buNone/>
            </a:pPr>
            <a:endParaRPr lang="en-US" dirty="0" smtClean="0"/>
          </a:p>
          <a:p>
            <a:pPr marL="0" lvl="1" indent="0">
              <a:buNone/>
            </a:pPr>
            <a:r>
              <a:rPr lang="en-US" dirty="0" smtClean="0"/>
              <a:t>The proclamation was hated by the Metis because they were denied the opportunity to sell the pemmican they produced.</a:t>
            </a:r>
          </a:p>
          <a:p>
            <a:pPr marL="0" lvl="1" indent="0">
              <a:buNone/>
            </a:pPr>
            <a:endParaRPr lang="en-CA" dirty="0" smtClean="0"/>
          </a:p>
          <a:p>
            <a:pPr marL="0" lvl="1" indent="0">
              <a:buNone/>
            </a:pPr>
            <a:endParaRPr lang="en-CA" dirty="0"/>
          </a:p>
          <a:p>
            <a:pPr marL="0" lvl="1" indent="0">
              <a:buNone/>
            </a:pPr>
            <a:endParaRPr lang="en-CA"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1"/>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35023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The Battle of Seven Oaks</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smtClean="0"/>
              <a:t>New Governor Robert </a:t>
            </a:r>
            <a:r>
              <a:rPr lang="en-CA" dirty="0" err="1" smtClean="0"/>
              <a:t>Semple</a:t>
            </a:r>
            <a:r>
              <a:rPr lang="en-CA" dirty="0" smtClean="0"/>
              <a:t> arrived in the Red River Valley with 84 new colonists. They </a:t>
            </a:r>
            <a:r>
              <a:rPr lang="en-CA" dirty="0"/>
              <a:t>burned North West </a:t>
            </a:r>
            <a:r>
              <a:rPr lang="en-CA" dirty="0" smtClean="0"/>
              <a:t>Company owned Fort  Gibraltar. The Metis saw this as an act of war.</a:t>
            </a:r>
          </a:p>
          <a:p>
            <a:pPr marL="0" lvl="1" indent="0">
              <a:buNone/>
            </a:pPr>
            <a:endParaRPr lang="en-CA" dirty="0"/>
          </a:p>
          <a:p>
            <a:pPr marL="0" lvl="1" indent="0">
              <a:buNone/>
            </a:pPr>
            <a:r>
              <a:rPr lang="en-US" dirty="0"/>
              <a:t>A</a:t>
            </a:r>
            <a:r>
              <a:rPr lang="en-US" dirty="0" smtClean="0"/>
              <a:t> group of Metis led by Cuthbert Grant raided many Hudson’s Bay Company York boats and seized a large supply of pemmican. </a:t>
            </a:r>
          </a:p>
          <a:p>
            <a:pPr marL="0" lvl="1" indent="0">
              <a:buNone/>
            </a:pPr>
            <a:endParaRPr lang="en-US" dirty="0"/>
          </a:p>
          <a:p>
            <a:pPr marL="0" lvl="1" indent="0">
              <a:buNone/>
            </a:pPr>
            <a:r>
              <a:rPr lang="en-US" dirty="0" err="1" smtClean="0"/>
              <a:t>Semple</a:t>
            </a:r>
            <a:r>
              <a:rPr lang="en-US" dirty="0" smtClean="0"/>
              <a:t> rode out with 28 men to confront the Metis. Angry words were said and a gunfight began. </a:t>
            </a:r>
            <a:r>
              <a:rPr lang="en-US" dirty="0" err="1" smtClean="0"/>
              <a:t>Semple</a:t>
            </a:r>
            <a:r>
              <a:rPr lang="en-US" dirty="0" smtClean="0"/>
              <a:t> and 20 of his men were killed; one Metis died.</a:t>
            </a:r>
            <a:endParaRPr lang="en-CA"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6877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Hudson’s Bay Company and North West Company Merge</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smtClean="0"/>
              <a:t>By 1820,</a:t>
            </a:r>
            <a:r>
              <a:rPr lang="en-CA" dirty="0"/>
              <a:t> both the </a:t>
            </a:r>
            <a:r>
              <a:rPr lang="en-CA" dirty="0" smtClean="0"/>
              <a:t>Hudson’s Bay Company </a:t>
            </a:r>
            <a:r>
              <a:rPr lang="en-CA" dirty="0"/>
              <a:t>and the </a:t>
            </a:r>
            <a:r>
              <a:rPr lang="en-CA" dirty="0" smtClean="0"/>
              <a:t>North West Company </a:t>
            </a:r>
            <a:r>
              <a:rPr lang="en-CA" dirty="0"/>
              <a:t>were suffering </a:t>
            </a:r>
            <a:r>
              <a:rPr lang="en-CA" dirty="0" smtClean="0"/>
              <a:t>financially</a:t>
            </a:r>
            <a:r>
              <a:rPr lang="en-CA" dirty="0"/>
              <a:t>. </a:t>
            </a:r>
            <a:r>
              <a:rPr lang="en-CA" dirty="0" smtClean="0"/>
              <a:t>There were not enough furs in the Northwest to justify two full scale trading companies.</a:t>
            </a:r>
          </a:p>
          <a:p>
            <a:pPr marL="0" lvl="1" indent="0">
              <a:buNone/>
            </a:pPr>
            <a:endParaRPr lang="en-US" dirty="0"/>
          </a:p>
          <a:p>
            <a:pPr marL="0" lvl="1" indent="0">
              <a:buNone/>
            </a:pPr>
            <a:r>
              <a:rPr lang="en-US" dirty="0" smtClean="0"/>
              <a:t>In 1821, the British government forced the Hudson’s Bay Company and the North West Company to agree to a merger of their two companies. A new company was formed called, the Hudson’s Bay Company.  Its trading monopoly extended over all Rupert’s Land, land west of the Rocky Mountains (B.C.), and north to the Arctic Ocean.</a:t>
            </a: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447801"/>
            <a:ext cx="4571999"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8842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0"/>
            <a:ext cx="7681913" cy="1523495"/>
          </a:xfrm>
        </p:spPr>
        <p:txBody>
          <a:bodyPr/>
          <a:lstStyle/>
          <a:p>
            <a:pPr algn="ctr"/>
            <a:r>
              <a:rPr lang="en-CA" b="1" dirty="0" smtClean="0">
                <a:effectLst/>
              </a:rPr>
              <a:t>Rising Tensions In the Red River Settlement</a:t>
            </a:r>
            <a:r>
              <a:rPr lang="en-CA" b="1" dirty="0">
                <a:effectLst/>
              </a:rPr>
              <a:t/>
            </a:r>
            <a:br>
              <a:rPr lang="en-CA" b="1" dirty="0">
                <a:effectLst/>
              </a:rPr>
            </a:br>
            <a:endParaRPr lang="en-US" dirty="0"/>
          </a:p>
        </p:txBody>
      </p:sp>
      <p:sp>
        <p:nvSpPr>
          <p:cNvPr id="4" name="Text Placeholder 2"/>
          <p:cNvSpPr txBox="1">
            <a:spLocks/>
          </p:cNvSpPr>
          <p:nvPr/>
        </p:nvSpPr>
        <p:spPr>
          <a:xfrm>
            <a:off x="0" y="1295400"/>
            <a:ext cx="4572000" cy="55626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CA" dirty="0"/>
              <a:t>Many of the </a:t>
            </a:r>
            <a:r>
              <a:rPr lang="en-CA" dirty="0" smtClean="0"/>
              <a:t>new colonists </a:t>
            </a:r>
            <a:r>
              <a:rPr lang="en-CA" dirty="0"/>
              <a:t>were Protestants and members of the Orange </a:t>
            </a:r>
            <a:r>
              <a:rPr lang="en-CA" dirty="0" smtClean="0"/>
              <a:t>Order,</a:t>
            </a:r>
            <a:r>
              <a:rPr lang="en-CA" dirty="0"/>
              <a:t> </a:t>
            </a:r>
            <a:r>
              <a:rPr lang="en-CA" dirty="0" smtClean="0"/>
              <a:t>a </a:t>
            </a:r>
            <a:r>
              <a:rPr lang="en-CA" dirty="0"/>
              <a:t>violently </a:t>
            </a:r>
            <a:r>
              <a:rPr lang="en-CA" dirty="0" smtClean="0"/>
              <a:t>anti-French, and anti-Catholic movement.</a:t>
            </a:r>
            <a:endParaRPr lang="en-CA" dirty="0"/>
          </a:p>
          <a:p>
            <a:pPr marL="0" lvl="1" indent="0">
              <a:buNone/>
            </a:pPr>
            <a:endParaRPr lang="en-CA" dirty="0"/>
          </a:p>
          <a:p>
            <a:pPr marL="0" lvl="1" indent="0">
              <a:buNone/>
            </a:pPr>
            <a:r>
              <a:rPr lang="en-CA" dirty="0" smtClean="0"/>
              <a:t>The </a:t>
            </a:r>
            <a:r>
              <a:rPr lang="en-CA" dirty="0"/>
              <a:t>French Metis were discriminated against because of their language and Catholic religion, and the English-speaking Metis were discriminated against because of their First Nations heritage</a:t>
            </a:r>
            <a:r>
              <a:rPr lang="en-CA" dirty="0" smtClean="0"/>
              <a:t>.</a:t>
            </a:r>
          </a:p>
          <a:p>
            <a:pPr marL="0" lvl="1" indent="0">
              <a:buNone/>
            </a:pPr>
            <a:endParaRPr lang="en-US" dirty="0"/>
          </a:p>
          <a:p>
            <a:pPr marL="0" lvl="1" indent="0">
              <a:buNone/>
            </a:pPr>
            <a:endParaRPr lang="en-US" dirty="0" smtClean="0"/>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572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1862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3132</Words>
  <Application>Microsoft Office PowerPoint</Application>
  <PresentationFormat>On-screen Show (4:3)</PresentationFormat>
  <Paragraphs>168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Blue Segoe 4-3 template-template_April-17-2007</vt:lpstr>
      <vt:lpstr>The Northwest From 1800 to 1870 </vt:lpstr>
      <vt:lpstr>The Metis </vt:lpstr>
      <vt:lpstr>Settling at Red River </vt:lpstr>
      <vt:lpstr>The Bison Hunt </vt:lpstr>
      <vt:lpstr>The Earl of Selkirk </vt:lpstr>
      <vt:lpstr>The Pemmican Proclamation </vt:lpstr>
      <vt:lpstr>The Battle of Seven Oaks </vt:lpstr>
      <vt:lpstr>Hudson’s Bay Company and North West Company Merge </vt:lpstr>
      <vt:lpstr>Rising Tensions In the Red River Settlement </vt:lpstr>
      <vt:lpstr>Rising Tensions In the Red River Settlement </vt:lpstr>
      <vt:lpstr>Rising Tensions In the Red River Settlement </vt:lpstr>
      <vt:lpstr>Rising Tensions In the Red River Settlement </vt:lpstr>
      <vt:lpstr>Louis Riel </vt:lpstr>
      <vt:lpstr>The Provisional Government </vt:lpstr>
      <vt:lpstr>Riel Takes Action </vt:lpstr>
      <vt:lpstr>Thomas Scott </vt:lpstr>
      <vt:lpstr>The Execution of Thomas Scott </vt:lpstr>
      <vt:lpstr>Manitoba is Created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Northwest From 1800 to 1870</dc:title>
  <dc:creator>Samsung;Graeme Arkell</dc:creator>
  <cp:lastModifiedBy>Samsung</cp:lastModifiedBy>
  <cp:revision>53</cp:revision>
  <dcterms:created xsi:type="dcterms:W3CDTF">2018-07-27T23:29:19Z</dcterms:created>
  <dcterms:modified xsi:type="dcterms:W3CDTF">2018-08-19T19:43:48Z</dcterms:modified>
</cp:coreProperties>
</file>