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5" r:id="rId3"/>
    <p:sldId id="259" r:id="rId4"/>
    <p:sldId id="258" r:id="rId5"/>
    <p:sldId id="267" r:id="rId6"/>
    <p:sldId id="268" r:id="rId7"/>
    <p:sldId id="269" r:id="rId8"/>
    <p:sldId id="270" r:id="rId9"/>
    <p:sldId id="273" r:id="rId10"/>
    <p:sldId id="271" r:id="rId11"/>
    <p:sldId id="272" r:id="rId12"/>
    <p:sldId id="274" r:id="rId13"/>
    <p:sldId id="275" r:id="rId14"/>
    <p:sldId id="263"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6" d="100"/>
          <a:sy n="76" d="100"/>
        </p:scale>
        <p:origin x="-120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A232E0-F73C-4A44-9527-638D513C1A78}" type="datetimeFigureOut">
              <a:rPr lang="en-US" smtClean="0"/>
              <a:t>8/18/2018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BA751F-2D80-FA47-B124-5806BAF74966}" type="slidenum">
              <a:rPr lang="en-US" smtClean="0"/>
              <a:t>‹#›</a:t>
            </a:fld>
            <a:endParaRPr lang="en-US"/>
          </a:p>
        </p:txBody>
      </p:sp>
    </p:spTree>
    <p:extLst>
      <p:ext uri="{BB962C8B-B14F-4D97-AF65-F5344CB8AC3E}">
        <p14:creationId xmlns:p14="http://schemas.microsoft.com/office/powerpoint/2010/main" val="16951963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bwMode="auto">
          <a:xfrm>
            <a:off x="1181100" y="696913"/>
            <a:ext cx="4648200" cy="3486150"/>
          </a:xfrm>
          <a:prstGeom prst="rect">
            <a:avLst/>
          </a:prstGeom>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7875" name="Rectangle 3"/>
          <p:cNvSpPr>
            <a:spLocks noGrp="1" noChangeArrowheads="1"/>
          </p:cNvSpPr>
          <p:nvPr>
            <p:ph type="body" idx="1"/>
          </p:nvPr>
        </p:nvSpPr>
        <p:spPr bwMode="auto">
          <a:xfrm>
            <a:off x="934720" y="4415790"/>
            <a:ext cx="5140960" cy="418338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824" tIns="46913" rIns="93824" bIns="46913"/>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bwMode="auto">
          <a:xfrm>
            <a:off x="1181100" y="696913"/>
            <a:ext cx="4648200" cy="3486150"/>
          </a:xfrm>
          <a:prstGeom prst="rect">
            <a:avLst/>
          </a:prstGeom>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18115" name="Rectangle 3"/>
          <p:cNvSpPr>
            <a:spLocks noGrp="1" noChangeArrowheads="1"/>
          </p:cNvSpPr>
          <p:nvPr>
            <p:ph type="body" idx="1"/>
          </p:nvPr>
        </p:nvSpPr>
        <p:spPr bwMode="auto">
          <a:xfrm>
            <a:off x="934720" y="4415790"/>
            <a:ext cx="5140960" cy="418338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824" tIns="46913" rIns="93824" bIns="46913"/>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693FF6-A857-1344-81FE-670053FAA8F1}"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198280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93FF6-A857-1344-81FE-670053FAA8F1}"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248466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93FF6-A857-1344-81FE-670053FAA8F1}"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277352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693FF6-A857-1344-81FE-670053FAA8F1}"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222283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693FF6-A857-1344-81FE-670053FAA8F1}" type="datetimeFigureOut">
              <a:rPr lang="en-US" smtClean="0"/>
              <a:t>8/18/2018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1908229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693FF6-A857-1344-81FE-670053FAA8F1}"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429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693FF6-A857-1344-81FE-670053FAA8F1}" type="datetimeFigureOut">
              <a:rPr lang="en-US" smtClean="0"/>
              <a:t>8/18/2018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319144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693FF6-A857-1344-81FE-670053FAA8F1}" type="datetimeFigureOut">
              <a:rPr lang="en-US" smtClean="0"/>
              <a:t>8/18/2018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42556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93FF6-A857-1344-81FE-670053FAA8F1}" type="datetimeFigureOut">
              <a:rPr lang="en-US" smtClean="0"/>
              <a:t>8/18/2018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22026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93FF6-A857-1344-81FE-670053FAA8F1}"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3159125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693FF6-A857-1344-81FE-670053FAA8F1}" type="datetimeFigureOut">
              <a:rPr lang="en-US" smtClean="0"/>
              <a:t>8/18/2018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D0FBF-B442-024F-8847-70660A050378}" type="slidenum">
              <a:rPr lang="en-US" smtClean="0"/>
              <a:t>‹#›</a:t>
            </a:fld>
            <a:endParaRPr lang="en-US"/>
          </a:p>
        </p:txBody>
      </p:sp>
    </p:spTree>
    <p:extLst>
      <p:ext uri="{BB962C8B-B14F-4D97-AF65-F5344CB8AC3E}">
        <p14:creationId xmlns:p14="http://schemas.microsoft.com/office/powerpoint/2010/main" val="360503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93FF6-A857-1344-81FE-670053FAA8F1}" type="datetimeFigureOut">
              <a:rPr lang="en-US" smtClean="0"/>
              <a:t>8/18/2018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D0FBF-B442-024F-8847-70660A050378}" type="slidenum">
              <a:rPr lang="en-US" smtClean="0"/>
              <a:t>‹#›</a:t>
            </a:fld>
            <a:endParaRPr lang="en-US"/>
          </a:p>
        </p:txBody>
      </p:sp>
    </p:spTree>
    <p:extLst>
      <p:ext uri="{BB962C8B-B14F-4D97-AF65-F5344CB8AC3E}">
        <p14:creationId xmlns:p14="http://schemas.microsoft.com/office/powerpoint/2010/main" val="2958001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405" y="0"/>
            <a:ext cx="7920318" cy="3026266"/>
          </a:xfrm>
        </p:spPr>
        <p:txBody>
          <a:bodyPr>
            <a:normAutofit/>
          </a:bodyPr>
          <a:lstStyle/>
          <a:p>
            <a:r>
              <a:rPr lang="en-US" dirty="0" smtClean="0">
                <a:latin typeface="Lucida Calligraphy"/>
                <a:cs typeface="Lucida Calligraphy"/>
              </a:rPr>
              <a:t>The Seven Years War</a:t>
            </a:r>
            <a:br>
              <a:rPr lang="en-US" dirty="0" smtClean="0">
                <a:latin typeface="Lucida Calligraphy"/>
                <a:cs typeface="Lucida Calligraphy"/>
              </a:rPr>
            </a:br>
            <a:r>
              <a:rPr lang="en-US" dirty="0" smtClean="0">
                <a:latin typeface="Lucida Calligraphy"/>
                <a:cs typeface="Lucida Calligraphy"/>
              </a:rPr>
              <a:t>1754-1763</a:t>
            </a:r>
            <a:endParaRPr lang="en-US" dirty="0">
              <a:latin typeface="Lucida Calligraphy"/>
              <a:cs typeface="Lucida Calligraphy"/>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05" y="2167003"/>
            <a:ext cx="7728559" cy="469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788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Capture of Montreal</a:t>
            </a:r>
            <a:r>
              <a:rPr lang="en-CA" dirty="0"/>
              <a:t/>
            </a:r>
            <a:br>
              <a:rPr lang="en-CA" dirty="0"/>
            </a:br>
            <a:endParaRPr lang="en-CA" dirty="0"/>
          </a:p>
        </p:txBody>
      </p:sp>
      <p:sp>
        <p:nvSpPr>
          <p:cNvPr id="3" name="Content Placeholder 2"/>
          <p:cNvSpPr>
            <a:spLocks noGrp="1"/>
          </p:cNvSpPr>
          <p:nvPr>
            <p:ph idx="1"/>
          </p:nvPr>
        </p:nvSpPr>
        <p:spPr>
          <a:xfrm>
            <a:off x="0" y="1199368"/>
            <a:ext cx="5480137" cy="4525963"/>
          </a:xfrm>
        </p:spPr>
        <p:txBody>
          <a:bodyPr>
            <a:noAutofit/>
          </a:bodyPr>
          <a:lstStyle/>
          <a:p>
            <a:r>
              <a:rPr lang="en-CA" sz="2000" dirty="0"/>
              <a:t>Over 18,000 British men invaded Canada by three waterways: Murray's army and his 3,800 men came up the St. Lawrence River from Québec, 3,400 soldiers led by </a:t>
            </a:r>
            <a:r>
              <a:rPr lang="en-CA" sz="2000" dirty="0" err="1"/>
              <a:t>Haviland</a:t>
            </a:r>
            <a:r>
              <a:rPr lang="en-CA" sz="2000" dirty="0"/>
              <a:t> arrived by the Richelieu River, and finally Amherst and his 11,000 men came by the St. Lawrence from Lake Ontario</a:t>
            </a:r>
            <a:r>
              <a:rPr lang="en-CA" sz="2000" dirty="0" smtClean="0"/>
              <a:t>.</a:t>
            </a:r>
          </a:p>
          <a:p>
            <a:r>
              <a:rPr lang="en-CA" sz="2000" dirty="0" smtClean="0"/>
              <a:t>On </a:t>
            </a:r>
            <a:r>
              <a:rPr lang="en-CA" sz="2000" dirty="0"/>
              <a:t>September 8, 1760, almost a year to the day after the French troops were defeated on the Plains of Abraham, </a:t>
            </a:r>
            <a:r>
              <a:rPr lang="en-CA" sz="2000" dirty="0" smtClean="0"/>
              <a:t>the French forces at Montreal surrendered to the British. </a:t>
            </a:r>
          </a:p>
          <a:p>
            <a:endParaRPr lang="en-CA"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7" y="1828800"/>
            <a:ext cx="3574927" cy="322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79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Treaty of Paris</a:t>
            </a:r>
            <a:r>
              <a:rPr lang="en-CA" dirty="0"/>
              <a:t/>
            </a:r>
            <a:br>
              <a:rPr lang="en-CA" dirty="0"/>
            </a:br>
            <a:endParaRPr lang="en-CA" dirty="0"/>
          </a:p>
        </p:txBody>
      </p:sp>
      <p:sp>
        <p:nvSpPr>
          <p:cNvPr id="3" name="Content Placeholder 2"/>
          <p:cNvSpPr>
            <a:spLocks noGrp="1"/>
          </p:cNvSpPr>
          <p:nvPr>
            <p:ph idx="1"/>
          </p:nvPr>
        </p:nvSpPr>
        <p:spPr>
          <a:xfrm>
            <a:off x="0" y="1199368"/>
            <a:ext cx="5480137" cy="4525963"/>
          </a:xfrm>
        </p:spPr>
        <p:txBody>
          <a:bodyPr>
            <a:noAutofit/>
          </a:bodyPr>
          <a:lstStyle/>
          <a:p>
            <a:r>
              <a:rPr lang="en-CA" sz="2000" dirty="0" smtClean="0"/>
              <a:t>The </a:t>
            </a:r>
            <a:r>
              <a:rPr lang="en-CA" sz="2000" dirty="0"/>
              <a:t>Treaty of Paris </a:t>
            </a:r>
            <a:r>
              <a:rPr lang="en-CA" sz="2000" dirty="0" smtClean="0"/>
              <a:t>was signed on February 10</a:t>
            </a:r>
            <a:r>
              <a:rPr lang="en-CA" sz="2000" baseline="30000" dirty="0" smtClean="0"/>
              <a:t>th</a:t>
            </a:r>
            <a:r>
              <a:rPr lang="en-CA" sz="2000" dirty="0" smtClean="0"/>
              <a:t>,  1763. It </a:t>
            </a:r>
            <a:r>
              <a:rPr lang="en-CA" sz="2000" dirty="0"/>
              <a:t>ended </a:t>
            </a:r>
            <a:r>
              <a:rPr lang="en-CA" sz="2000" dirty="0" smtClean="0"/>
              <a:t>The Seven Years </a:t>
            </a:r>
            <a:r>
              <a:rPr lang="en-CA" sz="2000" dirty="0"/>
              <a:t>War between Great Britain and France, as well as their respective allies. </a:t>
            </a:r>
            <a:endParaRPr lang="en-CA" sz="2000" dirty="0" smtClean="0"/>
          </a:p>
          <a:p>
            <a:r>
              <a:rPr lang="en-CA" sz="2000" dirty="0" smtClean="0"/>
              <a:t>By </a:t>
            </a:r>
            <a:r>
              <a:rPr lang="en-CA" sz="2000" dirty="0"/>
              <a:t>the terms of the treaty, Britain obtained the French possessions of Ile Royale (Cape Breton Island), Canada (Quebec), and the Great Lakes Basin and the east bank of the Mississippi River. Britain received Florida from Spain</a:t>
            </a:r>
            <a:r>
              <a:rPr lang="en-CA" sz="2000" dirty="0" smtClean="0"/>
              <a:t>.</a:t>
            </a:r>
          </a:p>
          <a:p>
            <a:r>
              <a:rPr lang="en-CA" sz="2000" dirty="0"/>
              <a:t>France retained fishing rights in Newfoundland and the Gulf of St Lawrence</a:t>
            </a:r>
            <a:r>
              <a:rPr lang="en-CA" sz="2000" dirty="0" smtClean="0"/>
              <a:t>, and acquired </a:t>
            </a:r>
            <a:r>
              <a:rPr lang="en-CA" sz="2000" dirty="0"/>
              <a:t>the small Gulf islands of Saint Pierre and Miquelon as </a:t>
            </a:r>
            <a:r>
              <a:rPr lang="en-CA" sz="2000" dirty="0" smtClean="0"/>
              <a:t>unfortified </a:t>
            </a:r>
            <a:r>
              <a:rPr lang="en-CA" sz="2000" dirty="0"/>
              <a:t>fishing </a:t>
            </a:r>
            <a:r>
              <a:rPr lang="en-CA" sz="2000" dirty="0" smtClean="0"/>
              <a:t>bases.</a:t>
            </a:r>
            <a:endParaRPr lang="en-CA"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8" y="1828800"/>
            <a:ext cx="3574928" cy="325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83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Consequences of the war</a:t>
            </a:r>
            <a:r>
              <a:rPr lang="en-CA" dirty="0"/>
              <a:t/>
            </a:r>
            <a:br>
              <a:rPr lang="en-CA" dirty="0"/>
            </a:br>
            <a:endParaRPr lang="en-CA" dirty="0"/>
          </a:p>
        </p:txBody>
      </p:sp>
      <p:sp>
        <p:nvSpPr>
          <p:cNvPr id="3" name="Content Placeholder 2"/>
          <p:cNvSpPr>
            <a:spLocks noGrp="1"/>
          </p:cNvSpPr>
          <p:nvPr>
            <p:ph idx="1"/>
          </p:nvPr>
        </p:nvSpPr>
        <p:spPr>
          <a:xfrm>
            <a:off x="0" y="1199368"/>
            <a:ext cx="5480137" cy="4525963"/>
          </a:xfrm>
        </p:spPr>
        <p:txBody>
          <a:bodyPr>
            <a:noAutofit/>
          </a:bodyPr>
          <a:lstStyle/>
          <a:p>
            <a:pPr marL="0" lvl="0" indent="0">
              <a:spcBef>
                <a:spcPts val="0"/>
              </a:spcBef>
              <a:buNone/>
              <a:defRPr/>
            </a:pPr>
            <a:r>
              <a:rPr lang="en-US" sz="2000" b="1" dirty="0" smtClean="0">
                <a:solidFill>
                  <a:prstClr val="black"/>
                </a:solidFill>
              </a:rPr>
              <a:t>First </a:t>
            </a:r>
            <a:r>
              <a:rPr lang="en-US" sz="2000" b="1" dirty="0">
                <a:solidFill>
                  <a:prstClr val="black"/>
                </a:solidFill>
              </a:rPr>
              <a:t>Peoples: </a:t>
            </a:r>
          </a:p>
          <a:p>
            <a:pPr marL="0" lvl="0" indent="0">
              <a:spcBef>
                <a:spcPts val="0"/>
              </a:spcBef>
              <a:buNone/>
              <a:defRPr/>
            </a:pPr>
            <a:r>
              <a:rPr lang="en-CA" sz="2000" dirty="0" smtClean="0">
                <a:solidFill>
                  <a:prstClr val="black"/>
                </a:solidFill>
              </a:rPr>
              <a:t>As </a:t>
            </a:r>
            <a:r>
              <a:rPr lang="en-CA" sz="2000" dirty="0">
                <a:solidFill>
                  <a:prstClr val="black"/>
                </a:solidFill>
              </a:rPr>
              <a:t>the French surrender, First Peoples </a:t>
            </a:r>
            <a:r>
              <a:rPr lang="en-CA" sz="2000" dirty="0" smtClean="0">
                <a:solidFill>
                  <a:prstClr val="black"/>
                </a:solidFill>
              </a:rPr>
              <a:t>form new alliances with the British. </a:t>
            </a:r>
            <a:r>
              <a:rPr lang="en-CA" sz="2000" dirty="0">
                <a:solidFill>
                  <a:prstClr val="black"/>
                </a:solidFill>
              </a:rPr>
              <a:t>They are independent powers, free to negotiate to protect their interests. When the British fail to live up to their obligations as allies, the Great Lakes First Peoples begin a new war against the British in 1763. The British respond with the Royal Proclamation, a</a:t>
            </a:r>
            <a:r>
              <a:rPr lang="en-CA" sz="2000" dirty="0" smtClean="0">
                <a:solidFill>
                  <a:prstClr val="black"/>
                </a:solidFill>
              </a:rPr>
              <a:t> </a:t>
            </a:r>
            <a:r>
              <a:rPr lang="en-CA" sz="2000" dirty="0">
                <a:solidFill>
                  <a:prstClr val="black"/>
                </a:solidFill>
              </a:rPr>
              <a:t>step towards the acknowledgment of Aboriginal Title by the Crown</a:t>
            </a:r>
            <a:r>
              <a:rPr lang="en-CA" sz="2000" dirty="0" smtClean="0">
                <a:solidFill>
                  <a:prstClr val="black"/>
                </a:solidFill>
              </a:rPr>
              <a:t>.</a:t>
            </a:r>
          </a:p>
          <a:p>
            <a:pPr marL="0" lvl="0" indent="0">
              <a:spcBef>
                <a:spcPts val="0"/>
              </a:spcBef>
              <a:buNone/>
              <a:defRPr/>
            </a:pPr>
            <a:r>
              <a:rPr lang="en-US" sz="2000" b="1" dirty="0" smtClean="0">
                <a:solidFill>
                  <a:prstClr val="black"/>
                </a:solidFill>
              </a:rPr>
              <a:t>Canada:</a:t>
            </a:r>
          </a:p>
          <a:p>
            <a:pPr marL="0" lvl="0" indent="0">
              <a:spcBef>
                <a:spcPts val="0"/>
              </a:spcBef>
              <a:buNone/>
              <a:defRPr/>
            </a:pPr>
            <a:r>
              <a:rPr lang="en-CA" sz="2000" dirty="0">
                <a:solidFill>
                  <a:prstClr val="black"/>
                </a:solidFill>
              </a:rPr>
              <a:t>The Conquest made Canada a British colony with British institutions, including parliamentary government and the monarchy, and a dominant Anglophone population. Most English-speaking Canadians thought of themselves as British until after the Second World War. Their strong identification with Britain led to Canada's participation in the First and Second World Wars.</a:t>
            </a:r>
            <a:endParaRPr lang="en-US" sz="2000" dirty="0" smtClean="0">
              <a:solidFill>
                <a:prstClr val="black"/>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7" y="1828800"/>
            <a:ext cx="3574929" cy="343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51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Consequences of the war</a:t>
            </a:r>
            <a:r>
              <a:rPr lang="en-CA" dirty="0"/>
              <a:t/>
            </a:r>
            <a:br>
              <a:rPr lang="en-CA" dirty="0"/>
            </a:br>
            <a:endParaRPr lang="en-CA" dirty="0"/>
          </a:p>
        </p:txBody>
      </p:sp>
      <p:sp>
        <p:nvSpPr>
          <p:cNvPr id="3" name="Content Placeholder 2"/>
          <p:cNvSpPr>
            <a:spLocks noGrp="1"/>
          </p:cNvSpPr>
          <p:nvPr>
            <p:ph idx="1"/>
          </p:nvPr>
        </p:nvSpPr>
        <p:spPr>
          <a:xfrm>
            <a:off x="0" y="1199367"/>
            <a:ext cx="5480137" cy="4525963"/>
          </a:xfrm>
        </p:spPr>
        <p:txBody>
          <a:bodyPr>
            <a:noAutofit/>
          </a:bodyPr>
          <a:lstStyle/>
          <a:p>
            <a:pPr marL="0" lvl="0" indent="0">
              <a:spcBef>
                <a:spcPts val="0"/>
              </a:spcBef>
              <a:buNone/>
              <a:defRPr/>
            </a:pPr>
            <a:r>
              <a:rPr lang="en-US" sz="2000" b="1" dirty="0" smtClean="0">
                <a:solidFill>
                  <a:prstClr val="black"/>
                </a:solidFill>
              </a:rPr>
              <a:t>French Canadians:</a:t>
            </a:r>
            <a:endParaRPr lang="en-US" sz="2000" b="1" dirty="0">
              <a:solidFill>
                <a:prstClr val="black"/>
              </a:solidFill>
            </a:endParaRPr>
          </a:p>
          <a:p>
            <a:pPr marL="0" lvl="0" indent="0">
              <a:spcBef>
                <a:spcPts val="0"/>
              </a:spcBef>
              <a:buNone/>
              <a:defRPr/>
            </a:pPr>
            <a:r>
              <a:rPr lang="en-CA" sz="2000" dirty="0">
                <a:solidFill>
                  <a:prstClr val="black"/>
                </a:solidFill>
              </a:rPr>
              <a:t>T</a:t>
            </a:r>
            <a:r>
              <a:rPr lang="en-CA" sz="2000" dirty="0" smtClean="0">
                <a:solidFill>
                  <a:prstClr val="black"/>
                </a:solidFill>
              </a:rPr>
              <a:t>he </a:t>
            </a:r>
            <a:r>
              <a:rPr lang="en-CA" sz="2000" dirty="0">
                <a:solidFill>
                  <a:prstClr val="black"/>
                </a:solidFill>
              </a:rPr>
              <a:t>conquest was a catastrophe for French Canadians. Canada </a:t>
            </a:r>
            <a:r>
              <a:rPr lang="en-CA" sz="2000" dirty="0" smtClean="0">
                <a:solidFill>
                  <a:prstClr val="black"/>
                </a:solidFill>
              </a:rPr>
              <a:t>was </a:t>
            </a:r>
            <a:r>
              <a:rPr lang="en-CA" sz="2000" dirty="0">
                <a:solidFill>
                  <a:prstClr val="black"/>
                </a:solidFill>
              </a:rPr>
              <a:t>ripped away from France and turned into a small province in Britain's North American Empire. But if New France had vanished, French Canada survived. </a:t>
            </a:r>
            <a:r>
              <a:rPr lang="en-CA" sz="2000" dirty="0" err="1" smtClean="0">
                <a:solidFill>
                  <a:prstClr val="black"/>
                </a:solidFill>
              </a:rPr>
              <a:t>Canadiens</a:t>
            </a:r>
            <a:r>
              <a:rPr lang="en-CA" sz="2000" dirty="0" smtClean="0">
                <a:solidFill>
                  <a:prstClr val="black"/>
                </a:solidFill>
              </a:rPr>
              <a:t> </a:t>
            </a:r>
            <a:r>
              <a:rPr lang="en-CA" sz="2000" dirty="0">
                <a:solidFill>
                  <a:prstClr val="black"/>
                </a:solidFill>
              </a:rPr>
              <a:t>produced new leaders like Louis-</a:t>
            </a:r>
            <a:r>
              <a:rPr lang="en-CA" sz="2000" dirty="0" err="1">
                <a:solidFill>
                  <a:prstClr val="black"/>
                </a:solidFill>
              </a:rPr>
              <a:t>Hippolyte</a:t>
            </a:r>
            <a:r>
              <a:rPr lang="en-CA" sz="2000" dirty="0">
                <a:solidFill>
                  <a:prstClr val="black"/>
                </a:solidFill>
              </a:rPr>
              <a:t> La Fontaine and George-Etienne Cartier. They used British parliamentary institutions and alliances with English-speaking reformers to preserve </a:t>
            </a:r>
            <a:r>
              <a:rPr lang="en-CA" sz="2000" dirty="0" smtClean="0">
                <a:solidFill>
                  <a:prstClr val="black"/>
                </a:solidFill>
              </a:rPr>
              <a:t>the French </a:t>
            </a:r>
            <a:r>
              <a:rPr lang="en-CA" sz="2000" dirty="0">
                <a:solidFill>
                  <a:prstClr val="black"/>
                </a:solidFill>
              </a:rPr>
              <a:t>language and culture.</a:t>
            </a:r>
            <a:endParaRPr lang="en-US" sz="2000" dirty="0" smtClean="0">
              <a:solidFill>
                <a:prstClr val="black"/>
              </a:solidFill>
            </a:endParaRPr>
          </a:p>
          <a:p>
            <a:pPr marL="0" lvl="0" indent="0">
              <a:spcBef>
                <a:spcPts val="0"/>
              </a:spcBef>
              <a:buNone/>
              <a:defRPr/>
            </a:pPr>
            <a:r>
              <a:rPr lang="en-CA" sz="2000" b="1" dirty="0" smtClean="0">
                <a:solidFill>
                  <a:prstClr val="black"/>
                </a:solidFill>
              </a:rPr>
              <a:t>The </a:t>
            </a:r>
            <a:r>
              <a:rPr lang="en-CA" sz="2000" b="1" dirty="0">
                <a:solidFill>
                  <a:prstClr val="black"/>
                </a:solidFill>
              </a:rPr>
              <a:t>United States of </a:t>
            </a:r>
            <a:r>
              <a:rPr lang="en-CA" sz="2000" b="1" dirty="0" smtClean="0">
                <a:solidFill>
                  <a:prstClr val="black"/>
                </a:solidFill>
              </a:rPr>
              <a:t>America:</a:t>
            </a:r>
          </a:p>
          <a:p>
            <a:pPr marL="0" lvl="0" indent="0">
              <a:spcBef>
                <a:spcPts val="0"/>
              </a:spcBef>
              <a:buNone/>
              <a:defRPr/>
            </a:pPr>
            <a:r>
              <a:rPr lang="en-CA" sz="2000" dirty="0">
                <a:solidFill>
                  <a:prstClr val="black"/>
                </a:solidFill>
              </a:rPr>
              <a:t>For Americans, the Seven Years' War was a triumph that set them on the road to independence. With the French threat eliminated, the American colonies no longer needed British protection. Angry at British attempts to control the colonies and collect taxes, many Americans rebel in 1775.</a:t>
            </a:r>
            <a:endParaRPr lang="en-US" sz="2000" dirty="0" smtClean="0">
              <a:solidFill>
                <a:prstClr val="black"/>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7" y="1828800"/>
            <a:ext cx="3663864" cy="343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59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descr="French&amp;IndianWar-1763"/>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1422399" y="867832"/>
            <a:ext cx="6224033" cy="5799667"/>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56682" name="Text Box 10"/>
          <p:cNvSpPr txBox="1">
            <a:spLocks noChangeArrowheads="1"/>
          </p:cNvSpPr>
          <p:nvPr/>
        </p:nvSpPr>
        <p:spPr bwMode="auto">
          <a:xfrm>
            <a:off x="791632" y="0"/>
            <a:ext cx="7272867" cy="715433"/>
          </a:xfrm>
          <a:prstGeom prst="rect">
            <a:avLst/>
          </a:prstGeom>
          <a:noFill/>
          <a:ln>
            <a:noFill/>
          </a:ln>
          <a:effectLst>
            <a:outerShdw blurRad="63500" dist="38099" dir="2700000" algn="ctr" rotWithShape="0">
              <a:srgbClr val="333399">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square" lIns="92075" tIns="46038" rIns="92075" bIns="46038">
            <a:spAutoFit/>
          </a:bodyPr>
          <a:lstStyle/>
          <a:p>
            <a:pPr algn="ctr">
              <a:spcBef>
                <a:spcPct val="50000"/>
              </a:spcBef>
              <a:defRPr/>
            </a:pPr>
            <a:r>
              <a:rPr lang="en-US" sz="4000" dirty="0">
                <a:solidFill>
                  <a:srgbClr val="CC0000"/>
                </a:solidFill>
                <a:effectLst>
                  <a:outerShdw blurRad="38100" dist="38100" dir="2700000" algn="tl">
                    <a:srgbClr val="DDDDDD"/>
                  </a:outerShdw>
                </a:effectLst>
                <a:latin typeface="Lucida Calligraphy"/>
                <a:cs typeface="Lucida Calligraphy"/>
              </a:rPr>
              <a:t>North America in 1763</a:t>
            </a:r>
          </a:p>
        </p:txBody>
      </p:sp>
    </p:spTree>
    <p:extLst>
      <p:ext uri="{BB962C8B-B14F-4D97-AF65-F5344CB8AC3E}">
        <p14:creationId xmlns:p14="http://schemas.microsoft.com/office/powerpoint/2010/main" val="28054606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85000" lnSpcReduction="20000"/>
          </a:bodyPr>
          <a:lstStyle/>
          <a:p>
            <a:r>
              <a:rPr lang="en-CA" dirty="0" smtClean="0"/>
              <a:t>1755 </a:t>
            </a:r>
            <a:r>
              <a:rPr lang="en-CA" dirty="0"/>
              <a:t>- Deportation of the Acadians by </a:t>
            </a:r>
            <a:r>
              <a:rPr lang="en-CA" dirty="0" smtClean="0"/>
              <a:t>British </a:t>
            </a:r>
            <a:r>
              <a:rPr lang="en-CA" dirty="0"/>
              <a:t>s</a:t>
            </a:r>
            <a:r>
              <a:rPr lang="en-CA" dirty="0" smtClean="0"/>
              <a:t>oldiers. </a:t>
            </a:r>
            <a:r>
              <a:rPr lang="en-CA" dirty="0"/>
              <a:t>Acadians forced to the 13 colonies and </a:t>
            </a:r>
            <a:r>
              <a:rPr lang="en-CA" dirty="0" smtClean="0"/>
              <a:t>Louisiana.</a:t>
            </a:r>
            <a:endParaRPr lang="en-CA" dirty="0"/>
          </a:p>
          <a:p>
            <a:r>
              <a:rPr lang="en-CA" dirty="0"/>
              <a:t>1756 - Seven </a:t>
            </a:r>
            <a:r>
              <a:rPr lang="en-CA" dirty="0" smtClean="0"/>
              <a:t>Years </a:t>
            </a:r>
            <a:r>
              <a:rPr lang="en-CA" dirty="0"/>
              <a:t>War is formally </a:t>
            </a:r>
            <a:r>
              <a:rPr lang="en-CA" dirty="0" smtClean="0"/>
              <a:t>declared. The </a:t>
            </a:r>
            <a:r>
              <a:rPr lang="en-CA" dirty="0"/>
              <a:t>French and British fought to control the Atlantic </a:t>
            </a:r>
            <a:r>
              <a:rPr lang="en-CA" dirty="0" smtClean="0"/>
              <a:t>and the </a:t>
            </a:r>
            <a:r>
              <a:rPr lang="en-CA" dirty="0"/>
              <a:t>colony of Quebec.	</a:t>
            </a:r>
            <a:endParaRPr lang="en-CA" dirty="0" smtClean="0"/>
          </a:p>
          <a:p>
            <a:r>
              <a:rPr lang="en-CA" dirty="0" smtClean="0"/>
              <a:t>1758 </a:t>
            </a:r>
            <a:r>
              <a:rPr lang="en-CA" dirty="0"/>
              <a:t>- </a:t>
            </a:r>
            <a:r>
              <a:rPr lang="en-CA" dirty="0" smtClean="0"/>
              <a:t>Capture </a:t>
            </a:r>
            <a:r>
              <a:rPr lang="en-CA" dirty="0"/>
              <a:t>of </a:t>
            </a:r>
            <a:r>
              <a:rPr lang="en-CA" dirty="0" err="1"/>
              <a:t>Louisbourg</a:t>
            </a:r>
            <a:r>
              <a:rPr lang="en-CA" dirty="0"/>
              <a:t> (French military fort)</a:t>
            </a:r>
          </a:p>
          <a:p>
            <a:r>
              <a:rPr lang="en-CA" dirty="0"/>
              <a:t>1759 - </a:t>
            </a:r>
            <a:r>
              <a:rPr lang="en-CA" dirty="0" smtClean="0"/>
              <a:t>Battle of </a:t>
            </a:r>
            <a:r>
              <a:rPr lang="en-CA" dirty="0"/>
              <a:t>the Plains of </a:t>
            </a:r>
            <a:r>
              <a:rPr lang="en-CA" dirty="0" smtClean="0"/>
              <a:t>Abraham</a:t>
            </a:r>
          </a:p>
          <a:p>
            <a:r>
              <a:rPr lang="en-CA" dirty="0" smtClean="0"/>
              <a:t>1760 - Battle of Sainte-Foy</a:t>
            </a:r>
            <a:endParaRPr lang="en-CA" dirty="0"/>
          </a:p>
          <a:p>
            <a:r>
              <a:rPr lang="en-CA" dirty="0"/>
              <a:t>1760 - </a:t>
            </a:r>
            <a:r>
              <a:rPr lang="en-CA" dirty="0" smtClean="0"/>
              <a:t>Capture </a:t>
            </a:r>
            <a:r>
              <a:rPr lang="en-CA" dirty="0"/>
              <a:t>of </a:t>
            </a:r>
            <a:r>
              <a:rPr lang="en-CA" dirty="0" smtClean="0"/>
              <a:t>Montreal</a:t>
            </a:r>
          </a:p>
          <a:p>
            <a:r>
              <a:rPr lang="en-CA" dirty="0"/>
              <a:t>1763 - Treaty of Paris is signed (France surrenders New France)</a:t>
            </a:r>
          </a:p>
          <a:p>
            <a:endParaRPr lang="en-CA" dirty="0"/>
          </a:p>
          <a:p>
            <a:endParaRPr lang="en-CA" dirty="0"/>
          </a:p>
          <a:p>
            <a:endParaRPr lang="en-US" dirty="0" smtClean="0"/>
          </a:p>
        </p:txBody>
      </p:sp>
    </p:spTree>
    <p:extLst>
      <p:ext uri="{BB962C8B-B14F-4D97-AF65-F5344CB8AC3E}">
        <p14:creationId xmlns:p14="http://schemas.microsoft.com/office/powerpoint/2010/main" val="667508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2" descr="NoAmer-1750"/>
          <p:cNvPicPr>
            <a:picLocks noChangeAspect="1" noChangeArrowheads="1"/>
          </p:cNvPicPr>
          <p:nvPr/>
        </p:nvPicPr>
        <p:blipFill>
          <a:blip r:embed="rId3">
            <a:lum bright="-12000" contrast="42000"/>
            <a:extLst>
              <a:ext uri="{28A0092B-C50C-407E-A947-70E740481C1C}">
                <a14:useLocalDpi xmlns:a14="http://schemas.microsoft.com/office/drawing/2010/main" val="0"/>
              </a:ext>
            </a:extLst>
          </a:blip>
          <a:srcRect/>
          <a:stretch>
            <a:fillRect/>
          </a:stretch>
        </p:blipFill>
        <p:spPr bwMode="auto">
          <a:xfrm>
            <a:off x="1600200" y="1114425"/>
            <a:ext cx="6019800" cy="5514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52590" name="Text Box 14"/>
          <p:cNvSpPr txBox="1">
            <a:spLocks noChangeArrowheads="1"/>
          </p:cNvSpPr>
          <p:nvPr/>
        </p:nvSpPr>
        <p:spPr bwMode="auto">
          <a:xfrm>
            <a:off x="1676400" y="228600"/>
            <a:ext cx="6019800" cy="701675"/>
          </a:xfrm>
          <a:prstGeom prst="rect">
            <a:avLst/>
          </a:prstGeom>
          <a:noFill/>
          <a:ln>
            <a:noFill/>
          </a:ln>
          <a:effectLst>
            <a:outerShdw blurRad="63500" dist="38099" dir="2700000" algn="ctr" rotWithShape="0">
              <a:srgbClr val="333399">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lIns="92075" tIns="46038" rIns="92075" bIns="46038">
            <a:spAutoFit/>
          </a:bodyPr>
          <a:lstStyle/>
          <a:p>
            <a:pPr algn="ctr">
              <a:spcBef>
                <a:spcPct val="50000"/>
              </a:spcBef>
              <a:defRPr/>
            </a:pPr>
            <a:r>
              <a:rPr lang="en-US" sz="4000">
                <a:solidFill>
                  <a:srgbClr val="CC0000"/>
                </a:solidFill>
                <a:effectLst>
                  <a:outerShdw blurRad="38100" dist="38100" dir="2700000" algn="tl">
                    <a:srgbClr val="DDDDDD"/>
                  </a:outerShdw>
                </a:effectLst>
                <a:latin typeface="Rockwell" charset="0"/>
                <a:cs typeface="+mn-cs"/>
              </a:rPr>
              <a:t>North America in 1750</a:t>
            </a:r>
          </a:p>
        </p:txBody>
      </p:sp>
    </p:spTree>
    <p:extLst>
      <p:ext uri="{BB962C8B-B14F-4D97-AF65-F5344CB8AC3E}">
        <p14:creationId xmlns:p14="http://schemas.microsoft.com/office/powerpoint/2010/main" val="36002251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34"/>
            <a:ext cx="7003125" cy="1053396"/>
          </a:xfrm>
        </p:spPr>
        <p:txBody>
          <a:bodyPr/>
          <a:lstStyle/>
          <a:p>
            <a:r>
              <a:rPr lang="en-US" dirty="0" smtClean="0">
                <a:latin typeface="Lucida Calligraphy"/>
                <a:cs typeface="Lucida Calligraphy"/>
              </a:rPr>
              <a:t>Seven Years’ War</a:t>
            </a:r>
            <a:endParaRPr lang="en-US" dirty="0">
              <a:latin typeface="Lucida Calligraphy"/>
              <a:cs typeface="Lucida Calligraphy"/>
            </a:endParaRPr>
          </a:p>
        </p:txBody>
      </p:sp>
      <p:sp>
        <p:nvSpPr>
          <p:cNvPr id="3" name="Content Placeholder 2"/>
          <p:cNvSpPr>
            <a:spLocks noGrp="1"/>
          </p:cNvSpPr>
          <p:nvPr>
            <p:ph idx="1"/>
          </p:nvPr>
        </p:nvSpPr>
        <p:spPr>
          <a:xfrm>
            <a:off x="0" y="778947"/>
            <a:ext cx="5718087" cy="5534015"/>
          </a:xfrm>
        </p:spPr>
        <p:txBody>
          <a:bodyPr>
            <a:noAutofit/>
          </a:bodyPr>
          <a:lstStyle/>
          <a:p>
            <a:pPr marL="0" indent="0">
              <a:spcBef>
                <a:spcPts val="0"/>
              </a:spcBef>
              <a:buNone/>
              <a:defRPr/>
            </a:pPr>
            <a:r>
              <a:rPr lang="en-US" sz="2000" b="1" dirty="0" smtClean="0"/>
              <a:t>Causes: </a:t>
            </a:r>
          </a:p>
          <a:p>
            <a:pPr marL="0" indent="0">
              <a:spcBef>
                <a:spcPts val="0"/>
              </a:spcBef>
              <a:buNone/>
              <a:defRPr/>
            </a:pPr>
            <a:r>
              <a:rPr lang="en-US" sz="2000" dirty="0" smtClean="0"/>
              <a:t>	- </a:t>
            </a:r>
            <a:r>
              <a:rPr lang="en-CA" sz="2000" dirty="0" smtClean="0"/>
              <a:t>The </a:t>
            </a:r>
            <a:r>
              <a:rPr lang="en-CA" sz="2000" dirty="0"/>
              <a:t>struggle to control the fur trade territory </a:t>
            </a:r>
            <a:r>
              <a:rPr lang="en-CA" sz="2000" dirty="0" smtClean="0"/>
              <a:t>	(</a:t>
            </a:r>
            <a:r>
              <a:rPr lang="en-CA" sz="2000" dirty="0"/>
              <a:t>west to the Rocky Mountains and in the Ohio </a:t>
            </a:r>
            <a:r>
              <a:rPr lang="en-CA" sz="2000" dirty="0" smtClean="0"/>
              <a:t>	Valley.)</a:t>
            </a:r>
          </a:p>
          <a:p>
            <a:pPr marL="0" indent="0">
              <a:spcBef>
                <a:spcPts val="0"/>
              </a:spcBef>
              <a:buNone/>
              <a:defRPr/>
            </a:pPr>
            <a:r>
              <a:rPr lang="en-CA" sz="2000" dirty="0"/>
              <a:t>	</a:t>
            </a:r>
            <a:r>
              <a:rPr lang="en-CA" sz="2000" dirty="0" smtClean="0"/>
              <a:t>- The struggle to control the Atlantic (with its rich 	fishing areas and strategic location).</a:t>
            </a:r>
          </a:p>
          <a:p>
            <a:pPr marL="0" indent="0">
              <a:spcBef>
                <a:spcPts val="0"/>
              </a:spcBef>
              <a:buNone/>
              <a:defRPr/>
            </a:pPr>
            <a:r>
              <a:rPr lang="en-CA" sz="2000" dirty="0"/>
              <a:t>	- England had established thirteen colonies along 	the Atlantic coast. As more and more English 	colonists arrived, the pressure to expand British 	territory into </a:t>
            </a:r>
            <a:r>
              <a:rPr lang="en-CA" sz="2000" dirty="0" smtClean="0"/>
              <a:t>the western lands occupied by the 	French </a:t>
            </a:r>
            <a:r>
              <a:rPr lang="en-CA" sz="2000" dirty="0"/>
              <a:t>increased. </a:t>
            </a:r>
          </a:p>
          <a:p>
            <a:pPr marL="0" indent="0">
              <a:spcBef>
                <a:spcPts val="0"/>
              </a:spcBef>
              <a:buNone/>
              <a:defRPr/>
            </a:pPr>
            <a:r>
              <a:rPr lang="en-US" sz="2000" dirty="0"/>
              <a:t>	</a:t>
            </a:r>
            <a:r>
              <a:rPr lang="en-US" sz="2000" dirty="0" smtClean="0"/>
              <a:t>- French </a:t>
            </a:r>
            <a:r>
              <a:rPr lang="en-US" sz="2000" dirty="0"/>
              <a:t>and British sought alliances </a:t>
            </a:r>
            <a:r>
              <a:rPr lang="en-US" sz="2000" dirty="0" smtClean="0"/>
              <a:t>with </a:t>
            </a:r>
          </a:p>
          <a:p>
            <a:pPr marL="0" indent="0">
              <a:spcBef>
                <a:spcPts val="0"/>
              </a:spcBef>
              <a:buNone/>
              <a:defRPr/>
            </a:pPr>
            <a:r>
              <a:rPr lang="en-US" sz="2000" dirty="0"/>
              <a:t> </a:t>
            </a:r>
            <a:r>
              <a:rPr lang="en-US" sz="2000" dirty="0" smtClean="0"/>
              <a:t>	Indians ( the French were </a:t>
            </a:r>
            <a:r>
              <a:rPr lang="en-US" sz="2000" dirty="0"/>
              <a:t>more </a:t>
            </a:r>
            <a:r>
              <a:rPr lang="en-US" sz="2000" dirty="0" smtClean="0"/>
              <a:t>successful.)</a:t>
            </a:r>
          </a:p>
          <a:p>
            <a:pPr marL="0" indent="0">
              <a:spcBef>
                <a:spcPts val="0"/>
              </a:spcBef>
              <a:buNone/>
              <a:defRPr/>
            </a:pPr>
            <a:r>
              <a:rPr lang="en-US" sz="2000" b="1" dirty="0" smtClean="0"/>
              <a:t>Early British Defeats:</a:t>
            </a:r>
          </a:p>
          <a:p>
            <a:pPr lvl="1">
              <a:spcBef>
                <a:spcPts val="0"/>
              </a:spcBef>
              <a:defRPr/>
            </a:pPr>
            <a:r>
              <a:rPr lang="en-US" sz="2000" dirty="0" smtClean="0"/>
              <a:t>British defeated in battle at Fort Oswego on Lake Ontario in 1756.</a:t>
            </a:r>
          </a:p>
          <a:p>
            <a:pPr lvl="1">
              <a:spcBef>
                <a:spcPts val="0"/>
              </a:spcBef>
              <a:defRPr/>
            </a:pPr>
            <a:r>
              <a:rPr lang="en-CA" sz="2000" dirty="0" smtClean="0"/>
              <a:t>British defeated in battle at Fort William Henry on Lake George in 1757.</a:t>
            </a:r>
          </a:p>
          <a:p>
            <a:pPr lvl="1">
              <a:spcBef>
                <a:spcPts val="0"/>
              </a:spcBef>
              <a:defRPr/>
            </a:pPr>
            <a:r>
              <a:rPr lang="en-CA" sz="2000" dirty="0" smtClean="0"/>
              <a:t>British defeated in battle at Fort Ticonderoga on Lake Champlain in 1758.</a:t>
            </a:r>
            <a:endParaRPr lang="en-US" sz="20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088" y="1828800"/>
            <a:ext cx="3468546" cy="3144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545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Deportation of the Acadians </a:t>
            </a:r>
            <a:endParaRPr lang="en-CA" dirty="0"/>
          </a:p>
        </p:txBody>
      </p:sp>
      <p:sp>
        <p:nvSpPr>
          <p:cNvPr id="3" name="Content Placeholder 2"/>
          <p:cNvSpPr>
            <a:spLocks noGrp="1"/>
          </p:cNvSpPr>
          <p:nvPr>
            <p:ph idx="1"/>
          </p:nvPr>
        </p:nvSpPr>
        <p:spPr>
          <a:xfrm>
            <a:off x="0" y="1111685"/>
            <a:ext cx="5480137" cy="4525963"/>
          </a:xfrm>
        </p:spPr>
        <p:txBody>
          <a:bodyPr>
            <a:noAutofit/>
          </a:bodyPr>
          <a:lstStyle/>
          <a:p>
            <a:r>
              <a:rPr lang="en-CA" sz="2000" dirty="0"/>
              <a:t>T</a:t>
            </a:r>
            <a:r>
              <a:rPr lang="en-CA" sz="2000" dirty="0" smtClean="0"/>
              <a:t>he </a:t>
            </a:r>
            <a:r>
              <a:rPr lang="en-CA" sz="2000" dirty="0"/>
              <a:t>British government demanded that Acadians take an oath of allegiance to the Crown that included fighting against the French. Most of them </a:t>
            </a:r>
            <a:r>
              <a:rPr lang="en-CA" sz="2000" dirty="0" smtClean="0"/>
              <a:t>refused – wanting to be neutral.</a:t>
            </a:r>
            <a:endParaRPr lang="en-CA" sz="2000" dirty="0"/>
          </a:p>
          <a:p>
            <a:r>
              <a:rPr lang="en-CA" sz="2000" dirty="0" smtClean="0"/>
              <a:t>British </a:t>
            </a:r>
            <a:r>
              <a:rPr lang="en-CA" sz="2000" dirty="0"/>
              <a:t>Governor Charles Lawrence and the Nova Scotia Council decided on July 28, 1755 to deport the Acadians. </a:t>
            </a:r>
            <a:endParaRPr lang="en-CA" sz="2000" dirty="0" smtClean="0"/>
          </a:p>
          <a:p>
            <a:r>
              <a:rPr lang="en-CA" sz="2000" dirty="0" smtClean="0"/>
              <a:t>About </a:t>
            </a:r>
            <a:r>
              <a:rPr lang="en-CA" sz="2000" dirty="0"/>
              <a:t>6,000 Acadians were forcibly removed from their colonies. The British military ordered the Acadians' communities to be destroyed and homes and barns were burned down. </a:t>
            </a:r>
          </a:p>
          <a:p>
            <a:r>
              <a:rPr lang="en-CA" sz="2000" dirty="0" smtClean="0"/>
              <a:t>Acadians </a:t>
            </a:r>
            <a:r>
              <a:rPr lang="en-CA" sz="2000" dirty="0"/>
              <a:t>were deported. They were shipped to many points around the Atlantic. Large numbers were landed in the English colonies, others in France or the Caribbean. Thousands died of disease or starvation in the squalid conditions </a:t>
            </a:r>
            <a:r>
              <a:rPr lang="en-CA" sz="2000" dirty="0" smtClean="0"/>
              <a:t>onboard ships.</a:t>
            </a:r>
          </a:p>
        </p:txBody>
      </p:sp>
      <p:pic>
        <p:nvPicPr>
          <p:cNvPr id="1028" name="Picture 4" descr="The Deportation Order, by Claude T. Pi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7" y="1828800"/>
            <a:ext cx="3645019"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22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Capture of </a:t>
            </a:r>
            <a:r>
              <a:rPr lang="en-CA" dirty="0" err="1" smtClean="0"/>
              <a:t>Louisbourg</a:t>
            </a:r>
            <a:r>
              <a:rPr lang="en-CA" dirty="0" smtClean="0"/>
              <a:t> </a:t>
            </a:r>
            <a:endParaRPr lang="en-CA" dirty="0"/>
          </a:p>
        </p:txBody>
      </p:sp>
      <p:sp>
        <p:nvSpPr>
          <p:cNvPr id="3" name="Content Placeholder 2"/>
          <p:cNvSpPr>
            <a:spLocks noGrp="1"/>
          </p:cNvSpPr>
          <p:nvPr>
            <p:ph idx="1"/>
          </p:nvPr>
        </p:nvSpPr>
        <p:spPr>
          <a:xfrm>
            <a:off x="0" y="1111685"/>
            <a:ext cx="5480137" cy="4525963"/>
          </a:xfrm>
        </p:spPr>
        <p:txBody>
          <a:bodyPr>
            <a:noAutofit/>
          </a:bodyPr>
          <a:lstStyle/>
          <a:p>
            <a:r>
              <a:rPr lang="en-CA" sz="2000" dirty="0" err="1"/>
              <a:t>Louisbourg</a:t>
            </a:r>
            <a:r>
              <a:rPr lang="en-CA" sz="2000" dirty="0"/>
              <a:t> flourished as a naval base, fishing port, and commercial centre until 1758. In that year, 13,000 British soldiers and a massive fleet attacked the fortified city and overwhelmed 4,000 French defenders. </a:t>
            </a:r>
            <a:endParaRPr lang="en-CA" sz="2000" dirty="0" smtClean="0"/>
          </a:p>
          <a:p>
            <a:r>
              <a:rPr lang="en-CA" sz="2000" dirty="0" smtClean="0"/>
              <a:t>The British needed to capture </a:t>
            </a:r>
            <a:r>
              <a:rPr lang="en-CA" sz="2000" dirty="0" err="1" smtClean="0"/>
              <a:t>Louisbourg</a:t>
            </a:r>
            <a:r>
              <a:rPr lang="en-CA" sz="2000" dirty="0" smtClean="0"/>
              <a:t> on </a:t>
            </a:r>
            <a:r>
              <a:rPr lang="en-CA" sz="2000" dirty="0" err="1"/>
              <a:t>Île</a:t>
            </a:r>
            <a:r>
              <a:rPr lang="en-CA" sz="2000" dirty="0"/>
              <a:t> Royale (now Cape Breton Island), </a:t>
            </a:r>
            <a:r>
              <a:rPr lang="en-CA" sz="2000" dirty="0" smtClean="0"/>
              <a:t>in order to gain control of the entrance to the Saint Lawrence River. By capturing </a:t>
            </a:r>
            <a:r>
              <a:rPr lang="en-CA" sz="2000" dirty="0" err="1" smtClean="0"/>
              <a:t>Louisbourg</a:t>
            </a:r>
            <a:r>
              <a:rPr lang="en-CA" sz="2000" dirty="0" smtClean="0"/>
              <a:t>, the British could sail down the river to attack Quebec.</a:t>
            </a:r>
          </a:p>
          <a:p>
            <a:r>
              <a:rPr lang="en-CA" sz="2000" dirty="0" smtClean="0"/>
              <a:t>The British bombed the French fortress from ships. After fighting for almost 60 days, the British landed on the high ground overlooking </a:t>
            </a:r>
            <a:r>
              <a:rPr lang="en-CA" sz="2000" dirty="0" err="1" smtClean="0"/>
              <a:t>Louisbourg</a:t>
            </a:r>
            <a:r>
              <a:rPr lang="en-CA" sz="2000" dirty="0" smtClean="0"/>
              <a:t> and bombarded the fortress. The French were forced to surrender.</a:t>
            </a:r>
          </a:p>
          <a:p>
            <a:endParaRPr lang="en-CA"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7" y="1828800"/>
            <a:ext cx="3574929" cy="315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29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The Battle of Montmorency</a:t>
            </a:r>
            <a:endParaRPr lang="en-CA" dirty="0"/>
          </a:p>
        </p:txBody>
      </p:sp>
      <p:sp>
        <p:nvSpPr>
          <p:cNvPr id="3" name="Content Placeholder 2"/>
          <p:cNvSpPr>
            <a:spLocks noGrp="1"/>
          </p:cNvSpPr>
          <p:nvPr>
            <p:ph idx="1"/>
          </p:nvPr>
        </p:nvSpPr>
        <p:spPr>
          <a:xfrm>
            <a:off x="0" y="1299576"/>
            <a:ext cx="5480137" cy="4525963"/>
          </a:xfrm>
        </p:spPr>
        <p:txBody>
          <a:bodyPr>
            <a:noAutofit/>
          </a:bodyPr>
          <a:lstStyle/>
          <a:p>
            <a:r>
              <a:rPr lang="en-CA" sz="2000" dirty="0" smtClean="0"/>
              <a:t>British Major-General, James Wolfe, led a fleet of 200 ships, 9000 soldiers and 18,000 sailors up the Saint Lawrence River to bombard Quebec from the water.</a:t>
            </a:r>
          </a:p>
          <a:p>
            <a:r>
              <a:rPr lang="en-CA" sz="2000" dirty="0" smtClean="0"/>
              <a:t>French Commander, Marquis de Montcalm was stationed in a fortress in Quebec with 16,000 troops.</a:t>
            </a:r>
          </a:p>
          <a:p>
            <a:r>
              <a:rPr lang="en-CA" sz="2000" dirty="0"/>
              <a:t>For three months, the French were able to ﬁght oﬀ the British attacks on </a:t>
            </a:r>
            <a:r>
              <a:rPr lang="en-CA" sz="2000" dirty="0" smtClean="0"/>
              <a:t>Quebec.</a:t>
            </a:r>
          </a:p>
          <a:p>
            <a:r>
              <a:rPr lang="en-CA" sz="2000" dirty="0" smtClean="0"/>
              <a:t>On July 31</a:t>
            </a:r>
            <a:r>
              <a:rPr lang="en-CA" sz="2000" baseline="30000" dirty="0" smtClean="0"/>
              <a:t>st</a:t>
            </a:r>
            <a:r>
              <a:rPr lang="en-CA" sz="2000" dirty="0" smtClean="0"/>
              <a:t>, 1759, near the falls at Montmorency, Wolfe launches the invasion of Quebec. But, the French troops and the Canadian militia crush the British invasion.</a:t>
            </a:r>
          </a:p>
          <a:p>
            <a:endParaRPr lang="en-CA" sz="2000" dirty="0" smtClean="0"/>
          </a:p>
          <a:p>
            <a:endParaRPr lang="en-CA"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8" y="1828800"/>
            <a:ext cx="3702864" cy="332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215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Battle </a:t>
            </a:r>
            <a:r>
              <a:rPr lang="en-CA" dirty="0"/>
              <a:t>of the Plains of </a:t>
            </a:r>
            <a:r>
              <a:rPr lang="en-CA" dirty="0" smtClean="0"/>
              <a:t>Abraham</a:t>
            </a:r>
            <a:r>
              <a:rPr lang="en-CA" dirty="0"/>
              <a:t/>
            </a:r>
            <a:br>
              <a:rPr lang="en-CA" dirty="0"/>
            </a:br>
            <a:endParaRPr lang="en-CA" dirty="0"/>
          </a:p>
        </p:txBody>
      </p:sp>
      <p:sp>
        <p:nvSpPr>
          <p:cNvPr id="3" name="Content Placeholder 2"/>
          <p:cNvSpPr>
            <a:spLocks noGrp="1"/>
          </p:cNvSpPr>
          <p:nvPr>
            <p:ph idx="1"/>
          </p:nvPr>
        </p:nvSpPr>
        <p:spPr>
          <a:xfrm>
            <a:off x="0" y="1199368"/>
            <a:ext cx="5480137" cy="4525963"/>
          </a:xfrm>
        </p:spPr>
        <p:txBody>
          <a:bodyPr>
            <a:noAutofit/>
          </a:bodyPr>
          <a:lstStyle/>
          <a:p>
            <a:r>
              <a:rPr lang="en-CA" sz="2000" dirty="0" smtClean="0"/>
              <a:t>Wolfe </a:t>
            </a:r>
            <a:r>
              <a:rPr lang="en-CA" sz="2000" dirty="0"/>
              <a:t>decided to land at L’Anse-au-</a:t>
            </a:r>
            <a:r>
              <a:rPr lang="en-CA" sz="2000" dirty="0" err="1"/>
              <a:t>Foulon</a:t>
            </a:r>
            <a:r>
              <a:rPr lang="en-CA" sz="2000" dirty="0"/>
              <a:t>, about three km upstream from Québec </a:t>
            </a:r>
            <a:r>
              <a:rPr lang="en-CA" sz="2000" dirty="0" smtClean="0"/>
              <a:t>City. He and his troops climbed steep cliffs under the cover of darkness and assembled on a flat field, known as the Plains of Abraham.</a:t>
            </a:r>
          </a:p>
          <a:p>
            <a:r>
              <a:rPr lang="en-CA" sz="2000" dirty="0" smtClean="0"/>
              <a:t>4441 British troops were on the plains and caught Montcalm by surprise.</a:t>
            </a:r>
          </a:p>
          <a:p>
            <a:r>
              <a:rPr lang="en-CA" sz="2000" dirty="0" smtClean="0"/>
              <a:t>During the battle, Wolfe was struck by a fatal shot in the chest. Montcalm was wounded by a musket ball that hit him below his ribs (and he died the next day.)  </a:t>
            </a:r>
          </a:p>
          <a:p>
            <a:r>
              <a:rPr lang="en-CA" sz="2000" dirty="0" smtClean="0"/>
              <a:t>The British destroyed the army of French </a:t>
            </a:r>
            <a:r>
              <a:rPr lang="en-CA" sz="2000" dirty="0"/>
              <a:t>regulars, Canadian militia, and First Peoples warriors </a:t>
            </a:r>
            <a:r>
              <a:rPr lang="en-CA" sz="2000" dirty="0" smtClean="0"/>
              <a:t>and forced them to retreat to Montreal. </a:t>
            </a:r>
          </a:p>
          <a:p>
            <a:r>
              <a:rPr lang="en-CA" sz="2000" dirty="0" smtClean="0"/>
              <a:t>The British capture Quebec.</a:t>
            </a:r>
          </a:p>
          <a:p>
            <a:endParaRPr lang="en-CA" sz="2000" dirty="0" smtClean="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8" y="1828800"/>
            <a:ext cx="3574928" cy="317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667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Battle of Sainte-Foy</a:t>
            </a:r>
            <a:r>
              <a:rPr lang="en-CA" dirty="0"/>
              <a:t/>
            </a:r>
            <a:br>
              <a:rPr lang="en-CA" dirty="0"/>
            </a:br>
            <a:endParaRPr lang="en-CA" dirty="0"/>
          </a:p>
        </p:txBody>
      </p:sp>
      <p:sp>
        <p:nvSpPr>
          <p:cNvPr id="3" name="Content Placeholder 2"/>
          <p:cNvSpPr>
            <a:spLocks noGrp="1"/>
          </p:cNvSpPr>
          <p:nvPr>
            <p:ph idx="1"/>
          </p:nvPr>
        </p:nvSpPr>
        <p:spPr>
          <a:xfrm>
            <a:off x="0" y="1199368"/>
            <a:ext cx="5480137" cy="4525963"/>
          </a:xfrm>
        </p:spPr>
        <p:txBody>
          <a:bodyPr>
            <a:noAutofit/>
          </a:bodyPr>
          <a:lstStyle/>
          <a:p>
            <a:r>
              <a:rPr lang="en-CA" sz="2000" dirty="0" smtClean="0"/>
              <a:t>The </a:t>
            </a:r>
            <a:r>
              <a:rPr lang="en-CA" sz="2000" dirty="0"/>
              <a:t>British occupied Quebec over the winter, but in the spring, the French marched back to Quebec under the command of Francois Gaston de Levis with the intent to drive the British out. </a:t>
            </a:r>
          </a:p>
          <a:p>
            <a:r>
              <a:rPr lang="en-CA" sz="2000" dirty="0"/>
              <a:t>On April 28th 1760, </a:t>
            </a:r>
            <a:r>
              <a:rPr lang="en-CA" sz="2000" dirty="0" err="1"/>
              <a:t>Lévis</a:t>
            </a:r>
            <a:r>
              <a:rPr lang="en-CA" sz="2000" dirty="0" smtClean="0"/>
              <a:t>’ French army </a:t>
            </a:r>
            <a:r>
              <a:rPr lang="en-CA" sz="2000" dirty="0"/>
              <a:t>defeated the </a:t>
            </a:r>
            <a:r>
              <a:rPr lang="en-CA" sz="2000" dirty="0" smtClean="0"/>
              <a:t>British army (led by General James Murray) at </a:t>
            </a:r>
            <a:r>
              <a:rPr lang="en-CA" sz="2000" dirty="0"/>
              <a:t>the Battle of Sainte-Foy, just west of the city. In a reversal of events from the previous year, the British retreated to Québec, and the French laid siege. </a:t>
            </a:r>
          </a:p>
          <a:p>
            <a:r>
              <a:rPr lang="en-CA" sz="2000" dirty="0"/>
              <a:t>On May 16th, Levis had to abandon the siege and retreat to Montreal when British frigates arrived in the St. Lawrence River. All hopes of the French receiving reinforcements were dashed. </a:t>
            </a:r>
            <a:endParaRPr lang="en-CA" sz="2000" dirty="0" smtClean="0"/>
          </a:p>
          <a:p>
            <a:pPr marL="0" indent="0">
              <a:buNone/>
            </a:pPr>
            <a:endParaRPr lang="en-CA" sz="20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138" y="1828800"/>
            <a:ext cx="3574928" cy="3253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730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5026</TotalTime>
  <Words>1142</Words>
  <Application>Microsoft Office PowerPoint</Application>
  <PresentationFormat>On-screen Show (4:3)</PresentationFormat>
  <Paragraphs>64</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The Seven Years War 1754-1763</vt:lpstr>
      <vt:lpstr>Overview</vt:lpstr>
      <vt:lpstr>PowerPoint Presentation</vt:lpstr>
      <vt:lpstr>Seven Years’ War</vt:lpstr>
      <vt:lpstr>The Deportation of the Acadians </vt:lpstr>
      <vt:lpstr>The Capture of Louisbourg </vt:lpstr>
      <vt:lpstr>The Battle of Montmorency</vt:lpstr>
      <vt:lpstr>The Battle of the Plains of Abraham </vt:lpstr>
      <vt:lpstr>The Battle of Sainte-Foy </vt:lpstr>
      <vt:lpstr>The Capture of Montreal </vt:lpstr>
      <vt:lpstr>The Treaty of Paris </vt:lpstr>
      <vt:lpstr>Consequences of the war </vt:lpstr>
      <vt:lpstr>Consequences of the war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Years’ War or French &amp; Indian War</dc:title>
  <dc:creator>Graeme Arkell</dc:creator>
  <cp:lastModifiedBy>Samsung</cp:lastModifiedBy>
  <cp:revision>93</cp:revision>
  <cp:lastPrinted>2018-08-18T19:44:32Z</cp:lastPrinted>
  <dcterms:created xsi:type="dcterms:W3CDTF">2014-08-09T13:19:59Z</dcterms:created>
  <dcterms:modified xsi:type="dcterms:W3CDTF">2018-08-18T19:51:35Z</dcterms:modified>
</cp:coreProperties>
</file>